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60" r:id="rId3"/>
    <p:sldId id="272" r:id="rId4"/>
    <p:sldId id="273" r:id="rId5"/>
    <p:sldId id="274" r:id="rId6"/>
    <p:sldId id="276" r:id="rId7"/>
    <p:sldId id="275" r:id="rId8"/>
    <p:sldId id="277" r:id="rId9"/>
    <p:sldId id="278" r:id="rId10"/>
    <p:sldId id="279" r:id="rId11"/>
    <p:sldId id="280" r:id="rId12"/>
    <p:sldId id="281" r:id="rId13"/>
    <p:sldId id="261" r:id="rId14"/>
    <p:sldId id="283" r:id="rId15"/>
    <p:sldId id="284" r:id="rId16"/>
    <p:sldId id="285" r:id="rId17"/>
    <p:sldId id="286" r:id="rId18"/>
    <p:sldId id="287" r:id="rId19"/>
    <p:sldId id="288" r:id="rId20"/>
    <p:sldId id="289" r:id="rId21"/>
    <p:sldId id="262" r:id="rId22"/>
    <p:sldId id="290" r:id="rId23"/>
    <p:sldId id="327" r:id="rId24"/>
    <p:sldId id="292" r:id="rId25"/>
    <p:sldId id="293" r:id="rId26"/>
    <p:sldId id="294" r:id="rId27"/>
    <p:sldId id="295" r:id="rId28"/>
    <p:sldId id="296" r:id="rId29"/>
    <p:sldId id="297" r:id="rId30"/>
    <p:sldId id="299" r:id="rId31"/>
    <p:sldId id="326" r:id="rId32"/>
    <p:sldId id="263" r:id="rId33"/>
    <p:sldId id="318" r:id="rId34"/>
    <p:sldId id="265" r:id="rId35"/>
    <p:sldId id="319" r:id="rId36"/>
    <p:sldId id="266" r:id="rId37"/>
    <p:sldId id="301" r:id="rId38"/>
    <p:sldId id="325" r:id="rId39"/>
    <p:sldId id="302" r:id="rId40"/>
    <p:sldId id="267" r:id="rId41"/>
    <p:sldId id="309" r:id="rId42"/>
    <p:sldId id="320" r:id="rId43"/>
    <p:sldId id="321" r:id="rId44"/>
    <p:sldId id="322" r:id="rId45"/>
    <p:sldId id="312" r:id="rId46"/>
    <p:sldId id="310" r:id="rId47"/>
    <p:sldId id="316" r:id="rId48"/>
    <p:sldId id="317"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initials="M"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5" autoAdjust="0"/>
  </p:normalViewPr>
  <p:slideViewPr>
    <p:cSldViewPr snapToGrid="0">
      <p:cViewPr>
        <p:scale>
          <a:sx n="93" d="100"/>
          <a:sy n="93" d="100"/>
        </p:scale>
        <p:origin x="-1152" y="-24"/>
      </p:cViewPr>
      <p:guideLst>
        <p:guide orient="horz" pos="2160"/>
        <p:guide pos="3840"/>
      </p:guideLst>
    </p:cSldViewPr>
  </p:slideViewPr>
  <p:notesTextViewPr>
    <p:cViewPr>
      <p:scale>
        <a:sx n="1" d="1"/>
        <a:sy n="1" d="1"/>
      </p:scale>
      <p:origin x="0" y="0"/>
    </p:cViewPr>
  </p:notesTextViewPr>
  <p:sorterViewPr>
    <p:cViewPr varScale="1">
      <p:scale>
        <a:sx n="1" d="1"/>
        <a:sy n="1" d="1"/>
      </p:scale>
      <p:origin x="0" y="1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4381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qaalliance.org/assets/Measures/PQA%20MTP%20Categories%20Framework.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pps.who.int/iris/bitstream/10665/42682/1/924154599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1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Non-adherence is associated with poor therapeutic outcomes, further progression of disease, and decreased quality of life. </a:t>
            </a:r>
          </a:p>
          <a:p>
            <a:pPr marL="0" lvl="0" indent="0" algn="l" rtl="0">
              <a:spcBef>
                <a:spcPts val="0"/>
              </a:spcBef>
              <a:spcAft>
                <a:spcPts val="0"/>
              </a:spcAft>
              <a:buNone/>
            </a:pPr>
            <a:endParaRPr lang="en-US" dirty="0" smtClean="0"/>
          </a:p>
          <a:p>
            <a:pPr marL="171445" indent="-171445">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dirty="0" smtClean="0">
                <a:latin typeface="Verdana" panose="020B0604030504040204" pitchFamily="34" charset="0"/>
                <a:ea typeface="Verdana" panose="020B0604030504040204" pitchFamily="34" charset="0"/>
                <a:cs typeface="Verdana" panose="020B0604030504040204" pitchFamily="34" charset="0"/>
              </a:rPr>
              <a:t>IMS Institute for Healthcare Informatics Avoidable costs in US health care. 2013. Available at: http://www.imshealth.com/deployedfiles/imshealth/Global/Content/Corporate/IMS%20Institute/RUOM-2013/IHII_Responsible_Use_Medicines_2013.pdf. Accessed March 13, 2018</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err="1" smtClean="0">
                <a:latin typeface="Verdana" panose="020B0604030504040204" pitchFamily="34" charset="0"/>
                <a:ea typeface="Verdana" panose="020B0604030504040204" pitchFamily="34" charset="0"/>
                <a:cs typeface="Verdana" panose="020B0604030504040204" pitchFamily="34" charset="0"/>
              </a:rPr>
              <a:t>Sokol</a:t>
            </a:r>
            <a:r>
              <a:rPr lang="en-US" sz="1100" dirty="0" smtClean="0">
                <a:latin typeface="Verdana" panose="020B0604030504040204" pitchFamily="34" charset="0"/>
                <a:ea typeface="Verdana" panose="020B0604030504040204" pitchFamily="34" charset="0"/>
                <a:cs typeface="Verdana" panose="020B0604030504040204" pitchFamily="34" charset="0"/>
              </a:rPr>
              <a:t> MC, </a:t>
            </a:r>
            <a:r>
              <a:rPr lang="en-US" sz="1100" dirty="0" err="1" smtClean="0">
                <a:latin typeface="Verdana" panose="020B0604030504040204" pitchFamily="34" charset="0"/>
                <a:ea typeface="Verdana" panose="020B0604030504040204" pitchFamily="34" charset="0"/>
                <a:cs typeface="Verdana" panose="020B0604030504040204" pitchFamily="34" charset="0"/>
              </a:rPr>
              <a:t>McGuigan</a:t>
            </a:r>
            <a:r>
              <a:rPr lang="en-US" sz="1100" dirty="0" smtClean="0">
                <a:latin typeface="Verdana" panose="020B0604030504040204" pitchFamily="34" charset="0"/>
                <a:ea typeface="Verdana" panose="020B0604030504040204" pitchFamily="34" charset="0"/>
                <a:cs typeface="Verdana" panose="020B0604030504040204" pitchFamily="34" charset="0"/>
              </a:rPr>
              <a:t> KA, </a:t>
            </a:r>
            <a:r>
              <a:rPr lang="en-US" sz="1100" dirty="0" err="1" smtClean="0">
                <a:latin typeface="Verdana" panose="020B0604030504040204" pitchFamily="34" charset="0"/>
                <a:ea typeface="Verdana" panose="020B0604030504040204" pitchFamily="34" charset="0"/>
                <a:cs typeface="Verdana" panose="020B0604030504040204" pitchFamily="34" charset="0"/>
              </a:rPr>
              <a:t>Verbrugge</a:t>
            </a:r>
            <a:r>
              <a:rPr lang="en-US" sz="1100" dirty="0" smtClean="0">
                <a:latin typeface="Verdana" panose="020B0604030504040204" pitchFamily="34" charset="0"/>
                <a:ea typeface="Verdana" panose="020B0604030504040204" pitchFamily="34" charset="0"/>
                <a:cs typeface="Verdana" panose="020B0604030504040204" pitchFamily="34" charset="0"/>
              </a:rPr>
              <a:t> RR, Epstein RS. Impact of medication adherence on hospitalization risk and healthcare cost. Med Care. 2005 Jun; 43(6):521-30.</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smtClean="0">
                <a:latin typeface="Verdana" panose="020B0604030504040204" pitchFamily="34" charset="0"/>
                <a:ea typeface="Verdana" panose="020B0604030504040204" pitchFamily="34" charset="0"/>
                <a:cs typeface="Verdana" panose="020B0604030504040204" pitchFamily="34" charset="0"/>
              </a:rPr>
              <a:t>Wu J, </a:t>
            </a:r>
            <a:r>
              <a:rPr lang="en-US" sz="1100" dirty="0" err="1" smtClean="0">
                <a:latin typeface="Verdana" panose="020B0604030504040204" pitchFamily="34" charset="0"/>
                <a:ea typeface="Verdana" panose="020B0604030504040204" pitchFamily="34" charset="0"/>
                <a:cs typeface="Verdana" panose="020B0604030504040204" pitchFamily="34" charset="0"/>
              </a:rPr>
              <a:t>Seiber</a:t>
            </a:r>
            <a:r>
              <a:rPr lang="en-US" sz="1100" dirty="0" smtClean="0">
                <a:latin typeface="Verdana" panose="020B0604030504040204" pitchFamily="34" charset="0"/>
                <a:ea typeface="Verdana" panose="020B0604030504040204" pitchFamily="34" charset="0"/>
                <a:cs typeface="Verdana" panose="020B0604030504040204" pitchFamily="34" charset="0"/>
              </a:rPr>
              <a:t> E, Lacombe VA, </a:t>
            </a:r>
            <a:r>
              <a:rPr lang="en-US" sz="1100" dirty="0" err="1" smtClean="0">
                <a:latin typeface="Verdana" panose="020B0604030504040204" pitchFamily="34" charset="0"/>
                <a:ea typeface="Verdana" panose="020B0604030504040204" pitchFamily="34" charset="0"/>
                <a:cs typeface="Verdana" panose="020B0604030504040204" pitchFamily="34" charset="0"/>
              </a:rPr>
              <a:t>Nahata</a:t>
            </a:r>
            <a:r>
              <a:rPr lang="en-US" sz="1100" dirty="0" smtClean="0">
                <a:latin typeface="Verdana" panose="020B0604030504040204" pitchFamily="34" charset="0"/>
                <a:ea typeface="Verdana" panose="020B0604030504040204" pitchFamily="34" charset="0"/>
                <a:cs typeface="Verdana" panose="020B0604030504040204" pitchFamily="34" charset="0"/>
              </a:rPr>
              <a:t> MC, </a:t>
            </a:r>
            <a:r>
              <a:rPr lang="en-US" sz="1100" dirty="0" err="1" smtClean="0">
                <a:latin typeface="Verdana" panose="020B0604030504040204" pitchFamily="34" charset="0"/>
                <a:ea typeface="Verdana" panose="020B0604030504040204" pitchFamily="34" charset="0"/>
                <a:cs typeface="Verdana" panose="020B0604030504040204" pitchFamily="34" charset="0"/>
              </a:rPr>
              <a:t>Balkrishnan</a:t>
            </a:r>
            <a:r>
              <a:rPr lang="en-US" sz="1100" dirty="0" smtClean="0">
                <a:latin typeface="Verdana" panose="020B0604030504040204" pitchFamily="34" charset="0"/>
                <a:ea typeface="Verdana" panose="020B0604030504040204" pitchFamily="34" charset="0"/>
                <a:cs typeface="Verdana" panose="020B0604030504040204" pitchFamily="34" charset="0"/>
              </a:rPr>
              <a:t> R. Medical utilization and costs associated with statin adherence in Medicaid enrollees with type 2 diabetes. Ann </a:t>
            </a:r>
            <a:r>
              <a:rPr lang="en-US" sz="1100" dirty="0" err="1" smtClean="0">
                <a:latin typeface="Verdana" panose="020B0604030504040204" pitchFamily="34" charset="0"/>
                <a:ea typeface="Verdana" panose="020B0604030504040204" pitchFamily="34" charset="0"/>
                <a:cs typeface="Verdana" panose="020B0604030504040204" pitchFamily="34" charset="0"/>
              </a:rPr>
              <a:t>Pharmacother</a:t>
            </a:r>
            <a:r>
              <a:rPr lang="en-US" sz="1100" dirty="0" smtClean="0">
                <a:latin typeface="Verdana" panose="020B0604030504040204" pitchFamily="34" charset="0"/>
                <a:ea typeface="Verdana" panose="020B0604030504040204" pitchFamily="34" charset="0"/>
                <a:cs typeface="Verdana" panose="020B0604030504040204" pitchFamily="34" charset="0"/>
              </a:rPr>
              <a:t>. 2011 Mar; 45(3):342-9.</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err="1" smtClean="0">
                <a:latin typeface="Verdana" panose="020B0604030504040204" pitchFamily="34" charset="0"/>
                <a:ea typeface="Verdana" panose="020B0604030504040204" pitchFamily="34" charset="0"/>
                <a:cs typeface="Verdana" panose="020B0604030504040204" pitchFamily="34" charset="0"/>
              </a:rPr>
              <a:t>Iuga</a:t>
            </a:r>
            <a:r>
              <a:rPr lang="en-US" sz="1100" dirty="0" smtClean="0">
                <a:latin typeface="Verdana" panose="020B0604030504040204" pitchFamily="34" charset="0"/>
                <a:ea typeface="Verdana" panose="020B0604030504040204" pitchFamily="34" charset="0"/>
                <a:cs typeface="Verdana" panose="020B0604030504040204" pitchFamily="34" charset="0"/>
              </a:rPr>
              <a:t> A, McGuire M. Adherence and Health Care Costs. Risk </a:t>
            </a:r>
            <a:r>
              <a:rPr lang="en-US" sz="1100" dirty="0" err="1" smtClean="0">
                <a:latin typeface="Verdana" panose="020B0604030504040204" pitchFamily="34" charset="0"/>
                <a:ea typeface="Verdana" panose="020B0604030504040204" pitchFamily="34" charset="0"/>
                <a:cs typeface="Verdana" panose="020B0604030504040204" pitchFamily="34" charset="0"/>
              </a:rPr>
              <a:t>Manag</a:t>
            </a:r>
            <a:r>
              <a:rPr lang="en-US" sz="1100" dirty="0" smtClean="0">
                <a:latin typeface="Verdana" panose="020B0604030504040204" pitchFamily="34" charset="0"/>
                <a:ea typeface="Verdana" panose="020B0604030504040204" pitchFamily="34" charset="0"/>
                <a:cs typeface="Verdana" panose="020B0604030504040204" pitchFamily="34" charset="0"/>
              </a:rPr>
              <a:t> </a:t>
            </a:r>
            <a:r>
              <a:rPr lang="en-US" sz="1100" dirty="0" err="1" smtClean="0">
                <a:latin typeface="Verdana" panose="020B0604030504040204" pitchFamily="34" charset="0"/>
                <a:ea typeface="Verdana" panose="020B0604030504040204" pitchFamily="34" charset="0"/>
                <a:cs typeface="Verdana" panose="020B0604030504040204" pitchFamily="34" charset="0"/>
              </a:rPr>
              <a:t>Healthc</a:t>
            </a:r>
            <a:r>
              <a:rPr lang="en-US" sz="1100" dirty="0" smtClean="0">
                <a:latin typeface="Verdana" panose="020B0604030504040204" pitchFamily="34" charset="0"/>
                <a:ea typeface="Verdana" panose="020B0604030504040204" pitchFamily="34" charset="0"/>
                <a:cs typeface="Verdana" panose="020B0604030504040204" pitchFamily="34" charset="0"/>
              </a:rPr>
              <a:t> Policy. 2014; 7: 35–44.</a:t>
            </a:r>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20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Studies</a:t>
            </a:r>
            <a:r>
              <a:rPr lang="en-US" baseline="0" dirty="0" smtClean="0"/>
              <a:t> show: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help patients improve medication adherence, physicians must determine the reason for non-adherence. The most common reasons are forgetfulness, fear of side effects, high drug costs, and a perceived lack of efficacy (areas that are circled)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err="1" smtClean="0">
                <a:solidFill>
                  <a:srgbClr val="000000"/>
                </a:solidFill>
                <a:effectLst/>
                <a:latin typeface="Arial"/>
                <a:ea typeface="Arial"/>
                <a:cs typeface="Arial"/>
                <a:sym typeface="Arial"/>
              </a:rPr>
              <a:t>Unni</a:t>
            </a:r>
            <a:r>
              <a:rPr lang="en-US" sz="1100" b="0" i="0" u="none" strike="noStrike" cap="none" dirty="0" smtClean="0">
                <a:solidFill>
                  <a:srgbClr val="000000"/>
                </a:solidFill>
                <a:effectLst/>
                <a:latin typeface="Arial"/>
                <a:ea typeface="Arial"/>
                <a:cs typeface="Arial"/>
                <a:sym typeface="Arial"/>
              </a:rPr>
              <a:t>, E. J., </a:t>
            </a:r>
            <a:r>
              <a:rPr lang="en-US" sz="1100" b="0" i="0" u="none" strike="noStrike" cap="none" dirty="0" err="1" smtClean="0">
                <a:solidFill>
                  <a:srgbClr val="000000"/>
                </a:solidFill>
                <a:effectLst/>
                <a:latin typeface="Arial"/>
                <a:ea typeface="Arial"/>
                <a:cs typeface="Arial"/>
                <a:sym typeface="Arial"/>
              </a:rPr>
              <a:t>Shiyanbola</a:t>
            </a:r>
            <a:r>
              <a:rPr lang="en-US" sz="1100" b="0" i="0" u="none" strike="noStrike" cap="none" dirty="0" smtClean="0">
                <a:solidFill>
                  <a:srgbClr val="000000"/>
                </a:solidFill>
                <a:effectLst/>
                <a:latin typeface="Arial"/>
                <a:ea typeface="Arial"/>
                <a:cs typeface="Arial"/>
                <a:sym typeface="Arial"/>
              </a:rPr>
              <a:t>, O., &amp; Farris, K. B. (2013). Medication adherence: a complex behavior of medication and illness beliefs. </a:t>
            </a:r>
            <a:r>
              <a:rPr lang="en-US" sz="1100" b="0" i="1" u="none" strike="noStrike" cap="none" dirty="0" smtClean="0">
                <a:solidFill>
                  <a:srgbClr val="000000"/>
                </a:solidFill>
                <a:effectLst/>
                <a:latin typeface="Arial"/>
                <a:ea typeface="Arial"/>
                <a:cs typeface="Arial"/>
                <a:sym typeface="Arial"/>
              </a:rPr>
              <a:t>Aging health</a:t>
            </a:r>
            <a:r>
              <a:rPr lang="en-US" sz="1100" b="0" i="0" u="none" strike="noStrike" cap="none"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9</a:t>
            </a:r>
            <a:r>
              <a:rPr lang="en-US" sz="1100" b="0" i="0" u="none" strike="noStrike" cap="none" dirty="0" smtClean="0">
                <a:solidFill>
                  <a:srgbClr val="000000"/>
                </a:solidFill>
                <a:effectLst/>
                <a:latin typeface="Arial"/>
                <a:ea typeface="Arial"/>
                <a:cs typeface="Arial"/>
                <a:sym typeface="Arial"/>
              </a:rPr>
              <a:t>(4), 377-387.</a:t>
            </a:r>
            <a:endParaRPr lang="en-US"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97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a:t>
            </a:r>
            <a:r>
              <a:rPr lang="en-US" baseline="0" dirty="0" smtClean="0"/>
              <a:t> are many possible influences on medication nonadherence – this model is similar to the socioecological model which defines influence on different levels. At the individual level, there are factors that the patient contributes, such as personality (e.g., conscientiousness, organizational ability), overall health status (e.g., multiple chronic conditions, cognitive impairment), beliefs (e.g.,. beliefs about medications and their side effects), and attitudes (e.g., like the medication/treatment or not). At the social level, people interact with others and that influences their adherence. For example, some patients may have a partner or other family member who helps them fill their pill boxes and reminds them to take medications, whereas others do not. At the healthcare encounters, providers may do a great job explaining the medication, potential side effects, and the plan for administration. Other providers may not communicate this as well. Finally, at the level of the organization, many factors come into play, such as whether or not the medication/treatment is covered by insurance and what different treatments are available for the disease. There many be many places to intervene and predict adherence.</a:t>
            </a:r>
            <a:endParaRPr lang="en-US" dirty="0" smtClean="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57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2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56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Adapted from </a:t>
            </a:r>
            <a:r>
              <a:rPr lang="en-US" dirty="0" err="1" smtClean="0"/>
              <a:t>Morisky</a:t>
            </a:r>
            <a:r>
              <a:rPr lang="en-US" dirty="0" smtClean="0"/>
              <a:t> Scale (1986)</a:t>
            </a:r>
          </a:p>
          <a:p>
            <a:pPr marL="0" lvl="0" indent="0" algn="l" rtl="0">
              <a:spcBef>
                <a:spcPts val="0"/>
              </a:spcBef>
              <a:spcAft>
                <a:spcPts val="0"/>
              </a:spcAft>
              <a:buNone/>
            </a:pPr>
            <a:r>
              <a:rPr lang="en-US" dirty="0" smtClean="0"/>
              <a:t>Important to normalize non-adherence in order to elicit honest information from patients</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24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 are many different ways to keep</a:t>
            </a:r>
            <a:r>
              <a:rPr lang="en-US" baseline="0" dirty="0" smtClean="0"/>
              <a:t> track of medication use. Sometimes patients prefer a paper log so they can check off if they took their medication. There are also many apps, such as Mango Health and </a:t>
            </a:r>
            <a:r>
              <a:rPr lang="en-US" baseline="0" dirty="0" err="1" smtClean="0"/>
              <a:t>MedCoach</a:t>
            </a:r>
            <a:r>
              <a:rPr lang="en-US" baseline="0" dirty="0" smtClean="0"/>
              <a:t>, that offer medication tracking and digital alerts that remind patients to take their medication. Patients can also devise their own strategy that works for them.</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80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a:t>
            </a:r>
            <a:r>
              <a:rPr lang="en-US" baseline="0" dirty="0" smtClean="0"/>
              <a:t> many devices that provide some measure of adherence. For example, there are pill bottles that record whether or not somebody opened them as a way to determine adherence. These are generally used in research and not in clinical practice. CPAP machines all come with digital records of adherence, including the length of nightly use. This data is usually uploaded to the cloud and providers can access the data remotely to monitor adherence to CPAP therapy. Other laboratory values give you a sense of adherence to treatment, such as blood glucose levels, blood pressure, and weight.</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58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85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Encourage open-ended questions</a:t>
            </a:r>
            <a:r>
              <a:rPr lang="en-US" baseline="0" dirty="0" smtClean="0"/>
              <a:t> with patients. There may be multiple “truths” – patients may truly believe they are doing better and progress may be slow. Be careful about being too confrontational about conflicting data; this may push patients away and discourage honesty. Can consider using motivational interviewing to frame the conflicting data “I hear you say that you have been eating healthier and taking your medicines. At the same time, I see that your lab value is still too high. What do you make of this?”</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90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Sometimes during these</a:t>
            </a:r>
            <a:r>
              <a:rPr lang="en-US" baseline="0" dirty="0" smtClean="0"/>
              <a:t> discussions, patients admit that they are not being as adherent as they had originally reported. This can open the door for a nonjudgmental, empowering discussion using the tools outlined in the next section.</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05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9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76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Pharmacy Quality Alliance. PQA Medication Therapy Problem Categories Framework. August 2017. Available at: </a:t>
            </a:r>
            <a:r>
              <a:rPr lang="en-US" sz="1100" b="0" i="0" u="none" strike="noStrike" cap="none" dirty="0" smtClean="0">
                <a:solidFill>
                  <a:srgbClr val="000000"/>
                </a:solidFill>
                <a:effectLst/>
                <a:latin typeface="Arial"/>
                <a:ea typeface="Arial"/>
                <a:cs typeface="Arial"/>
                <a:sym typeface="Arial"/>
                <a:hlinkClick r:id="rId3"/>
              </a:rPr>
              <a:t>https://www.pqaalliance.org/assets/Measures/PQA%20MTP%20Categories%20Framework.pdf</a:t>
            </a:r>
            <a:r>
              <a:rPr lang="en-US" sz="1100" b="0" i="0" u="none" strike="noStrike" cap="none" dirty="0" smtClean="0">
                <a:solidFill>
                  <a:srgbClr val="000000"/>
                </a:solidFill>
                <a:effectLst/>
                <a:latin typeface="Arial"/>
                <a:ea typeface="Arial"/>
                <a:cs typeface="Arial"/>
                <a:sym typeface="Arial"/>
              </a:rPr>
              <a:t>  </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76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Importance: On a scale from 0 to 10, where 0 is not at all important, and 10 is extremely important , how important is it to you to take this medication?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Why are you a X and not a Y (Y=X-2)? (encourages patients</a:t>
            </a:r>
            <a:r>
              <a:rPr lang="en-US" baseline="0" dirty="0" smtClean="0"/>
              <a:t> to state reasons it is important to take the medication)</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Confidence:</a:t>
            </a:r>
            <a:r>
              <a:rPr lang="en-US" baseline="0" dirty="0" smtClean="0"/>
              <a:t> On a scale from 0 to 10, where 0 is not at all confidence, and 10 is completely confident, how confident are you that you can take this medication daily in the next few weeks?</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Why are you a X and not a Y (Y=X-2)? (question</a:t>
            </a:r>
            <a:r>
              <a:rPr lang="en-US" baseline="0" dirty="0" smtClean="0"/>
              <a:t> gets at self-efficacy)</a:t>
            </a:r>
            <a:endParaRPr lang="en-US" dirty="0" smtClean="0"/>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41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32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358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Everything listed here is free</a:t>
            </a:r>
          </a:p>
          <a:p>
            <a:endParaRPr lang="en-US" dirty="0" smtClean="0"/>
          </a:p>
          <a:p>
            <a:r>
              <a:rPr lang="en-US" dirty="0" err="1" smtClean="0"/>
              <a:t>Medisafe</a:t>
            </a:r>
            <a:r>
              <a:rPr lang="en-US" dirty="0" smtClean="0"/>
              <a:t>:</a:t>
            </a:r>
            <a:r>
              <a:rPr lang="en-US" baseline="0" dirty="0" smtClean="0"/>
              <a:t> With over one million downloads in the Google Play store alone, </a:t>
            </a:r>
            <a:r>
              <a:rPr lang="en-US" baseline="0" dirty="0" err="1" smtClean="0"/>
              <a:t>Medisafe</a:t>
            </a:r>
            <a:r>
              <a:rPr lang="en-US" baseline="0" dirty="0" smtClean="0"/>
              <a:t> is obviously a crowd favorite for managing medications. Described as a “virtual pillbox,” the app captures the color and shape of a patient’s medications along with their dosages and schedules. It sends the patient push notifications when it’s time to take their meds, and notifies a friend or family member if the patient forgets.</a:t>
            </a:r>
          </a:p>
          <a:p>
            <a:endParaRPr lang="en-US" baseline="0" dirty="0" smtClean="0"/>
          </a:p>
          <a:p>
            <a:r>
              <a:rPr lang="en-US" baseline="0" dirty="0" err="1" smtClean="0"/>
              <a:t>Dosecast</a:t>
            </a:r>
            <a:r>
              <a:rPr lang="en-US" baseline="0" dirty="0" smtClean="0"/>
              <a:t>: </a:t>
            </a:r>
            <a:r>
              <a:rPr lang="en-US" baseline="0" dirty="0" err="1" smtClean="0"/>
              <a:t>Dosecast</a:t>
            </a:r>
            <a:r>
              <a:rPr lang="en-US" baseline="0" dirty="0" smtClean="0"/>
              <a:t> boasts a range of smart scheduling features for patients. The app adjusts notifications to fit users’ bedtimes, provides back-up reminders, and gives users a chance to hit the snooze button on notifications when they’re in the middle of something. The frequent traveler never has to worry about missing a dose, since </a:t>
            </a:r>
            <a:r>
              <a:rPr lang="en-US" baseline="0" dirty="0" err="1" smtClean="0"/>
              <a:t>Dosecast</a:t>
            </a:r>
            <a:r>
              <a:rPr lang="en-US" baseline="0" dirty="0" smtClean="0"/>
              <a:t> tracks any changes in time zone and adjusts scheduling accordingly. The premium edition is perfect for patients taking multiple medications or managing prescriptions for their whole family.</a:t>
            </a:r>
          </a:p>
          <a:p>
            <a:endParaRPr lang="en-US" baseline="0" dirty="0" smtClean="0"/>
          </a:p>
          <a:p>
            <a:r>
              <a:rPr lang="en-US" baseline="0" dirty="0" err="1" smtClean="0"/>
              <a:t>Medhelper</a:t>
            </a:r>
            <a:r>
              <a:rPr lang="en-US" baseline="0" dirty="0" smtClean="0"/>
              <a:t>: </a:t>
            </a:r>
            <a:r>
              <a:rPr lang="en-US" baseline="0" dirty="0" err="1" smtClean="0"/>
              <a:t>Medhelper</a:t>
            </a:r>
            <a:r>
              <a:rPr lang="en-US" baseline="0" dirty="0" smtClean="0"/>
              <a:t> has many of the same features of </a:t>
            </a:r>
            <a:r>
              <a:rPr lang="en-US" baseline="0" dirty="0" err="1" smtClean="0"/>
              <a:t>Dosecast</a:t>
            </a:r>
            <a:r>
              <a:rPr lang="en-US" baseline="0" dirty="0" smtClean="0"/>
              <a:t> (a log of past doses, </a:t>
            </a:r>
            <a:r>
              <a:rPr lang="en-US" baseline="0" dirty="0" err="1" smtClean="0"/>
              <a:t>snoozable</a:t>
            </a:r>
            <a:r>
              <a:rPr lang="en-US" baseline="0" dirty="0" smtClean="0"/>
              <a:t> reminders, flexible scheduling). But, this little app also has an exportable reports feature that makes tracking your patients’ medication adherence easy. Also, the free lite edition comes with many of the premium edition features of </a:t>
            </a:r>
            <a:r>
              <a:rPr lang="en-US" baseline="0" dirty="0" err="1" smtClean="0"/>
              <a:t>Dosecast</a:t>
            </a:r>
            <a:r>
              <a:rPr lang="en-US" baseline="0" dirty="0" smtClean="0"/>
              <a:t>, such as multiple profiles for different family members.</a:t>
            </a:r>
          </a:p>
          <a:p>
            <a:endParaRPr lang="en-US" baseline="0" dirty="0" smtClean="0"/>
          </a:p>
          <a:p>
            <a:r>
              <a:rPr lang="en-US" baseline="0" dirty="0" smtClean="0"/>
              <a:t>My Pillbox: This app may not be as robust as the others, but there’s a reason it’s been downloaded 100,000 times in the Google Play store.  The design layout of My Pillbox is clean and visually pleasing. At each dosage, patients can note whether they feel “worse, the same, or better” with a friendly emoticon and then add a memo. My Pillbox’s streamlined design makes it a good option for users who just need a couple daily reminders.</a:t>
            </a:r>
          </a:p>
          <a:p>
            <a:endParaRPr lang="en-US" baseline="0" dirty="0" smtClean="0"/>
          </a:p>
          <a:p>
            <a:r>
              <a:rPr lang="en-US" baseline="0" dirty="0" smtClean="0"/>
              <a:t> Mango Health (free). The app features a schedule for creating reminders, drug interaction warnings, refill alerts, and a diary. There is also a </a:t>
            </a:r>
            <a:r>
              <a:rPr lang="en-US" baseline="0" dirty="0" err="1" smtClean="0"/>
              <a:t>gamified</a:t>
            </a:r>
            <a:r>
              <a:rPr lang="en-US" baseline="0" dirty="0" smtClean="0"/>
              <a:t> points system; take your medication and earn points, earn enough and you could win prizes (donation to ASPCA, $5 Target, $10 GAP, $25 Whole Foods).</a:t>
            </a:r>
          </a:p>
          <a:p>
            <a:endParaRPr lang="en-US" baseline="0" dirty="0" smtClean="0"/>
          </a:p>
          <a:p>
            <a:endParaRPr lang="en-US" baseline="0" dirty="0" smtClean="0"/>
          </a:p>
          <a:p>
            <a:r>
              <a:rPr lang="en-US" baseline="0" dirty="0" smtClean="0"/>
              <a:t>Resource: http://blog.evisit.com/top-apps-improve-medication-adherence</a:t>
            </a:r>
          </a:p>
          <a:p>
            <a:r>
              <a:rPr lang="en-US" dirty="0" err="1" smtClean="0"/>
              <a:t>Heldenbrand</a:t>
            </a:r>
            <a:r>
              <a:rPr lang="en-US" dirty="0" smtClean="0"/>
              <a:t>, Seth &amp; </a:t>
            </a:r>
            <a:r>
              <a:rPr lang="en-US" dirty="0" err="1" smtClean="0"/>
              <a:t>Dayer</a:t>
            </a:r>
            <a:r>
              <a:rPr lang="en-US" dirty="0" smtClean="0"/>
              <a:t>, Lindsey &amp; </a:t>
            </a:r>
            <a:r>
              <a:rPr lang="en-US" dirty="0" err="1" smtClean="0"/>
              <a:t>Renna</a:t>
            </a:r>
            <a:r>
              <a:rPr lang="en-US" dirty="0" smtClean="0"/>
              <a:t>, Catherine &amp; Shilling, Rebecca &amp; Martin, Bradley. (2015). Navigating the Flooded Adherence App Marketplace: Rating the Quality of Medication Adherence Apps.</a:t>
            </a:r>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662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900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When patients</a:t>
            </a:r>
            <a:r>
              <a:rPr lang="en-US" baseline="0" dirty="0" smtClean="0"/>
              <a:t> meet their goals, ensure that rewards do not undermine progress (e.g., don’t reward with high sugar foods if the goal was to manage blood sugar)</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27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11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endParaRPr lang="en-US"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048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endParaRPr lang="en-US"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048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770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920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21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75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782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33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33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03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aseline="0" dirty="0" smtClean="0"/>
              <a:t>Behaviors: Medication adherence, eating habits, physical activity</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Modifiable factors: Problem solve the barriers to engaging in these behaviors (e.g., stress, forgetfulness, life circumstances, etc.)</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Health behavior strategies – many to choose from (goal setting, pill boxes, small changes, etc.)</a:t>
            </a: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148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969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932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080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9" name="Google Shape;33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843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19c2dcf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7" name="Google Shape;347;g819c2dcf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6440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122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922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0" name="Google Shape;3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95153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1f84d6a8f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8" name="Google Shape;378;g71f84d6a8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23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Adapted from: Kerr, J., </a:t>
            </a:r>
            <a:r>
              <a:rPr lang="en-US" sz="1100" b="0" i="0" u="none" strike="noStrike" cap="none" dirty="0" err="1" smtClean="0">
                <a:solidFill>
                  <a:srgbClr val="000000"/>
                </a:solidFill>
                <a:effectLst/>
                <a:latin typeface="Arial"/>
                <a:ea typeface="Arial"/>
                <a:cs typeface="Arial"/>
                <a:sym typeface="Arial"/>
              </a:rPr>
              <a:t>Weitkunat</a:t>
            </a:r>
            <a:r>
              <a:rPr lang="en-US" sz="1100" b="0" i="0" u="none" strike="noStrike" cap="none" dirty="0" smtClean="0">
                <a:solidFill>
                  <a:srgbClr val="000000"/>
                </a:solidFill>
                <a:effectLst/>
                <a:latin typeface="Arial"/>
                <a:ea typeface="Arial"/>
                <a:cs typeface="Arial"/>
                <a:sym typeface="Arial"/>
              </a:rPr>
              <a:t>, R., &amp; Moretti, M. (2005). </a:t>
            </a:r>
            <a:r>
              <a:rPr lang="en-US" sz="1100" b="0" i="1" u="none" strike="noStrike" cap="none" dirty="0" smtClean="0">
                <a:solidFill>
                  <a:srgbClr val="000000"/>
                </a:solidFill>
                <a:effectLst/>
                <a:latin typeface="Arial"/>
                <a:ea typeface="Arial"/>
                <a:cs typeface="Arial"/>
                <a:sym typeface="Arial"/>
              </a:rPr>
              <a:t>ABC of behavior change: A guide to successful disease prevention and health promotion</a:t>
            </a:r>
            <a:r>
              <a:rPr lang="en-US" sz="1100" b="0" i="0" u="none" strike="noStrike" cap="none" dirty="0" smtClean="0">
                <a:solidFill>
                  <a:srgbClr val="000000"/>
                </a:solidFill>
                <a:effectLst/>
                <a:latin typeface="Arial"/>
                <a:ea typeface="Arial"/>
                <a:cs typeface="Arial"/>
                <a:sym typeface="Arial"/>
              </a:rPr>
              <a:t>. Edinburgh ; New York: Elsevier Churchill Livingstone</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cs typeface="Arial"/>
                <a:sym typeface="Arial"/>
              </a:rPr>
              <a:t>There are many possible factors</a:t>
            </a:r>
            <a:r>
              <a:rPr lang="en-US" sz="1100" b="0" i="0" u="none" strike="noStrike" cap="none" baseline="0" dirty="0" smtClean="0">
                <a:solidFill>
                  <a:srgbClr val="000000"/>
                </a:solidFill>
                <a:effectLst/>
                <a:latin typeface="Arial"/>
                <a:cs typeface="Arial"/>
                <a:sym typeface="Arial"/>
              </a:rPr>
              <a:t> that contribute to health outcomes. At times, it can feel overwhelming since there are so many possible targets. If we only focused on treating the end point (in this case, heart disease), we might miss many other factors that contribute to disease progression. The key with this model is to think about other contributors and to consider addressing upstream contributors to health and disease.</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34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latin typeface="Constantia" panose="02030602050306030303" pitchFamily="18" charset="0"/>
              </a:rPr>
              <a:t>Source:</a:t>
            </a:r>
            <a:r>
              <a:rPr lang="en-US" dirty="0" smtClean="0">
                <a:latin typeface="Constantia" panose="02030602050306030303" pitchFamily="18" charset="0"/>
              </a:rPr>
              <a:t> </a:t>
            </a:r>
            <a:r>
              <a:rPr lang="en-US" i="1" dirty="0" smtClean="0">
                <a:latin typeface="Constantia" panose="02030602050306030303" pitchFamily="18" charset="0"/>
              </a:rPr>
              <a:t>World Health Organization, 2003. </a:t>
            </a:r>
            <a:r>
              <a:rPr lang="en-US" dirty="0" smtClean="0">
                <a:latin typeface="Constantia" panose="02030602050306030303" pitchFamily="18" charset="0"/>
                <a:hlinkClick r:id="rId3"/>
              </a:rPr>
              <a:t>http://apps.who.int/iris/bitstream/10665/42682/1/9241545992.pdf</a:t>
            </a:r>
            <a:r>
              <a:rPr lang="en-US" dirty="0" smtClean="0">
                <a:latin typeface="Constantia" panose="02030602050306030303" pitchFamily="18" charset="0"/>
              </a:rPr>
              <a:t> </a:t>
            </a:r>
            <a:endParaRPr lang="en-US" i="1" dirty="0" smtClean="0">
              <a:latin typeface="Constantia" panose="02030602050306030303" pitchFamily="18" charset="0"/>
            </a:endParaRPr>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86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31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a:t>
            </a:r>
            <a:r>
              <a:rPr lang="en-US" baseline="0" dirty="0" smtClean="0"/>
              <a:t> is the major problem– poor adherence to medication regimens reduces the effectiveness of those treatments.</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45" indent="-171445">
              <a:buFont typeface="Arial" panose="020B0604020202020204" pitchFamily="34" charset="0"/>
              <a:buChar char="•"/>
            </a:pPr>
            <a:r>
              <a:rPr lang="en-US" dirty="0" smtClean="0"/>
              <a:t>Medication adherence can be challenging for many patients. </a:t>
            </a:r>
          </a:p>
          <a:p>
            <a:pPr marL="171445" indent="-171445">
              <a:buFont typeface="Arial" panose="020B0604020202020204" pitchFamily="34" charset="0"/>
              <a:buChar char="•"/>
            </a:pPr>
            <a:r>
              <a:rPr lang="en-US" dirty="0" smtClean="0"/>
              <a:t>In fact, approximately 20 percent to 30 percent of prescriptions are never picked up from the pharmacy, and 50 percent of medications for chronic diseases are not taken as prescribed.</a:t>
            </a:r>
          </a:p>
          <a:p>
            <a:pPr marL="171445" indent="-171445">
              <a:buFont typeface="Arial" panose="020B0604020202020204" pitchFamily="34" charset="0"/>
              <a:buChar char="•"/>
            </a:pPr>
            <a:r>
              <a:rPr lang="en-US" dirty="0" smtClean="0"/>
              <a:t>Between $100 and $300 billion of avoidable health care costs have been attributed to non-adherence in the US annually, representing 3% to 10% of total US health care costs</a:t>
            </a:r>
          </a:p>
          <a:p>
            <a:pPr marL="171445" indent="-171445">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dirty="0" smtClean="0">
                <a:latin typeface="Verdana" panose="020B0604030504040204" pitchFamily="34" charset="0"/>
                <a:ea typeface="Verdana" panose="020B0604030504040204" pitchFamily="34" charset="0"/>
                <a:cs typeface="Verdana" panose="020B0604030504040204" pitchFamily="34" charset="0"/>
              </a:rPr>
              <a:t>IMS Institute for Healthcare Informatics Avoidable costs in US health care. 2013. Available at: http://www.imshealth.com/deployedfiles/imshealth/Global/Content/Corporate/IMS%20Institute/RUOM-2013/IHII_Responsible_Use_Medicines_2013.pdf. Accessed March 13, 2018</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err="1" smtClean="0">
                <a:latin typeface="Verdana" panose="020B0604030504040204" pitchFamily="34" charset="0"/>
                <a:ea typeface="Verdana" panose="020B0604030504040204" pitchFamily="34" charset="0"/>
                <a:cs typeface="Verdana" panose="020B0604030504040204" pitchFamily="34" charset="0"/>
              </a:rPr>
              <a:t>Sokol</a:t>
            </a:r>
            <a:r>
              <a:rPr lang="en-US" sz="1100" dirty="0" smtClean="0">
                <a:latin typeface="Verdana" panose="020B0604030504040204" pitchFamily="34" charset="0"/>
                <a:ea typeface="Verdana" panose="020B0604030504040204" pitchFamily="34" charset="0"/>
                <a:cs typeface="Verdana" panose="020B0604030504040204" pitchFamily="34" charset="0"/>
              </a:rPr>
              <a:t> MC, </a:t>
            </a:r>
            <a:r>
              <a:rPr lang="en-US" sz="1100" dirty="0" err="1" smtClean="0">
                <a:latin typeface="Verdana" panose="020B0604030504040204" pitchFamily="34" charset="0"/>
                <a:ea typeface="Verdana" panose="020B0604030504040204" pitchFamily="34" charset="0"/>
                <a:cs typeface="Verdana" panose="020B0604030504040204" pitchFamily="34" charset="0"/>
              </a:rPr>
              <a:t>McGuigan</a:t>
            </a:r>
            <a:r>
              <a:rPr lang="en-US" sz="1100" dirty="0" smtClean="0">
                <a:latin typeface="Verdana" panose="020B0604030504040204" pitchFamily="34" charset="0"/>
                <a:ea typeface="Verdana" panose="020B0604030504040204" pitchFamily="34" charset="0"/>
                <a:cs typeface="Verdana" panose="020B0604030504040204" pitchFamily="34" charset="0"/>
              </a:rPr>
              <a:t> KA, </a:t>
            </a:r>
            <a:r>
              <a:rPr lang="en-US" sz="1100" dirty="0" err="1" smtClean="0">
                <a:latin typeface="Verdana" panose="020B0604030504040204" pitchFamily="34" charset="0"/>
                <a:ea typeface="Verdana" panose="020B0604030504040204" pitchFamily="34" charset="0"/>
                <a:cs typeface="Verdana" panose="020B0604030504040204" pitchFamily="34" charset="0"/>
              </a:rPr>
              <a:t>Verbrugge</a:t>
            </a:r>
            <a:r>
              <a:rPr lang="en-US" sz="1100" dirty="0" smtClean="0">
                <a:latin typeface="Verdana" panose="020B0604030504040204" pitchFamily="34" charset="0"/>
                <a:ea typeface="Verdana" panose="020B0604030504040204" pitchFamily="34" charset="0"/>
                <a:cs typeface="Verdana" panose="020B0604030504040204" pitchFamily="34" charset="0"/>
              </a:rPr>
              <a:t> RR, Epstein RS. Impact of medication adherence on hospitalization risk and healthcare cost. Med Care. 2005 Jun; 43(6):521-30.</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smtClean="0">
                <a:latin typeface="Verdana" panose="020B0604030504040204" pitchFamily="34" charset="0"/>
                <a:ea typeface="Verdana" panose="020B0604030504040204" pitchFamily="34" charset="0"/>
                <a:cs typeface="Verdana" panose="020B0604030504040204" pitchFamily="34" charset="0"/>
              </a:rPr>
              <a:t>Wu J, </a:t>
            </a:r>
            <a:r>
              <a:rPr lang="en-US" sz="1100" dirty="0" err="1" smtClean="0">
                <a:latin typeface="Verdana" panose="020B0604030504040204" pitchFamily="34" charset="0"/>
                <a:ea typeface="Verdana" panose="020B0604030504040204" pitchFamily="34" charset="0"/>
                <a:cs typeface="Verdana" panose="020B0604030504040204" pitchFamily="34" charset="0"/>
              </a:rPr>
              <a:t>Seiber</a:t>
            </a:r>
            <a:r>
              <a:rPr lang="en-US" sz="1100" dirty="0" smtClean="0">
                <a:latin typeface="Verdana" panose="020B0604030504040204" pitchFamily="34" charset="0"/>
                <a:ea typeface="Verdana" panose="020B0604030504040204" pitchFamily="34" charset="0"/>
                <a:cs typeface="Verdana" panose="020B0604030504040204" pitchFamily="34" charset="0"/>
              </a:rPr>
              <a:t> E, Lacombe VA, </a:t>
            </a:r>
            <a:r>
              <a:rPr lang="en-US" sz="1100" dirty="0" err="1" smtClean="0">
                <a:latin typeface="Verdana" panose="020B0604030504040204" pitchFamily="34" charset="0"/>
                <a:ea typeface="Verdana" panose="020B0604030504040204" pitchFamily="34" charset="0"/>
                <a:cs typeface="Verdana" panose="020B0604030504040204" pitchFamily="34" charset="0"/>
              </a:rPr>
              <a:t>Nahata</a:t>
            </a:r>
            <a:r>
              <a:rPr lang="en-US" sz="1100" dirty="0" smtClean="0">
                <a:latin typeface="Verdana" panose="020B0604030504040204" pitchFamily="34" charset="0"/>
                <a:ea typeface="Verdana" panose="020B0604030504040204" pitchFamily="34" charset="0"/>
                <a:cs typeface="Verdana" panose="020B0604030504040204" pitchFamily="34" charset="0"/>
              </a:rPr>
              <a:t> MC, </a:t>
            </a:r>
            <a:r>
              <a:rPr lang="en-US" sz="1100" dirty="0" err="1" smtClean="0">
                <a:latin typeface="Verdana" panose="020B0604030504040204" pitchFamily="34" charset="0"/>
                <a:ea typeface="Verdana" panose="020B0604030504040204" pitchFamily="34" charset="0"/>
                <a:cs typeface="Verdana" panose="020B0604030504040204" pitchFamily="34" charset="0"/>
              </a:rPr>
              <a:t>Balkrishnan</a:t>
            </a:r>
            <a:r>
              <a:rPr lang="en-US" sz="1100" dirty="0" smtClean="0">
                <a:latin typeface="Verdana" panose="020B0604030504040204" pitchFamily="34" charset="0"/>
                <a:ea typeface="Verdana" panose="020B0604030504040204" pitchFamily="34" charset="0"/>
                <a:cs typeface="Verdana" panose="020B0604030504040204" pitchFamily="34" charset="0"/>
              </a:rPr>
              <a:t> R. Medical utilization and costs associated with statin adherence in Medicaid enrollees with type 2 diabetes. Ann </a:t>
            </a:r>
            <a:r>
              <a:rPr lang="en-US" sz="1100" dirty="0" err="1" smtClean="0">
                <a:latin typeface="Verdana" panose="020B0604030504040204" pitchFamily="34" charset="0"/>
                <a:ea typeface="Verdana" panose="020B0604030504040204" pitchFamily="34" charset="0"/>
                <a:cs typeface="Verdana" panose="020B0604030504040204" pitchFamily="34" charset="0"/>
              </a:rPr>
              <a:t>Pharmacother</a:t>
            </a:r>
            <a:r>
              <a:rPr lang="en-US" sz="1100" dirty="0" smtClean="0">
                <a:latin typeface="Verdana" panose="020B0604030504040204" pitchFamily="34" charset="0"/>
                <a:ea typeface="Verdana" panose="020B0604030504040204" pitchFamily="34" charset="0"/>
                <a:cs typeface="Verdana" panose="020B0604030504040204" pitchFamily="34" charset="0"/>
              </a:rPr>
              <a:t>. 2011 Mar; 45(3):342-9.</a:t>
            </a:r>
          </a:p>
          <a:p>
            <a:pPr marL="0" indent="0">
              <a:buFont typeface="+mj-lt"/>
              <a:buNone/>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pPr>
            <a:r>
              <a:rPr lang="en-US" sz="1100" dirty="0" err="1" smtClean="0">
                <a:latin typeface="Verdana" panose="020B0604030504040204" pitchFamily="34" charset="0"/>
                <a:ea typeface="Verdana" panose="020B0604030504040204" pitchFamily="34" charset="0"/>
                <a:cs typeface="Verdana" panose="020B0604030504040204" pitchFamily="34" charset="0"/>
              </a:rPr>
              <a:t>Iuga</a:t>
            </a:r>
            <a:r>
              <a:rPr lang="en-US" sz="1100" dirty="0" smtClean="0">
                <a:latin typeface="Verdana" panose="020B0604030504040204" pitchFamily="34" charset="0"/>
                <a:ea typeface="Verdana" panose="020B0604030504040204" pitchFamily="34" charset="0"/>
                <a:cs typeface="Verdana" panose="020B0604030504040204" pitchFamily="34" charset="0"/>
              </a:rPr>
              <a:t> A, McGuire M. Adherence and Health Care Costs. Risk </a:t>
            </a:r>
            <a:r>
              <a:rPr lang="en-US" sz="1100" dirty="0" err="1" smtClean="0">
                <a:latin typeface="Verdana" panose="020B0604030504040204" pitchFamily="34" charset="0"/>
                <a:ea typeface="Verdana" panose="020B0604030504040204" pitchFamily="34" charset="0"/>
                <a:cs typeface="Verdana" panose="020B0604030504040204" pitchFamily="34" charset="0"/>
              </a:rPr>
              <a:t>Manag</a:t>
            </a:r>
            <a:r>
              <a:rPr lang="en-US" sz="1100" dirty="0" smtClean="0">
                <a:latin typeface="Verdana" panose="020B0604030504040204" pitchFamily="34" charset="0"/>
                <a:ea typeface="Verdana" panose="020B0604030504040204" pitchFamily="34" charset="0"/>
                <a:cs typeface="Verdana" panose="020B0604030504040204" pitchFamily="34" charset="0"/>
              </a:rPr>
              <a:t> </a:t>
            </a:r>
            <a:r>
              <a:rPr lang="en-US" sz="1100" dirty="0" err="1" smtClean="0">
                <a:latin typeface="Verdana" panose="020B0604030504040204" pitchFamily="34" charset="0"/>
                <a:ea typeface="Verdana" panose="020B0604030504040204" pitchFamily="34" charset="0"/>
                <a:cs typeface="Verdana" panose="020B0604030504040204" pitchFamily="34" charset="0"/>
              </a:rPr>
              <a:t>Healthc</a:t>
            </a:r>
            <a:r>
              <a:rPr lang="en-US" sz="1100" dirty="0" smtClean="0">
                <a:latin typeface="Verdana" panose="020B0604030504040204" pitchFamily="34" charset="0"/>
                <a:ea typeface="Verdana" panose="020B0604030504040204" pitchFamily="34" charset="0"/>
                <a:cs typeface="Verdana" panose="020B0604030504040204" pitchFamily="34" charset="0"/>
              </a:rPr>
              <a:t> Policy. 2014; 7: 35–44.</a:t>
            </a:r>
          </a:p>
          <a:p>
            <a:pPr marL="0" indent="0">
              <a:buFont typeface="Arial" panose="020B0604020202020204" pitchFamily="34" charset="0"/>
              <a:buNone/>
            </a:pPr>
            <a:endParaRPr lang="en-US" dirty="0" smtClean="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27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B5C5"/>
        </a:solidFill>
        <a:effectLst/>
      </p:bgPr>
    </p:bg>
    <p:spTree>
      <p:nvGrpSpPr>
        <p:cNvPr id="1" name="Shape 83"/>
        <p:cNvGrpSpPr/>
        <p:nvPr/>
      </p:nvGrpSpPr>
      <p:grpSpPr>
        <a:xfrm>
          <a:off x="0" y="0"/>
          <a:ext cx="0" cy="0"/>
          <a:chOff x="0" y="0"/>
          <a:chExt cx="0" cy="0"/>
        </a:xfrm>
      </p:grpSpPr>
      <p:sp>
        <p:nvSpPr>
          <p:cNvPr id="84" name="Google Shape;84;p13"/>
          <p:cNvSpPr/>
          <p:nvPr/>
        </p:nvSpPr>
        <p:spPr>
          <a:xfrm>
            <a:off x="5769972" y="0"/>
            <a:ext cx="6421721"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a:stretch/>
        </p:blipFill>
        <p:spPr>
          <a:xfrm flipH="1">
            <a:off x="9751" y="0"/>
            <a:ext cx="12192000" cy="6858000"/>
          </a:xfrm>
          <a:prstGeom prst="rect">
            <a:avLst/>
          </a:prstGeom>
          <a:noFill/>
          <a:ln>
            <a:noFill/>
          </a:ln>
        </p:spPr>
      </p:pic>
      <p:sp>
        <p:nvSpPr>
          <p:cNvPr id="86" name="Google Shape;86;p13"/>
          <p:cNvSpPr txBox="1">
            <a:spLocks noGrp="1"/>
          </p:cNvSpPr>
          <p:nvPr>
            <p:ph type="ctrTitle"/>
          </p:nvPr>
        </p:nvSpPr>
        <p:spPr>
          <a:xfrm>
            <a:off x="804483" y="1557214"/>
            <a:ext cx="4805996" cy="1297115"/>
          </a:xfrm>
          <a:prstGeom prst="rect">
            <a:avLst/>
          </a:prstGeom>
          <a:noFill/>
          <a:ln>
            <a:noFill/>
          </a:ln>
        </p:spPr>
        <p:txBody>
          <a:bodyPr spcFirstLastPara="1" wrap="square" lIns="91425" tIns="45700" rIns="91425" bIns="45700" anchor="t" anchorCtr="0">
            <a:noAutofit/>
          </a:bodyPr>
          <a:lstStyle/>
          <a:p>
            <a:pPr lvl="0" algn="l">
              <a:buSzPts val="4400"/>
            </a:pPr>
            <a:r>
              <a:rPr lang="en-US" sz="4400" dirty="0">
                <a:solidFill>
                  <a:srgbClr val="000000"/>
                </a:solidFill>
                <a:latin typeface="Verdana"/>
                <a:ea typeface="Verdana"/>
                <a:cs typeface="Verdana"/>
                <a:sym typeface="Verdana"/>
              </a:rPr>
              <a:t>Medication Adherence</a:t>
            </a:r>
            <a:endParaRPr sz="4400" dirty="0">
              <a:solidFill>
                <a:srgbClr val="000000"/>
              </a:solidFill>
              <a:latin typeface="Verdana"/>
              <a:ea typeface="Verdana"/>
              <a:cs typeface="Verdana"/>
              <a:sym typeface="Verdana"/>
            </a:endParaRPr>
          </a:p>
        </p:txBody>
      </p:sp>
      <p:sp>
        <p:nvSpPr>
          <p:cNvPr id="88" name="Google Shape;88;p13"/>
          <p:cNvSpPr/>
          <p:nvPr/>
        </p:nvSpPr>
        <p:spPr>
          <a:xfrm>
            <a:off x="6727121" y="581159"/>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4">
            <a:alphaModFix/>
          </a:blip>
          <a:srcRect/>
          <a:stretch/>
        </p:blipFill>
        <p:spPr>
          <a:xfrm>
            <a:off x="6961935" y="2854329"/>
            <a:ext cx="5239816" cy="2161424"/>
          </a:xfrm>
          <a:prstGeom prst="rect">
            <a:avLst/>
          </a:prstGeom>
          <a:noFill/>
          <a:ln>
            <a:noFill/>
          </a:ln>
        </p:spPr>
      </p:pic>
      <p:sp>
        <p:nvSpPr>
          <p:cNvPr id="9" name="Rectangle 8"/>
          <p:cNvSpPr/>
          <p:nvPr/>
        </p:nvSpPr>
        <p:spPr>
          <a:xfrm>
            <a:off x="831273" y="4131425"/>
            <a:ext cx="4751840" cy="1588127"/>
          </a:xfrm>
          <a:prstGeom prst="rect">
            <a:avLst/>
          </a:prstGeom>
        </p:spPr>
        <p:txBody>
          <a:bodyPr wrap="square">
            <a:spAutoFit/>
          </a:bodyPr>
          <a:lstStyle/>
          <a:p>
            <a:pPr lvl="0">
              <a:lnSpc>
                <a:spcPct val="90000"/>
              </a:lnSpc>
              <a:buClr>
                <a:schemeClr val="dk1"/>
              </a:buClr>
              <a:buSzPts val="1800"/>
            </a:pPr>
            <a:r>
              <a:rPr lang="en-US" sz="1800" b="1" dirty="0" smtClean="0">
                <a:solidFill>
                  <a:srgbClr val="01599C"/>
                </a:solidFill>
                <a:latin typeface="Verdana"/>
                <a:ea typeface="Verdana"/>
                <a:cs typeface="Verdana"/>
                <a:sym typeface="Verdana"/>
              </a:rPr>
              <a:t>www.ChangeThatMatters.UMN.edu</a:t>
            </a:r>
          </a:p>
          <a:p>
            <a:pPr lvl="0">
              <a:lnSpc>
                <a:spcPct val="90000"/>
              </a:lnSpc>
              <a:buClr>
                <a:schemeClr val="dk1"/>
              </a:buClr>
              <a:buSzPts val="1800"/>
            </a:pPr>
            <a:endParaRPr lang="en-US" sz="1800" b="1" dirty="0">
              <a:solidFill>
                <a:srgbClr val="01599C"/>
              </a:solidFill>
              <a:latin typeface="Verdana"/>
              <a:ea typeface="Verdana"/>
              <a:cs typeface="Verdana"/>
              <a:sym typeface="Verdana"/>
            </a:endParaRPr>
          </a:p>
          <a:p>
            <a:pPr lvl="0">
              <a:lnSpc>
                <a:spcPct val="90000"/>
              </a:lnSpc>
              <a:buClr>
                <a:schemeClr val="dk1"/>
              </a:buClr>
              <a:buSzPts val="1800"/>
            </a:pPr>
            <a:endParaRPr lang="en-US" sz="1800" b="1" dirty="0" smtClean="0">
              <a:solidFill>
                <a:schemeClr val="tx1"/>
              </a:solidFill>
              <a:latin typeface="Verdana"/>
              <a:ea typeface="Verdana"/>
              <a:cs typeface="Verdana"/>
              <a:sym typeface="Verdana"/>
            </a:endParaRPr>
          </a:p>
          <a:p>
            <a:pPr lvl="0" algn="ctr">
              <a:lnSpc>
                <a:spcPct val="90000"/>
              </a:lnSpc>
              <a:buClr>
                <a:schemeClr val="dk1"/>
              </a:buClr>
              <a:buSzPts val="1800"/>
            </a:pPr>
            <a:r>
              <a:rPr lang="en-US" sz="1800" dirty="0" smtClean="0">
                <a:solidFill>
                  <a:schemeClr val="tx1"/>
                </a:solidFill>
                <a:latin typeface="Verdana"/>
                <a:ea typeface="Verdana"/>
                <a:cs typeface="Verdana"/>
                <a:sym typeface="Verdana"/>
              </a:rPr>
              <a:t>Special thanks </a:t>
            </a:r>
            <a:r>
              <a:rPr lang="en-US" sz="1800" dirty="0">
                <a:solidFill>
                  <a:schemeClr val="tx1"/>
                </a:solidFill>
                <a:latin typeface="Verdana"/>
                <a:ea typeface="Verdana"/>
                <a:cs typeface="Verdana"/>
                <a:sym typeface="Verdana"/>
              </a:rPr>
              <a:t>to </a:t>
            </a:r>
            <a:r>
              <a:rPr lang="en-US" sz="1800" dirty="0" err="1">
                <a:solidFill>
                  <a:schemeClr val="tx1"/>
                </a:solidFill>
                <a:latin typeface="Verdana"/>
                <a:ea typeface="Verdana"/>
                <a:cs typeface="Verdana"/>
                <a:sym typeface="Verdana"/>
              </a:rPr>
              <a:t>Anjoli</a:t>
            </a:r>
            <a:r>
              <a:rPr lang="en-US" sz="1800" dirty="0">
                <a:solidFill>
                  <a:schemeClr val="tx1"/>
                </a:solidFill>
                <a:latin typeface="Verdana"/>
                <a:ea typeface="Verdana"/>
                <a:cs typeface="Verdana"/>
                <a:sym typeface="Verdana"/>
              </a:rPr>
              <a:t> Punjabi, </a:t>
            </a:r>
            <a:r>
              <a:rPr lang="en-US" sz="1800" dirty="0" err="1">
                <a:solidFill>
                  <a:schemeClr val="tx1"/>
                </a:solidFill>
                <a:latin typeface="Verdana"/>
                <a:ea typeface="Verdana"/>
                <a:cs typeface="Verdana"/>
                <a:sym typeface="Verdana"/>
              </a:rPr>
              <a:t>PharmD</a:t>
            </a:r>
            <a:r>
              <a:rPr lang="en-US" sz="1800" dirty="0">
                <a:solidFill>
                  <a:schemeClr val="tx1"/>
                </a:solidFill>
                <a:latin typeface="Verdana"/>
                <a:ea typeface="Verdana"/>
                <a:cs typeface="Verdana"/>
                <a:sym typeface="Verdana"/>
              </a:rPr>
              <a:t>, </a:t>
            </a:r>
            <a:r>
              <a:rPr lang="en-US" sz="1800" dirty="0" smtClean="0">
                <a:solidFill>
                  <a:schemeClr val="tx1"/>
                </a:solidFill>
                <a:latin typeface="Verdana"/>
                <a:ea typeface="Verdana"/>
                <a:cs typeface="Verdana"/>
                <a:sym typeface="Verdana"/>
              </a:rPr>
              <a:t>MPH for her contribution to this slide set</a:t>
            </a:r>
            <a:endParaRPr lang="en-US" sz="1800" dirty="0">
              <a:solidFill>
                <a:schemeClr val="tx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The Problem With Non-Adherence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577516" y="2048506"/>
            <a:ext cx="11036968" cy="4351338"/>
          </a:xfrm>
          <a:prstGeom prst="rect">
            <a:avLst/>
          </a:prstGeom>
          <a:noFill/>
          <a:ln>
            <a:noFill/>
          </a:ln>
        </p:spPr>
        <p:txBody>
          <a:bodyPr spcFirstLastPara="1" wrap="square" lIns="91425" tIns="45700" rIns="91425" bIns="45700" anchor="t" anchorCtr="0">
            <a:noAutofit/>
          </a:bodyPr>
          <a:lstStyle/>
          <a:p>
            <a:pPr marL="635000" indent="-457200">
              <a:spcBef>
                <a:spcPts val="0"/>
              </a:spcBef>
              <a:buSzPts val="2800"/>
            </a:pPr>
            <a:r>
              <a:rPr lang="en-US" dirty="0" smtClean="0">
                <a:latin typeface="Verdana"/>
                <a:ea typeface="Verdana"/>
                <a:cs typeface="Verdana"/>
                <a:sym typeface="Verdana"/>
              </a:rPr>
              <a:t>Clinical/Health Outcomes</a:t>
            </a:r>
          </a:p>
          <a:p>
            <a:pPr marL="1092200" lvl="1" indent="-457200">
              <a:spcBef>
                <a:spcPts val="0"/>
              </a:spcBef>
              <a:buSzPct val="75000"/>
              <a:buFont typeface="Wingdings" panose="05000000000000000000" pitchFamily="2" charset="2"/>
              <a:buChar char="Ø"/>
            </a:pPr>
            <a:r>
              <a:rPr lang="en-US" sz="2800" dirty="0">
                <a:latin typeface="Verdana"/>
                <a:ea typeface="Verdana"/>
                <a:cs typeface="Verdana"/>
                <a:sym typeface="Verdana"/>
              </a:rPr>
              <a:t>Poor therapeutic outcomes</a:t>
            </a:r>
          </a:p>
          <a:p>
            <a:pPr marL="1092200" lvl="1" indent="-457200">
              <a:spcBef>
                <a:spcPts val="0"/>
              </a:spcBef>
              <a:buSzPct val="75000"/>
              <a:buFont typeface="Wingdings" panose="05000000000000000000" pitchFamily="2" charset="2"/>
              <a:buChar char="Ø"/>
            </a:pPr>
            <a:r>
              <a:rPr lang="en-US" sz="2800" dirty="0">
                <a:latin typeface="Verdana"/>
                <a:ea typeface="Verdana"/>
                <a:cs typeface="Verdana"/>
                <a:sym typeface="Verdana"/>
              </a:rPr>
              <a:t>Further disease progression</a:t>
            </a:r>
          </a:p>
          <a:p>
            <a:pPr marL="1092200" lvl="1" indent="-457200">
              <a:spcBef>
                <a:spcPts val="0"/>
              </a:spcBef>
              <a:buSzPct val="75000"/>
              <a:buFont typeface="Wingdings" panose="05000000000000000000" pitchFamily="2" charset="2"/>
              <a:buChar char="Ø"/>
            </a:pPr>
            <a:r>
              <a:rPr lang="en-US" sz="2800" dirty="0">
                <a:latin typeface="Verdana"/>
                <a:ea typeface="Verdana"/>
                <a:cs typeface="Verdana"/>
                <a:sym typeface="Verdana"/>
              </a:rPr>
              <a:t>Decreased quality of life</a:t>
            </a:r>
          </a:p>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Economic Outcomes</a:t>
            </a:r>
          </a:p>
          <a:p>
            <a:pPr marL="1092200" lvl="1" indent="-457200">
              <a:spcBef>
                <a:spcPts val="0"/>
              </a:spcBef>
              <a:buSzPct val="75000"/>
              <a:buFont typeface="Wingdings" panose="05000000000000000000" pitchFamily="2" charset="2"/>
              <a:buChar char="Ø"/>
            </a:pPr>
            <a:r>
              <a:rPr lang="en-US" sz="2800" dirty="0" smtClean="0">
                <a:latin typeface="Verdana"/>
                <a:ea typeface="Verdana"/>
                <a:cs typeface="Verdana"/>
                <a:sym typeface="Verdana"/>
              </a:rPr>
              <a:t>Increased costs to healthcare system</a:t>
            </a:r>
          </a:p>
          <a:p>
            <a:pPr marL="1092200" lvl="1" indent="-457200">
              <a:spcBef>
                <a:spcPts val="0"/>
              </a:spcBef>
              <a:buSzPct val="75000"/>
              <a:buFont typeface="Wingdings" panose="05000000000000000000" pitchFamily="2" charset="2"/>
              <a:buChar char="Ø"/>
            </a:pPr>
            <a:r>
              <a:rPr lang="en-US" sz="2800" dirty="0" smtClean="0">
                <a:latin typeface="Verdana"/>
                <a:ea typeface="Verdana"/>
                <a:cs typeface="Verdana"/>
                <a:sym typeface="Verdana"/>
              </a:rPr>
              <a:t>Increased hospitalization</a:t>
            </a:r>
          </a:p>
          <a:p>
            <a:pPr marL="1092200" lvl="1" indent="-457200">
              <a:spcBef>
                <a:spcPts val="0"/>
              </a:spcBef>
              <a:buSzPct val="75000"/>
              <a:buFont typeface="Wingdings" panose="05000000000000000000" pitchFamily="2" charset="2"/>
              <a:buChar char="Ø"/>
            </a:pPr>
            <a:r>
              <a:rPr lang="en-US" sz="2800" dirty="0" smtClean="0">
                <a:latin typeface="Verdana"/>
                <a:ea typeface="Verdana"/>
                <a:cs typeface="Verdana"/>
                <a:sym typeface="Verdana"/>
              </a:rPr>
              <a:t>Increased frequency of Emergency Department visits</a:t>
            </a:r>
          </a:p>
          <a:p>
            <a:pPr marL="1092200" lvl="1" indent="-457200">
              <a:spcBef>
                <a:spcPts val="0"/>
              </a:spcBef>
              <a:buSzPct val="75000"/>
              <a:buFont typeface="Wingdings" panose="05000000000000000000" pitchFamily="2" charset="2"/>
              <a:buChar char="Ø"/>
            </a:pPr>
            <a:r>
              <a:rPr lang="en-US" sz="2800" dirty="0" smtClean="0">
                <a:latin typeface="Verdana"/>
                <a:ea typeface="Verdana"/>
                <a:cs typeface="Verdana"/>
                <a:sym typeface="Verdana"/>
              </a:rPr>
              <a:t>Increased physician visits</a:t>
            </a:r>
          </a:p>
          <a:p>
            <a:pPr marL="1092200" lvl="1" indent="-457200">
              <a:spcBef>
                <a:spcPts val="0"/>
              </a:spcBef>
              <a:buSzPct val="75000"/>
              <a:buFont typeface="Wingdings" panose="05000000000000000000" pitchFamily="2" charset="2"/>
              <a:buChar char="Ø"/>
            </a:pPr>
            <a:r>
              <a:rPr lang="en-US" sz="2800" dirty="0" smtClean="0">
                <a:latin typeface="Verdana"/>
                <a:ea typeface="Verdana"/>
                <a:cs typeface="Verdana"/>
                <a:sym typeface="Verdana"/>
              </a:rPr>
              <a:t>Loss of productivity</a:t>
            </a:r>
          </a:p>
          <a:p>
            <a:pPr marL="1092200" lvl="1" indent="-457200">
              <a:spcBef>
                <a:spcPts val="0"/>
              </a:spcBef>
              <a:buSzPts val="2800"/>
            </a:pPr>
            <a:endParaRPr lang="en-US"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009977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Most Common Reasons for Non-Adherence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Content Placeholder 2"/>
          <p:cNvSpPr>
            <a:spLocks noGrp="1"/>
          </p:cNvSpPr>
          <p:nvPr>
            <p:ph type="body" idx="1"/>
          </p:nvPr>
        </p:nvSpPr>
        <p:spPr>
          <a:xfrm>
            <a:off x="838200" y="1825625"/>
            <a:ext cx="10515600" cy="4351338"/>
          </a:xfrm>
        </p:spPr>
        <p:txBody>
          <a:bodyPr>
            <a:normAutofit/>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Forgetfulness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Concern about </a:t>
            </a:r>
            <a:r>
              <a:rPr lang="en-US" dirty="0">
                <a:latin typeface="Verdana" panose="020B0604030504040204" pitchFamily="34" charset="0"/>
                <a:ea typeface="Verdana" panose="020B0604030504040204" pitchFamily="34" charset="0"/>
                <a:cs typeface="Verdana" panose="020B0604030504040204" pitchFamily="34" charset="0"/>
              </a:rPr>
              <a:t>side effects</a:t>
            </a:r>
          </a:p>
          <a:p>
            <a:r>
              <a:rPr lang="en-US" dirty="0" smtClean="0">
                <a:latin typeface="Verdana" panose="020B0604030504040204" pitchFamily="34" charset="0"/>
                <a:ea typeface="Verdana" panose="020B0604030504040204" pitchFamily="34" charset="0"/>
                <a:cs typeface="Verdana" panose="020B0604030504040204" pitchFamily="34" charset="0"/>
              </a:rPr>
              <a:t>High </a:t>
            </a:r>
            <a:r>
              <a:rPr lang="en-US" dirty="0">
                <a:latin typeface="Verdana" panose="020B0604030504040204" pitchFamily="34" charset="0"/>
                <a:ea typeface="Verdana" panose="020B0604030504040204" pitchFamily="34" charset="0"/>
                <a:cs typeface="Verdana" panose="020B0604030504040204" pitchFamily="34" charset="0"/>
              </a:rPr>
              <a:t>drug costs</a:t>
            </a:r>
          </a:p>
          <a:p>
            <a:r>
              <a:rPr lang="en-US" dirty="0" smtClean="0">
                <a:latin typeface="Verdana" panose="020B0604030504040204" pitchFamily="34" charset="0"/>
                <a:ea typeface="Verdana" panose="020B0604030504040204" pitchFamily="34" charset="0"/>
                <a:cs typeface="Verdana" panose="020B0604030504040204" pitchFamily="34" charset="0"/>
              </a:rPr>
              <a:t>Perceived </a:t>
            </a:r>
            <a:r>
              <a:rPr lang="en-US" dirty="0">
                <a:latin typeface="Verdana" panose="020B0604030504040204" pitchFamily="34" charset="0"/>
                <a:ea typeface="Verdana" panose="020B0604030504040204" pitchFamily="34" charset="0"/>
                <a:cs typeface="Verdana" panose="020B0604030504040204" pitchFamily="34" charset="0"/>
              </a:rPr>
              <a:t>lack of </a:t>
            </a:r>
            <a:r>
              <a:rPr lang="en-US" dirty="0" smtClean="0">
                <a:latin typeface="Verdana" panose="020B0604030504040204" pitchFamily="34" charset="0"/>
                <a:ea typeface="Verdana" panose="020B0604030504040204" pitchFamily="34" charset="0"/>
                <a:cs typeface="Verdana" panose="020B0604030504040204" pitchFamily="34" charset="0"/>
              </a:rPr>
              <a:t>efficacy </a:t>
            </a:r>
          </a:p>
          <a:p>
            <a:pPr marL="114300" indent="0">
              <a:buNone/>
            </a:pPr>
            <a:r>
              <a:rPr lang="en-US" dirty="0">
                <a:latin typeface="Verdana" panose="020B0604030504040204" pitchFamily="34" charset="0"/>
                <a:ea typeface="Verdana" panose="020B0604030504040204" pitchFamily="34" charset="0"/>
                <a:cs typeface="Verdana" panose="020B0604030504040204" pitchFamily="34" charset="0"/>
              </a:rPr>
              <a:t>o</a:t>
            </a:r>
            <a:r>
              <a:rPr lang="en-US" dirty="0" smtClean="0">
                <a:latin typeface="Verdana" panose="020B0604030504040204" pitchFamily="34" charset="0"/>
                <a:ea typeface="Verdana" panose="020B0604030504040204" pitchFamily="34" charset="0"/>
                <a:cs typeface="Verdana" panose="020B0604030504040204" pitchFamily="34" charset="0"/>
              </a:rPr>
              <a:t>r low need</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An external file that holds a picture, illustration, etc.&#10;Object name is nihms562424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295" y="1949312"/>
            <a:ext cx="4498110" cy="391978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299880" y="4936200"/>
            <a:ext cx="1561171" cy="1126273"/>
          </a:xfrm>
          <a:prstGeom prst="ellipse">
            <a:avLst/>
          </a:prstGeom>
          <a:noFill/>
          <a:ln w="57150"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9" name="Oval 8"/>
          <p:cNvSpPr/>
          <p:nvPr/>
        </p:nvSpPr>
        <p:spPr>
          <a:xfrm>
            <a:off x="6239986" y="4140490"/>
            <a:ext cx="1561171" cy="1126273"/>
          </a:xfrm>
          <a:prstGeom prst="ellipse">
            <a:avLst/>
          </a:prstGeom>
          <a:noFill/>
          <a:ln w="57150"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0" name="Oval 9"/>
          <p:cNvSpPr/>
          <p:nvPr/>
        </p:nvSpPr>
        <p:spPr>
          <a:xfrm>
            <a:off x="6278880" y="3382691"/>
            <a:ext cx="1561171" cy="1126273"/>
          </a:xfrm>
          <a:prstGeom prst="ellipse">
            <a:avLst/>
          </a:prstGeom>
          <a:noFill/>
          <a:ln w="57150"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1" name="Oval 10"/>
          <p:cNvSpPr/>
          <p:nvPr/>
        </p:nvSpPr>
        <p:spPr>
          <a:xfrm>
            <a:off x="8628836" y="5039239"/>
            <a:ext cx="1561171" cy="112627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24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How Can We Predict Adherence?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grpSp>
        <p:nvGrpSpPr>
          <p:cNvPr id="9" name="Group 8"/>
          <p:cNvGrpSpPr/>
          <p:nvPr/>
        </p:nvGrpSpPr>
        <p:grpSpPr>
          <a:xfrm>
            <a:off x="3879475" y="2056444"/>
            <a:ext cx="4419600" cy="4343400"/>
            <a:chOff x="2286000" y="1524000"/>
            <a:chExt cx="4419600" cy="4343400"/>
          </a:xfrm>
        </p:grpSpPr>
        <p:sp>
          <p:nvSpPr>
            <p:cNvPr id="10" name="WordArt 32"/>
            <p:cNvSpPr>
              <a:spLocks noChangeArrowheads="1" noChangeShapeType="1" noTextEdit="1"/>
            </p:cNvSpPr>
            <p:nvPr/>
          </p:nvSpPr>
          <p:spPr bwMode="auto">
            <a:xfrm>
              <a:off x="3505200" y="1828800"/>
              <a:ext cx="1981200" cy="533400"/>
            </a:xfrm>
            <a:prstGeom prst="rect">
              <a:avLst/>
            </a:prstGeom>
            <a:extLst>
              <a:ext uri="{AF507438-7753-43E0-B8FC-AC1667EBCBE1}">
                <a14:hiddenEffects xmlns:a14="http://schemas.microsoft.com/office/drawing/2010/main">
                  <a:effectLst/>
                </a14:hiddenEffects>
              </a:ext>
            </a:extLst>
          </p:spPr>
          <p:txBody>
            <a:bodyPr spcFirstLastPara="1" wrap="none" numCol="1" fromWordArt="1">
              <a:prstTxWarp prst="textArchUp">
                <a:avLst>
                  <a:gd name="adj" fmla="val 10800000"/>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 cap="none" spc="0" normalizeH="0" baseline="0" noProof="0" dirty="0">
                  <a:ln w="9525">
                    <a:solidFill>
                      <a:prstClr val="black"/>
                    </a:solidFill>
                    <a:round/>
                    <a:headEnd/>
                    <a:tailEnd/>
                  </a:ln>
                  <a:solidFill>
                    <a:prstClr val="black"/>
                  </a:solidFill>
                  <a:effectLst/>
                  <a:uLnTx/>
                  <a:uFillTx/>
                  <a:latin typeface="Calibri" panose="020F0502020204030204"/>
                  <a:ea typeface="+mn-ea"/>
                  <a:cs typeface="Arial"/>
                </a:rPr>
                <a:t>Organizational Context</a:t>
              </a:r>
            </a:p>
          </p:txBody>
        </p:sp>
        <p:sp>
          <p:nvSpPr>
            <p:cNvPr id="11" name="Oval 10"/>
            <p:cNvSpPr>
              <a:spLocks noChangeArrowheads="1"/>
            </p:cNvSpPr>
            <p:nvPr/>
          </p:nvSpPr>
          <p:spPr bwMode="auto">
            <a:xfrm>
              <a:off x="2286000" y="1524000"/>
              <a:ext cx="4419600" cy="4343400"/>
            </a:xfrm>
            <a:prstGeom prst="ellipse">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p:cNvGrpSpPr/>
          <p:nvPr/>
        </p:nvGrpSpPr>
        <p:grpSpPr>
          <a:xfrm>
            <a:off x="4648200" y="3012263"/>
            <a:ext cx="2895600" cy="2667000"/>
            <a:chOff x="3048000" y="2590800"/>
            <a:chExt cx="2895600" cy="2667000"/>
          </a:xfrm>
        </p:grpSpPr>
        <p:sp>
          <p:nvSpPr>
            <p:cNvPr id="13" name="WordArt 28"/>
            <p:cNvSpPr>
              <a:spLocks noChangeArrowheads="1" noChangeShapeType="1" noTextEdit="1"/>
            </p:cNvSpPr>
            <p:nvPr/>
          </p:nvSpPr>
          <p:spPr bwMode="auto">
            <a:xfrm>
              <a:off x="3657600" y="2819400"/>
              <a:ext cx="1676400" cy="685800"/>
            </a:xfrm>
            <a:prstGeom prst="rect">
              <a:avLst/>
            </a:prstGeom>
            <a:extLst>
              <a:ext uri="{AF507438-7753-43E0-B8FC-AC1667EBCBE1}">
                <a14:hiddenEffects xmlns:a14="http://schemas.microsoft.com/office/drawing/2010/main">
                  <a:effectLst/>
                </a14:hiddenEffects>
              </a:ext>
            </a:extLst>
          </p:spPr>
          <p:txBody>
            <a:bodyPr spcFirstLastPara="1" wrap="none" numCol="1" fromWordArt="1">
              <a:prstTxWarp prst="textArchUp">
                <a:avLst>
                  <a:gd name="adj" fmla="val 10800000"/>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 cap="none" spc="0" normalizeH="0" baseline="0" noProof="0" dirty="0">
                  <a:ln w="9525">
                    <a:solidFill>
                      <a:prstClr val="black"/>
                    </a:solidFill>
                    <a:round/>
                    <a:headEnd/>
                    <a:tailEnd/>
                  </a:ln>
                  <a:solidFill>
                    <a:prstClr val="black"/>
                  </a:solidFill>
                  <a:effectLst/>
                  <a:uLnTx/>
                  <a:uFillTx/>
                  <a:latin typeface="Calibri" panose="020F0502020204030204"/>
                  <a:ea typeface="+mn-ea"/>
                  <a:cs typeface="Arial"/>
                </a:rPr>
                <a:t>Healthcare Encounter</a:t>
              </a:r>
            </a:p>
          </p:txBody>
        </p:sp>
        <p:sp>
          <p:nvSpPr>
            <p:cNvPr id="14" name="Oval 13"/>
            <p:cNvSpPr>
              <a:spLocks noChangeArrowheads="1"/>
            </p:cNvSpPr>
            <p:nvPr/>
          </p:nvSpPr>
          <p:spPr bwMode="auto">
            <a:xfrm>
              <a:off x="3048000" y="2590800"/>
              <a:ext cx="2895600" cy="2667000"/>
            </a:xfrm>
            <a:prstGeom prst="ellipse">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5098675" y="3431363"/>
            <a:ext cx="1981200" cy="1828800"/>
            <a:chOff x="3505200" y="3048000"/>
            <a:chExt cx="1981200" cy="1828800"/>
          </a:xfrm>
        </p:grpSpPr>
        <p:sp>
          <p:nvSpPr>
            <p:cNvPr id="16" name="WordArt 26"/>
            <p:cNvSpPr>
              <a:spLocks noChangeArrowheads="1" noChangeShapeType="1" noTextEdit="1"/>
            </p:cNvSpPr>
            <p:nvPr/>
          </p:nvSpPr>
          <p:spPr bwMode="auto">
            <a:xfrm>
              <a:off x="3962400" y="3276600"/>
              <a:ext cx="990600" cy="381000"/>
            </a:xfrm>
            <a:prstGeom prst="rect">
              <a:avLst/>
            </a:prstGeom>
            <a:extLst>
              <a:ext uri="{AF507438-7753-43E0-B8FC-AC1667EBCBE1}">
                <a14:hiddenEffects xmlns:a14="http://schemas.microsoft.com/office/drawing/2010/main">
                  <a:effectLst/>
                </a14:hiddenEffects>
              </a:ext>
            </a:extLst>
          </p:spPr>
          <p:txBody>
            <a:bodyPr spcFirstLastPara="1" wrap="none" numCol="1" fromWordArt="1">
              <a:prstTxWarp prst="textArchUp">
                <a:avLst>
                  <a:gd name="adj" fmla="val 10800000"/>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0" cap="none" spc="0" normalizeH="0" baseline="0" noProof="0" dirty="0">
                  <a:ln w="9525">
                    <a:solidFill>
                      <a:prstClr val="black"/>
                    </a:solidFill>
                    <a:round/>
                    <a:headEnd/>
                    <a:tailEnd/>
                  </a:ln>
                  <a:solidFill>
                    <a:prstClr val="black"/>
                  </a:solidFill>
                  <a:effectLst/>
                  <a:uLnTx/>
                  <a:uFillTx/>
                  <a:latin typeface="Calibri" panose="020F0502020204030204"/>
                  <a:ea typeface="+mn-ea"/>
                  <a:cs typeface="Arial"/>
                </a:rPr>
                <a:t>Social Context</a:t>
              </a:r>
            </a:p>
          </p:txBody>
        </p:sp>
        <p:sp>
          <p:nvSpPr>
            <p:cNvPr id="17" name="Oval 16"/>
            <p:cNvSpPr>
              <a:spLocks noChangeArrowheads="1"/>
            </p:cNvSpPr>
            <p:nvPr/>
          </p:nvSpPr>
          <p:spPr bwMode="auto">
            <a:xfrm>
              <a:off x="3505200" y="3048000"/>
              <a:ext cx="1981200" cy="1828800"/>
            </a:xfrm>
            <a:prstGeom prst="ellipse">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p:cNvGrpSpPr/>
          <p:nvPr/>
        </p:nvGrpSpPr>
        <p:grpSpPr>
          <a:xfrm>
            <a:off x="5517775" y="3914989"/>
            <a:ext cx="1066800" cy="1066800"/>
            <a:chOff x="3962400" y="3429000"/>
            <a:chExt cx="1066800" cy="1066800"/>
          </a:xfrm>
        </p:grpSpPr>
        <p:grpSp>
          <p:nvGrpSpPr>
            <p:cNvPr id="19" name="Group 18"/>
            <p:cNvGrpSpPr/>
            <p:nvPr/>
          </p:nvGrpSpPr>
          <p:grpSpPr>
            <a:xfrm>
              <a:off x="4343400" y="3581400"/>
              <a:ext cx="304800" cy="762000"/>
              <a:chOff x="4343400" y="3581400"/>
              <a:chExt cx="304800" cy="762000"/>
            </a:xfrm>
          </p:grpSpPr>
          <p:sp>
            <p:nvSpPr>
              <p:cNvPr id="21" name="Oval 20"/>
              <p:cNvSpPr>
                <a:spLocks noChangeArrowheads="1"/>
              </p:cNvSpPr>
              <p:nvPr/>
            </p:nvSpPr>
            <p:spPr bwMode="auto">
              <a:xfrm>
                <a:off x="4343400" y="3581400"/>
                <a:ext cx="304800" cy="304800"/>
              </a:xfrm>
              <a:prstGeom prst="ellipse">
                <a:avLst/>
              </a:prstGeom>
              <a:noFill/>
              <a:ln w="2857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Line 21"/>
              <p:cNvSpPr>
                <a:spLocks noChangeShapeType="1"/>
              </p:cNvSpPr>
              <p:nvPr/>
            </p:nvSpPr>
            <p:spPr bwMode="auto">
              <a:xfrm>
                <a:off x="4495800" y="3886200"/>
                <a:ext cx="0" cy="30480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Line 22"/>
              <p:cNvSpPr>
                <a:spLocks noChangeShapeType="1"/>
              </p:cNvSpPr>
              <p:nvPr/>
            </p:nvSpPr>
            <p:spPr bwMode="auto">
              <a:xfrm>
                <a:off x="4495800" y="4191000"/>
                <a:ext cx="152400" cy="15240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ine 23"/>
              <p:cNvSpPr>
                <a:spLocks noChangeShapeType="1"/>
              </p:cNvSpPr>
              <p:nvPr/>
            </p:nvSpPr>
            <p:spPr bwMode="auto">
              <a:xfrm flipH="1">
                <a:off x="4343400" y="4191000"/>
                <a:ext cx="152400" cy="15240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Line 24"/>
              <p:cNvSpPr>
                <a:spLocks noChangeShapeType="1"/>
              </p:cNvSpPr>
              <p:nvPr/>
            </p:nvSpPr>
            <p:spPr bwMode="auto">
              <a:xfrm>
                <a:off x="4343400" y="3962400"/>
                <a:ext cx="3048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Oval 19"/>
            <p:cNvSpPr>
              <a:spLocks noChangeArrowheads="1"/>
            </p:cNvSpPr>
            <p:nvPr/>
          </p:nvSpPr>
          <p:spPr bwMode="auto">
            <a:xfrm>
              <a:off x="3962400" y="3429000"/>
              <a:ext cx="1066800" cy="1066800"/>
            </a:xfrm>
            <a:prstGeom prst="ellipse">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p:cNvGrpSpPr/>
          <p:nvPr/>
        </p:nvGrpSpPr>
        <p:grpSpPr>
          <a:xfrm>
            <a:off x="2279275" y="2097863"/>
            <a:ext cx="2209800" cy="914400"/>
            <a:chOff x="838200" y="1371600"/>
            <a:chExt cx="2209800" cy="914400"/>
          </a:xfrm>
        </p:grpSpPr>
        <p:sp>
          <p:nvSpPr>
            <p:cNvPr id="27" name="Text Box 37"/>
            <p:cNvSpPr txBox="1">
              <a:spLocks noChangeArrowheads="1"/>
            </p:cNvSpPr>
            <p:nvPr/>
          </p:nvSpPr>
          <p:spPr bwMode="auto">
            <a:xfrm>
              <a:off x="838200" y="13716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Insurance Coverage</a:t>
              </a:r>
            </a:p>
          </p:txBody>
        </p:sp>
        <p:sp>
          <p:nvSpPr>
            <p:cNvPr id="28" name="Line 38"/>
            <p:cNvSpPr>
              <a:spLocks noChangeShapeType="1"/>
            </p:cNvSpPr>
            <p:nvPr/>
          </p:nvSpPr>
          <p:spPr bwMode="auto">
            <a:xfrm>
              <a:off x="1981200" y="1752600"/>
              <a:ext cx="1066800" cy="533400"/>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p:cNvGrpSpPr/>
          <p:nvPr/>
        </p:nvGrpSpPr>
        <p:grpSpPr>
          <a:xfrm>
            <a:off x="1510550" y="3527388"/>
            <a:ext cx="2902325" cy="1454401"/>
            <a:chOff x="304800" y="3276600"/>
            <a:chExt cx="2514600" cy="1477328"/>
          </a:xfrm>
        </p:grpSpPr>
        <p:sp>
          <p:nvSpPr>
            <p:cNvPr id="30" name="Text Box 35"/>
            <p:cNvSpPr txBox="1">
              <a:spLocks noChangeArrowheads="1"/>
            </p:cNvSpPr>
            <p:nvPr/>
          </p:nvSpPr>
          <p:spPr bwMode="auto">
            <a:xfrm>
              <a:off x="304800" y="3276600"/>
              <a:ext cx="1676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Treatment Modality/ Disease Characteristics</a:t>
              </a:r>
            </a:p>
          </p:txBody>
        </p:sp>
        <p:sp>
          <p:nvSpPr>
            <p:cNvPr id="31" name="Line 39"/>
            <p:cNvSpPr>
              <a:spLocks noChangeShapeType="1"/>
            </p:cNvSpPr>
            <p:nvPr/>
          </p:nvSpPr>
          <p:spPr bwMode="auto">
            <a:xfrm>
              <a:off x="1752600" y="3733800"/>
              <a:ext cx="1066800" cy="0"/>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p:cNvGrpSpPr/>
          <p:nvPr/>
        </p:nvGrpSpPr>
        <p:grpSpPr>
          <a:xfrm>
            <a:off x="1790834" y="4584649"/>
            <a:ext cx="3536441" cy="1916563"/>
            <a:chOff x="273559" y="4267200"/>
            <a:chExt cx="3536441" cy="1916563"/>
          </a:xfrm>
        </p:grpSpPr>
        <p:sp>
          <p:nvSpPr>
            <p:cNvPr id="33" name="Text Box 36"/>
            <p:cNvSpPr txBox="1">
              <a:spLocks noChangeArrowheads="1"/>
            </p:cNvSpPr>
            <p:nvPr/>
          </p:nvSpPr>
          <p:spPr bwMode="auto">
            <a:xfrm>
              <a:off x="273559" y="5537432"/>
              <a:ext cx="19478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Social Support Social Barriers</a:t>
              </a:r>
            </a:p>
          </p:txBody>
        </p:sp>
        <p:sp>
          <p:nvSpPr>
            <p:cNvPr id="34" name="Line 40"/>
            <p:cNvSpPr>
              <a:spLocks noChangeShapeType="1"/>
            </p:cNvSpPr>
            <p:nvPr/>
          </p:nvSpPr>
          <p:spPr bwMode="auto">
            <a:xfrm flipV="1">
              <a:off x="2209800" y="4267200"/>
              <a:ext cx="1600200" cy="1371600"/>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p:cNvGrpSpPr/>
          <p:nvPr/>
        </p:nvGrpSpPr>
        <p:grpSpPr>
          <a:xfrm>
            <a:off x="6411413" y="3165689"/>
            <a:ext cx="3581400" cy="1200329"/>
            <a:chOff x="4876800" y="2667000"/>
            <a:chExt cx="3581400" cy="1200329"/>
          </a:xfrm>
        </p:grpSpPr>
        <p:cxnSp>
          <p:nvCxnSpPr>
            <p:cNvPr id="36" name="Straight Arrow Connector 35"/>
            <p:cNvCxnSpPr/>
            <p:nvPr/>
          </p:nvCxnSpPr>
          <p:spPr>
            <a:xfrm flipV="1">
              <a:off x="4876800" y="3124200"/>
              <a:ext cx="1905000" cy="685800"/>
            </a:xfrm>
            <a:prstGeom prst="straightConnector1">
              <a:avLst/>
            </a:prstGeom>
            <a:noFill/>
            <a:ln w="19050" cap="flat" cmpd="sng" algn="ctr">
              <a:solidFill>
                <a:sysClr val="windowText" lastClr="000000"/>
              </a:solidFill>
              <a:prstDash val="solid"/>
              <a:headEnd type="triangle"/>
              <a:tailEnd type="none"/>
            </a:ln>
            <a:effectLst/>
          </p:spPr>
        </p:cxnSp>
        <p:sp>
          <p:nvSpPr>
            <p:cNvPr id="37" name="TextBox 37"/>
            <p:cNvSpPr txBox="1"/>
            <p:nvPr/>
          </p:nvSpPr>
          <p:spPr>
            <a:xfrm>
              <a:off x="6781800" y="2667000"/>
              <a:ext cx="1676400"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Personality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 Beliefs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Attitudes </a:t>
              </a:r>
            </a:p>
          </p:txBody>
        </p:sp>
      </p:grpSp>
      <p:grpSp>
        <p:nvGrpSpPr>
          <p:cNvPr id="38" name="Group 37"/>
          <p:cNvGrpSpPr/>
          <p:nvPr/>
        </p:nvGrpSpPr>
        <p:grpSpPr>
          <a:xfrm>
            <a:off x="7270375" y="4479570"/>
            <a:ext cx="3124200" cy="1913930"/>
            <a:chOff x="5715000" y="3962400"/>
            <a:chExt cx="3124200" cy="1913930"/>
          </a:xfrm>
        </p:grpSpPr>
        <p:sp>
          <p:nvSpPr>
            <p:cNvPr id="39" name="Text Box 41"/>
            <p:cNvSpPr txBox="1">
              <a:spLocks noChangeArrowheads="1"/>
            </p:cNvSpPr>
            <p:nvPr/>
          </p:nvSpPr>
          <p:spPr bwMode="auto">
            <a:xfrm>
              <a:off x="6629400" y="4953000"/>
              <a:ext cx="2209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Patient &amp; Provider Interactions</a:t>
              </a:r>
            </a:p>
          </p:txBody>
        </p:sp>
        <p:sp>
          <p:nvSpPr>
            <p:cNvPr id="40" name="Line 42"/>
            <p:cNvSpPr>
              <a:spLocks noChangeShapeType="1"/>
            </p:cNvSpPr>
            <p:nvPr/>
          </p:nvSpPr>
          <p:spPr bwMode="auto">
            <a:xfrm flipH="1" flipV="1">
              <a:off x="5715000" y="3962400"/>
              <a:ext cx="1371600" cy="990600"/>
            </a:xfrm>
            <a:prstGeom prst="line">
              <a:avLst/>
            </a:prstGeom>
            <a:noFill/>
            <a:ln w="19050">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1418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56063"/>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560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 Strategies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72680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Assessing Adherence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Self report</a:t>
            </a:r>
          </a:p>
          <a:p>
            <a:pPr marL="635000" lvl="0" indent="-457200" algn="l" rtl="0">
              <a:lnSpc>
                <a:spcPct val="90000"/>
              </a:lnSpc>
              <a:spcBef>
                <a:spcPts val="0"/>
              </a:spcBef>
              <a:spcAft>
                <a:spcPts val="0"/>
              </a:spcAft>
              <a:buClr>
                <a:schemeClr val="dk1"/>
              </a:buClr>
              <a:buSzPts val="2800"/>
              <a:buFont typeface="Verdana" panose="020B0604030504040204" pitchFamily="34" charset="0"/>
              <a:buChar char="∙"/>
            </a:pPr>
            <a:endParaRPr lang="en-US" dirty="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Homework/written materials</a:t>
            </a:r>
          </a:p>
          <a:p>
            <a:pPr marL="635000" lvl="0" indent="-457200" algn="l" rtl="0">
              <a:lnSpc>
                <a:spcPct val="90000"/>
              </a:lnSpc>
              <a:spcBef>
                <a:spcPts val="0"/>
              </a:spcBef>
              <a:spcAft>
                <a:spcPts val="0"/>
              </a:spcAft>
              <a:buClr>
                <a:schemeClr val="dk1"/>
              </a:buClr>
              <a:buSzPts val="2800"/>
              <a:buFont typeface="Verdana" panose="020B0604030504040204" pitchFamily="34" charset="0"/>
              <a:buChar char="∙"/>
            </a:pPr>
            <a:endParaRPr lang="en-US" dirty="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Technology</a:t>
            </a:r>
          </a:p>
          <a:p>
            <a:pPr marL="635000" lvl="0" indent="-457200" algn="l" rtl="0">
              <a:lnSpc>
                <a:spcPct val="90000"/>
              </a:lnSpc>
              <a:spcBef>
                <a:spcPts val="0"/>
              </a:spcBef>
              <a:spcAft>
                <a:spcPts val="0"/>
              </a:spcAft>
              <a:buClr>
                <a:schemeClr val="dk1"/>
              </a:buClr>
              <a:buSzPts val="2800"/>
              <a:buFont typeface="Verdana" panose="020B0604030504040204" pitchFamily="34" charset="0"/>
              <a:buChar char="∙"/>
            </a:pPr>
            <a:endParaRPr lang="en-US" dirty="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Lab values</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025" y="3533008"/>
            <a:ext cx="3663950" cy="2778892"/>
          </a:xfrm>
          <a:prstGeom prst="rect">
            <a:avLst/>
          </a:prstGeom>
        </p:spPr>
      </p:pic>
      <p:pic>
        <p:nvPicPr>
          <p:cNvPr id="7" name="Picture 6"/>
          <p:cNvPicPr>
            <a:picLocks noChangeAspect="1"/>
          </p:cNvPicPr>
          <p:nvPr/>
        </p:nvPicPr>
        <p:blipFill>
          <a:blip r:embed="rId5"/>
          <a:stretch>
            <a:fillRect/>
          </a:stretch>
        </p:blipFill>
        <p:spPr>
          <a:xfrm>
            <a:off x="8797607" y="2045154"/>
            <a:ext cx="2571750" cy="2571750"/>
          </a:xfrm>
          <a:prstGeom prst="rect">
            <a:avLst/>
          </a:prstGeom>
        </p:spPr>
      </p:pic>
    </p:spTree>
    <p:extLst>
      <p:ext uri="{BB962C8B-B14F-4D97-AF65-F5344CB8AC3E}">
        <p14:creationId xmlns:p14="http://schemas.microsoft.com/office/powerpoint/2010/main" val="3704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Asking About Adherence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Most people forget sometimes.  How often do you forget </a:t>
            </a:r>
            <a:r>
              <a:rPr lang="en-US" dirty="0">
                <a:latin typeface="Verdana" panose="020B0604030504040204" pitchFamily="34" charset="0"/>
                <a:ea typeface="Verdana" panose="020B0604030504040204" pitchFamily="34" charset="0"/>
                <a:cs typeface="Verdana" panose="020B0604030504040204" pitchFamily="34" charset="0"/>
              </a:rPr>
              <a:t>to take your </a:t>
            </a:r>
            <a:r>
              <a:rPr lang="en-US" dirty="0" smtClean="0">
                <a:latin typeface="Verdana" panose="020B0604030504040204" pitchFamily="34" charset="0"/>
                <a:ea typeface="Verdana" panose="020B0604030504040204" pitchFamily="34" charset="0"/>
                <a:cs typeface="Verdana" panose="020B0604030504040204" pitchFamily="34" charset="0"/>
              </a:rPr>
              <a:t>medicine?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When </a:t>
            </a:r>
            <a:r>
              <a:rPr lang="en-US" dirty="0">
                <a:latin typeface="Verdana" panose="020B0604030504040204" pitchFamily="34" charset="0"/>
                <a:ea typeface="Verdana" panose="020B0604030504040204" pitchFamily="34" charset="0"/>
                <a:cs typeface="Verdana" panose="020B0604030504040204" pitchFamily="34" charset="0"/>
              </a:rPr>
              <a:t>you feel better, do you sometimes stop taking </a:t>
            </a:r>
            <a:r>
              <a:rPr lang="en-US" dirty="0" smtClean="0">
                <a:latin typeface="Verdana" panose="020B0604030504040204" pitchFamily="34" charset="0"/>
                <a:ea typeface="Verdana" panose="020B0604030504040204" pitchFamily="34" charset="0"/>
                <a:cs typeface="Verdana" panose="020B0604030504040204" pitchFamily="34" charset="0"/>
              </a:rPr>
              <a:t>medicine?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When </a:t>
            </a:r>
            <a:r>
              <a:rPr lang="en-US" dirty="0">
                <a:latin typeface="Verdana" panose="020B0604030504040204" pitchFamily="34" charset="0"/>
                <a:ea typeface="Verdana" panose="020B0604030504040204" pitchFamily="34" charset="0"/>
                <a:cs typeface="Verdana" panose="020B0604030504040204" pitchFamily="34" charset="0"/>
              </a:rPr>
              <a:t>you feel worse, do you </a:t>
            </a:r>
            <a:r>
              <a:rPr lang="en-US" dirty="0" smtClean="0">
                <a:latin typeface="Verdana" panose="020B0604030504040204" pitchFamily="34" charset="0"/>
                <a:ea typeface="Verdana" panose="020B0604030504040204" pitchFamily="34" charset="0"/>
                <a:cs typeface="Verdana" panose="020B0604030504040204" pitchFamily="34" charset="0"/>
              </a:rPr>
              <a:t>sometimes stop </a:t>
            </a:r>
            <a:r>
              <a:rPr lang="en-US" dirty="0">
                <a:latin typeface="Verdana" panose="020B0604030504040204" pitchFamily="34" charset="0"/>
                <a:ea typeface="Verdana" panose="020B0604030504040204" pitchFamily="34" charset="0"/>
                <a:cs typeface="Verdana" panose="020B0604030504040204" pitchFamily="34" charset="0"/>
              </a:rPr>
              <a:t>taking your medicine? </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20252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Self-monitoring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8" name="Picture 7"/>
          <p:cNvPicPr>
            <a:picLocks noChangeAspect="1"/>
          </p:cNvPicPr>
          <p:nvPr/>
        </p:nvPicPr>
        <p:blipFill>
          <a:blip r:embed="rId4"/>
          <a:stretch>
            <a:fillRect/>
          </a:stretch>
        </p:blipFill>
        <p:spPr>
          <a:xfrm>
            <a:off x="631371" y="1832136"/>
            <a:ext cx="5780315" cy="4460895"/>
          </a:xfrm>
          <a:prstGeom prst="rect">
            <a:avLst/>
          </a:prstGeom>
        </p:spPr>
      </p:pic>
      <p:pic>
        <p:nvPicPr>
          <p:cNvPr id="9" name="Picture 8">
            <a:extLst>
              <a:ext uri="{FF2B5EF4-FFF2-40B4-BE49-F238E27FC236}">
                <a16:creationId xmlns:a16="http://schemas.microsoft.com/office/drawing/2014/main" xmlns="" id="{EC5E6552-CB47-F147-AD82-2EF2BB67F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8737" y="2006599"/>
            <a:ext cx="1588168" cy="1852863"/>
          </a:xfrm>
          <a:prstGeom prst="rect">
            <a:avLst/>
          </a:prstGeom>
        </p:spPr>
      </p:pic>
      <p:pic>
        <p:nvPicPr>
          <p:cNvPr id="10" name="Picture 9">
            <a:extLst>
              <a:ext uri="{FF2B5EF4-FFF2-40B4-BE49-F238E27FC236}">
                <a16:creationId xmlns:a16="http://schemas.microsoft.com/office/drawing/2014/main" xmlns="" id="{D8763936-59E2-E943-8DC7-32BC7FE3ED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88" y="2476165"/>
            <a:ext cx="1615096" cy="1843110"/>
          </a:xfrm>
          <a:prstGeom prst="rect">
            <a:avLst/>
          </a:prstGeom>
        </p:spPr>
      </p:pic>
    </p:spTree>
    <p:extLst>
      <p:ext uri="{BB962C8B-B14F-4D97-AF65-F5344CB8AC3E}">
        <p14:creationId xmlns:p14="http://schemas.microsoft.com/office/powerpoint/2010/main" val="94383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Types of “Objective” Data</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TextBox 5"/>
          <p:cNvSpPr txBox="1"/>
          <p:nvPr/>
        </p:nvSpPr>
        <p:spPr>
          <a:xfrm>
            <a:off x="1747474" y="2038195"/>
            <a:ext cx="3855543" cy="461665"/>
          </a:xfrm>
          <a:prstGeom prst="rect">
            <a:avLst/>
          </a:prstGeom>
          <a:noFill/>
        </p:spPr>
        <p:txBody>
          <a:bodyPr wrap="none" rtlCol="0">
            <a:spAutoFit/>
          </a:bodyPr>
          <a:lstStyle/>
          <a:p>
            <a:pPr defTabSz="457200">
              <a:buClrTx/>
              <a:buFontTx/>
              <a:buNone/>
            </a:pPr>
            <a:r>
              <a:rPr lang="en-US" sz="2400" b="1"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Objective Recordings</a:t>
            </a:r>
            <a:endParaRPr lang="en-US" sz="2400"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4"/>
          <a:stretch>
            <a:fillRect/>
          </a:stretch>
        </p:blipFill>
        <p:spPr>
          <a:xfrm>
            <a:off x="609065" y="2769334"/>
            <a:ext cx="2571750" cy="25717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0547" y="3724026"/>
            <a:ext cx="2323745" cy="2323745"/>
          </a:xfrm>
          <a:prstGeom prst="rect">
            <a:avLst/>
          </a:prstGeom>
        </p:spPr>
      </p:pic>
      <p:sp>
        <p:nvSpPr>
          <p:cNvPr id="9" name="TextBox 8"/>
          <p:cNvSpPr txBox="1"/>
          <p:nvPr/>
        </p:nvSpPr>
        <p:spPr>
          <a:xfrm>
            <a:off x="7952331" y="2038195"/>
            <a:ext cx="3332964" cy="461665"/>
          </a:xfrm>
          <a:prstGeom prst="rect">
            <a:avLst/>
          </a:prstGeom>
          <a:noFill/>
        </p:spPr>
        <p:txBody>
          <a:bodyPr wrap="none" rtlCol="0">
            <a:spAutoFit/>
          </a:bodyPr>
          <a:lstStyle/>
          <a:p>
            <a:pPr defTabSz="457200">
              <a:buClrTx/>
              <a:buFontTx/>
              <a:buNone/>
            </a:pPr>
            <a:r>
              <a:rPr lang="en-US" sz="2400" b="1"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Laboratory Values</a:t>
            </a:r>
            <a:endParaRPr lang="en-US" sz="2400" b="1"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9351" y="2614804"/>
            <a:ext cx="2621860" cy="185888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9738591" y="2644051"/>
            <a:ext cx="2161156" cy="222118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592" y="4588633"/>
            <a:ext cx="2306270" cy="1831052"/>
          </a:xfrm>
          <a:prstGeom prst="rect">
            <a:avLst/>
          </a:prstGeom>
        </p:spPr>
      </p:pic>
    </p:spTree>
    <p:extLst>
      <p:ext uri="{BB962C8B-B14F-4D97-AF65-F5344CB8AC3E}">
        <p14:creationId xmlns:p14="http://schemas.microsoft.com/office/powerpoint/2010/main" val="350338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What About Conflicting Data?</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Content Placeholder 5"/>
          <p:cNvSpPr txBox="1">
            <a:spLocks/>
          </p:cNvSpPr>
          <p:nvPr/>
        </p:nvSpPr>
        <p:spPr>
          <a:xfrm>
            <a:off x="5967662" y="1845734"/>
            <a:ext cx="5678905" cy="41841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n-US" sz="2200" b="0" i="0" u="none" strike="noStrike" kern="1200" cap="none" spc="0" normalizeH="0" baseline="0" noProof="0" dirty="0" smtClean="0">
                <a:ln>
                  <a:noFill/>
                </a:ln>
                <a:solidFill>
                  <a:sysClr val="windowText" lastClr="000000">
                    <a:lumMod val="75000"/>
                    <a:lumOff val="25000"/>
                  </a:sysClr>
                </a:solidFill>
                <a:effectLst/>
                <a:uLnTx/>
                <a:uFillTx/>
                <a:latin typeface="Verdana" panose="020B0604030504040204" pitchFamily="34" charset="0"/>
                <a:ea typeface="Verdana" panose="020B0604030504040204" pitchFamily="34" charset="0"/>
                <a:cs typeface="Verdana" panose="020B0604030504040204" pitchFamily="34" charset="0"/>
              </a:rPr>
              <a:t>Mr.</a:t>
            </a:r>
            <a:r>
              <a:rPr kumimoji="0" lang="en-US" sz="2200" b="0" i="0" u="none" strike="noStrike" kern="1200" cap="none" spc="0" normalizeH="0" noProof="0" dirty="0" smtClean="0">
                <a:ln>
                  <a:noFill/>
                </a:ln>
                <a:solidFill>
                  <a:sysClr val="windowText" lastClr="000000">
                    <a:lumMod val="75000"/>
                    <a:lumOff val="25000"/>
                  </a:sysClr>
                </a:solidFill>
                <a:effectLst/>
                <a:uLnTx/>
                <a:uFillTx/>
                <a:latin typeface="Verdana" panose="020B0604030504040204" pitchFamily="34" charset="0"/>
                <a:ea typeface="Verdana" panose="020B0604030504040204" pitchFamily="34" charset="0"/>
                <a:cs typeface="Verdana" panose="020B0604030504040204" pitchFamily="34" charset="0"/>
              </a:rPr>
              <a:t> Avery says he has been watching his diet and monitoring his glucose.</a:t>
            </a:r>
          </a:p>
          <a:p>
            <a:pPr lvl="1" indent="-91440">
              <a:spcBef>
                <a:spcPts val="1200"/>
              </a:spcBef>
              <a:spcAft>
                <a:spcPts val="200"/>
              </a:spcAft>
              <a:buClr>
                <a:srgbClr val="DDDDDD"/>
              </a:buClr>
              <a:buSzPct val="100000"/>
              <a:buFont typeface="Calibri" panose="020F0502020204030204" pitchFamily="34" charset="0"/>
              <a:buChar char=" "/>
            </a:pPr>
            <a:r>
              <a:rPr lang="en-US" sz="2200" dirty="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rPr>
              <a:t>“More vegetables, </a:t>
            </a:r>
            <a:r>
              <a:rPr lang="en-US" sz="2200" dirty="0" smtClean="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rPr>
              <a:t>fewer desserts </a:t>
            </a:r>
            <a:r>
              <a:rPr lang="en-US" sz="2200" dirty="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rPr>
              <a:t>– I’ve been making a lot of changes.”</a:t>
            </a:r>
          </a:p>
          <a:p>
            <a:pPr lvl="1" indent="-91440">
              <a:spcBef>
                <a:spcPts val="1200"/>
              </a:spcBef>
              <a:spcAft>
                <a:spcPts val="200"/>
              </a:spcAft>
              <a:buClr>
                <a:srgbClr val="DDDDDD"/>
              </a:buClr>
              <a:buSzPct val="100000"/>
              <a:buFont typeface="Calibri" panose="020F0502020204030204" pitchFamily="34" charset="0"/>
              <a:buChar char=" "/>
            </a:pPr>
            <a:r>
              <a:rPr lang="en-US" sz="2200" dirty="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rPr>
              <a:t>“I’ve also been checking my blood sugar and it’s been below 150 most of the time.”</a:t>
            </a:r>
          </a:p>
          <a:p>
            <a:pPr marL="91440" marR="0" lvl="0" indent="-9144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endParaRPr lang="en-US" sz="2200" dirty="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endParaRPr>
          </a:p>
          <a:p>
            <a:pPr marL="91440" marR="0" lvl="0" indent="-9144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Char char=" "/>
              <a:tabLst/>
              <a:defRPr/>
            </a:pPr>
            <a:r>
              <a:rPr kumimoji="0" lang="en-US" sz="2200" b="0" i="0" u="none" strike="noStrike" kern="1200" cap="none" spc="0" normalizeH="0" noProof="0" dirty="0" smtClean="0">
                <a:ln>
                  <a:noFill/>
                </a:ln>
                <a:solidFill>
                  <a:sysClr val="windowText" lastClr="000000">
                    <a:lumMod val="75000"/>
                    <a:lumOff val="25000"/>
                  </a:sysClr>
                </a:solidFill>
                <a:effectLst/>
                <a:uLnTx/>
                <a:uFillTx/>
                <a:latin typeface="Verdana" panose="020B0604030504040204" pitchFamily="34" charset="0"/>
                <a:ea typeface="Verdana" panose="020B0604030504040204" pitchFamily="34" charset="0"/>
                <a:cs typeface="Verdana" panose="020B0604030504040204" pitchFamily="34" charset="0"/>
              </a:rPr>
              <a:t>BUT….his hemoglobin A1c today was 8.0 (indicative of poor control</a:t>
            </a:r>
            <a:r>
              <a:rPr lang="en-US" sz="2200" dirty="0" smtClean="0">
                <a:solidFill>
                  <a:sysClr val="windowText" lastClr="000000">
                    <a:lumMod val="75000"/>
                    <a:lumOff val="25000"/>
                  </a:sysClr>
                </a:solidFill>
                <a:latin typeface="Verdana" panose="020B0604030504040204" pitchFamily="34" charset="0"/>
                <a:ea typeface="Verdana" panose="020B0604030504040204" pitchFamily="34" charset="0"/>
                <a:cs typeface="Verdana" panose="020B0604030504040204" pitchFamily="34" charset="0"/>
              </a:rPr>
              <a:t>). AND…he left his glucometer at home.</a:t>
            </a:r>
            <a:endParaRPr kumimoji="0" lang="en-US" sz="2200" b="0" i="0" u="none" strike="noStrike" kern="1200" cap="none" spc="0" normalizeH="0" baseline="0" noProof="0" dirty="0">
              <a:ln>
                <a:noFill/>
              </a:ln>
              <a:solidFill>
                <a:sysClr val="windowText" lastClr="000000">
                  <a:lumMod val="75000"/>
                  <a:lumOff val="25000"/>
                </a:sys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2713847"/>
            <a:ext cx="32289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16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Questions for Discussion</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buSzPts val="2800"/>
              <a:buFont typeface="Verdana" panose="020B0604030504040204" pitchFamily="34" charset="0"/>
              <a:buChar char="∙"/>
            </a:pPr>
            <a:endParaRPr lang="en-US" dirty="0" smtClean="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How do you review data?</a:t>
            </a:r>
          </a:p>
          <a:p>
            <a:pPr marL="635000" indent="-457200">
              <a:spcBef>
                <a:spcPts val="0"/>
              </a:spcBef>
              <a:buSzPts val="2800"/>
              <a:buFont typeface="Verdana" panose="020B0604030504040204" pitchFamily="34" charset="0"/>
              <a:buChar char="∙"/>
            </a:pPr>
            <a:endParaRPr lang="en-US" dirty="0" smtClean="0">
              <a:latin typeface="Verdana"/>
              <a:ea typeface="Verdana"/>
              <a:cs typeface="Verdana"/>
              <a:sym typeface="Verdana"/>
            </a:endParaRPr>
          </a:p>
          <a:p>
            <a:pPr marL="635000" indent="-457200">
              <a:spcBef>
                <a:spcPts val="0"/>
              </a:spcBef>
              <a:buSzPts val="2800"/>
              <a:buFont typeface="Verdana" panose="020B0604030504040204" pitchFamily="34" charset="0"/>
              <a:buChar char="∙"/>
            </a:pPr>
            <a:endParaRPr lang="en-US" dirty="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What do you “believe?”</a:t>
            </a:r>
          </a:p>
          <a:p>
            <a:pPr marL="635000" indent="-457200">
              <a:spcBef>
                <a:spcPts val="0"/>
              </a:spcBef>
              <a:buSzPts val="2800"/>
              <a:buFont typeface="Verdana" panose="020B0604030504040204" pitchFamily="34" charset="0"/>
              <a:buChar char="∙"/>
            </a:pPr>
            <a:endParaRPr lang="en-US" dirty="0" smtClean="0">
              <a:latin typeface="Verdana"/>
              <a:ea typeface="Verdana"/>
              <a:cs typeface="Verdana"/>
              <a:sym typeface="Verdana"/>
            </a:endParaRPr>
          </a:p>
          <a:p>
            <a:pPr marL="635000" indent="-457200">
              <a:spcBef>
                <a:spcPts val="0"/>
              </a:spcBef>
              <a:buSzPts val="2800"/>
              <a:buFont typeface="Verdana" panose="020B0604030504040204" pitchFamily="34" charset="0"/>
              <a:buChar char="∙"/>
            </a:pPr>
            <a:endParaRPr lang="en-US" dirty="0">
              <a:latin typeface="Verdana"/>
              <a:ea typeface="Verdana"/>
              <a:cs typeface="Verdana"/>
              <a:sym typeface="Verdana"/>
            </a:endParaRPr>
          </a:p>
          <a:p>
            <a:pPr marL="635000" indent="-457200">
              <a:spcBef>
                <a:spcPts val="0"/>
              </a:spcBef>
              <a:buSzPts val="2800"/>
              <a:buFont typeface="Verdana" panose="020B0604030504040204" pitchFamily="34" charset="0"/>
              <a:buChar char="∙"/>
            </a:pPr>
            <a:r>
              <a:rPr lang="en-US" dirty="0" smtClean="0">
                <a:latin typeface="Verdana"/>
                <a:ea typeface="Verdana"/>
                <a:cs typeface="Verdana"/>
                <a:sym typeface="Verdana"/>
              </a:rPr>
              <a:t>Do you confront him with conflicting data?</a:t>
            </a: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74790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822054"/>
            <a:ext cx="12205447" cy="228182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77155" y="1822054"/>
            <a:ext cx="10515600" cy="22818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5400" dirty="0" smtClean="0">
                <a:solidFill>
                  <a:schemeClr val="lt1"/>
                </a:solidFill>
                <a:latin typeface="Verdana"/>
                <a:ea typeface="Verdana"/>
                <a:cs typeface="Verdana"/>
                <a:sym typeface="Verdana"/>
              </a:rPr>
              <a:t>Brief Overview</a:t>
            </a:r>
            <a:endParaRPr sz="54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2638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3019" y="2000420"/>
            <a:ext cx="2963380" cy="3057137"/>
          </a:xfrm>
          <a:prstGeom prst="rect">
            <a:avLst/>
          </a:prstGeom>
        </p:spPr>
      </p:pic>
      <p:sp>
        <p:nvSpPr>
          <p:cNvPr id="7" name="Content Placeholder 2"/>
          <p:cNvSpPr txBox="1">
            <a:spLocks/>
          </p:cNvSpPr>
          <p:nvPr/>
        </p:nvSpPr>
        <p:spPr>
          <a:xfrm>
            <a:off x="814050" y="5328633"/>
            <a:ext cx="4159137" cy="140251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Font typeface="Arial" panose="020B0604020202020204" pitchFamily="34" charset="0"/>
              <a:buNone/>
            </a:pPr>
            <a:r>
              <a:rPr lang="en-US" sz="2800" dirty="0" smtClean="0">
                <a:solidFill>
                  <a:prstClr val="black"/>
                </a:solidFill>
                <a:latin typeface="Calibri" panose="020F0502020204030204"/>
              </a:rPr>
              <a:t>What do you do?</a:t>
            </a:r>
            <a:endParaRPr lang="en-US" sz="2800" dirty="0" smtClean="0">
              <a:solidFill>
                <a:prstClr val="black"/>
              </a:solidFill>
              <a:latin typeface="Calibri" panose="020F0502020204030204"/>
            </a:endParaRPr>
          </a:p>
        </p:txBody>
      </p:sp>
      <p:sp>
        <p:nvSpPr>
          <p:cNvPr id="8" name="Content Placeholder 2"/>
          <p:cNvSpPr>
            <a:spLocks noGrp="1"/>
          </p:cNvSpPr>
          <p:nvPr/>
        </p:nvSpPr>
        <p:spPr>
          <a:xfrm>
            <a:off x="4854241" y="1619675"/>
            <a:ext cx="6753725" cy="104758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2400" dirty="0" smtClean="0">
                <a:effectLst/>
                <a:latin typeface="Verdana" panose="020B0604030504040204" pitchFamily="34" charset="0"/>
                <a:ea typeface="Verdana" panose="020B0604030504040204" pitchFamily="34" charset="0"/>
                <a:cs typeface="Verdana" panose="020B0604030504040204" pitchFamily="34" charset="0"/>
              </a:rPr>
              <a:t>“Okay… so maybe I haven’t been as taking my medications as I should…and maybe I’ve been eating too much ice cream in the evenings…” </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3588881"/>
            <a:ext cx="4229100" cy="293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85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4377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437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Evidence-Based Approaches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27777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5 Approaches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33137" y="1825624"/>
            <a:ext cx="9587163" cy="4815807"/>
          </a:xfrm>
          <a:prstGeom prst="rect">
            <a:avLst/>
          </a:prstGeom>
          <a:noFill/>
          <a:ln>
            <a:noFill/>
          </a:ln>
        </p:spPr>
        <p:txBody>
          <a:bodyPr spcFirstLastPara="1" wrap="square" lIns="91425" tIns="45700" rIns="91425" bIns="45700" anchor="t" anchorCtr="0">
            <a:noAutofit/>
          </a:bodyPr>
          <a:lstStyle/>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Education</a:t>
            </a:r>
          </a:p>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Motivational Interviewing</a:t>
            </a:r>
          </a:p>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Address Specific Barriers</a:t>
            </a:r>
          </a:p>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Self-Management Training</a:t>
            </a:r>
          </a:p>
          <a:p>
            <a:pPr marL="635000" indent="-457200">
              <a:spcBef>
                <a:spcPts val="0"/>
              </a:spcBef>
              <a:buSzPts val="2800"/>
            </a:pPr>
            <a:endParaRPr lang="en-US" dirty="0" smtClean="0">
              <a:latin typeface="Verdana"/>
              <a:ea typeface="Verdana"/>
              <a:cs typeface="Verdana"/>
              <a:sym typeface="Verdana"/>
            </a:endParaRPr>
          </a:p>
          <a:p>
            <a:pPr marL="635000" indent="-457200">
              <a:spcBef>
                <a:spcPts val="0"/>
              </a:spcBef>
              <a:buSzPts val="2800"/>
            </a:pPr>
            <a:r>
              <a:rPr lang="en-US" dirty="0" smtClean="0">
                <a:latin typeface="Verdana"/>
                <a:ea typeface="Verdana"/>
                <a:cs typeface="Verdana"/>
                <a:sym typeface="Verdana"/>
              </a:rPr>
              <a:t>Making Taking Medication a Habit</a:t>
            </a: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24183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Education</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996593" y="2438400"/>
            <a:ext cx="11060935" cy="420303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000" dirty="0" smtClean="0">
                <a:latin typeface="Verdana"/>
                <a:ea typeface="Verdana"/>
                <a:cs typeface="Verdana"/>
                <a:sym typeface="Verdana"/>
              </a:rPr>
              <a:t>Indication, Effectiveness, Safety &amp; Adherence</a:t>
            </a:r>
          </a:p>
          <a:p>
            <a:pPr marL="177800" indent="0">
              <a:spcBef>
                <a:spcPts val="0"/>
              </a:spcBef>
              <a:buSzPts val="2800"/>
              <a:buNone/>
            </a:pPr>
            <a:endParaRPr lang="en-US" sz="2000" dirty="0">
              <a:latin typeface="Verdana"/>
              <a:ea typeface="Verdana"/>
              <a:cs typeface="Verdana"/>
              <a:sym typeface="Verdana"/>
            </a:endParaRPr>
          </a:p>
          <a:p>
            <a:pPr indent="-457200">
              <a:spcBef>
                <a:spcPts val="0"/>
              </a:spcBef>
              <a:buSzPts val="2800"/>
              <a:buFont typeface="Arial" panose="020B0604020202020204" pitchFamily="34" charset="0"/>
              <a:buChar char="•"/>
              <a:tabLst>
                <a:tab pos="3943350" algn="l"/>
              </a:tabLst>
            </a:pPr>
            <a:r>
              <a:rPr lang="en-US" sz="2000" dirty="0" smtClean="0">
                <a:latin typeface="Verdana"/>
                <a:ea typeface="Verdana"/>
                <a:cs typeface="Verdana"/>
                <a:sym typeface="Verdana"/>
              </a:rPr>
              <a:t>Indication	Reason for taking medication</a:t>
            </a:r>
          </a:p>
          <a:p>
            <a:pPr indent="-457200">
              <a:spcBef>
                <a:spcPts val="0"/>
              </a:spcBef>
              <a:buSzPts val="2800"/>
              <a:buFont typeface="Arial" panose="020B0604020202020204" pitchFamily="34" charset="0"/>
              <a:buChar char="•"/>
              <a:tabLst>
                <a:tab pos="3943350" algn="l"/>
              </a:tabLst>
            </a:pPr>
            <a:endParaRPr lang="en-US" sz="2000" dirty="0" smtClean="0">
              <a:latin typeface="Verdana"/>
              <a:ea typeface="Verdana"/>
              <a:cs typeface="Verdana"/>
              <a:sym typeface="Verdana"/>
            </a:endParaRPr>
          </a:p>
          <a:p>
            <a:pPr indent="-457200">
              <a:spcBef>
                <a:spcPts val="0"/>
              </a:spcBef>
              <a:buSzPts val="2800"/>
              <a:buFont typeface="Arial" panose="020B0604020202020204" pitchFamily="34" charset="0"/>
              <a:buChar char="•"/>
              <a:tabLst>
                <a:tab pos="3943350" algn="l"/>
              </a:tabLst>
            </a:pPr>
            <a:r>
              <a:rPr lang="en-US" sz="2000" dirty="0" smtClean="0">
                <a:latin typeface="Verdana"/>
                <a:ea typeface="Verdana"/>
                <a:cs typeface="Verdana"/>
                <a:sym typeface="Verdana"/>
              </a:rPr>
              <a:t>Effectiveness	What patient should expect</a:t>
            </a:r>
          </a:p>
          <a:p>
            <a:pPr indent="-457200">
              <a:spcBef>
                <a:spcPts val="0"/>
              </a:spcBef>
              <a:buSzPts val="2800"/>
              <a:buFont typeface="Arial" panose="020B0604020202020204" pitchFamily="34" charset="0"/>
              <a:buChar char="•"/>
              <a:tabLst>
                <a:tab pos="3943350" algn="l"/>
              </a:tabLst>
            </a:pPr>
            <a:endParaRPr lang="en-US" sz="2000" dirty="0" smtClean="0">
              <a:latin typeface="Verdana"/>
              <a:ea typeface="Verdana"/>
              <a:cs typeface="Verdana"/>
              <a:sym typeface="Verdana"/>
            </a:endParaRPr>
          </a:p>
          <a:p>
            <a:pPr indent="-457200">
              <a:spcBef>
                <a:spcPts val="0"/>
              </a:spcBef>
              <a:buSzPts val="2800"/>
              <a:buFont typeface="Arial" panose="020B0604020202020204" pitchFamily="34" charset="0"/>
              <a:buChar char="•"/>
              <a:tabLst>
                <a:tab pos="3943350" algn="l"/>
              </a:tabLst>
            </a:pPr>
            <a:r>
              <a:rPr lang="en-US" sz="2000" dirty="0" smtClean="0">
                <a:latin typeface="Verdana"/>
                <a:ea typeface="Verdana"/>
                <a:cs typeface="Verdana"/>
                <a:sym typeface="Verdana"/>
              </a:rPr>
              <a:t>Safety	Potential side effects and/or interactions</a:t>
            </a:r>
          </a:p>
          <a:p>
            <a:pPr indent="-457200">
              <a:spcBef>
                <a:spcPts val="0"/>
              </a:spcBef>
              <a:buSzPts val="2800"/>
              <a:buFont typeface="Arial" panose="020B0604020202020204" pitchFamily="34" charset="0"/>
              <a:buChar char="•"/>
              <a:tabLst>
                <a:tab pos="3943350" algn="l"/>
              </a:tabLst>
            </a:pPr>
            <a:endParaRPr lang="en-US" sz="2000" dirty="0" smtClean="0">
              <a:latin typeface="Verdana"/>
              <a:ea typeface="Verdana"/>
              <a:cs typeface="Verdana"/>
              <a:sym typeface="Verdana"/>
            </a:endParaRPr>
          </a:p>
          <a:p>
            <a:pPr indent="-457200">
              <a:spcBef>
                <a:spcPts val="0"/>
              </a:spcBef>
              <a:buSzPts val="2800"/>
              <a:tabLst>
                <a:tab pos="3943350" algn="l"/>
              </a:tabLst>
            </a:pPr>
            <a:r>
              <a:rPr lang="en-US" sz="2000" dirty="0" smtClean="0">
                <a:latin typeface="Verdana"/>
                <a:ea typeface="Verdana"/>
                <a:cs typeface="Verdana"/>
                <a:sym typeface="Verdana"/>
              </a:rPr>
              <a:t>Adherence	Cost, memory aids, swallowing problems</a:t>
            </a:r>
            <a:endParaRPr sz="2000"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86192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Motivational Interviewing</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21106" y="1873751"/>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Facilitate patient sharing his/her story </a:t>
            </a:r>
          </a:p>
          <a:p>
            <a:pPr marL="228600" lvl="0" indent="-50800" algn="l" rtl="0">
              <a:lnSpc>
                <a:spcPct val="90000"/>
              </a:lnSpc>
              <a:spcBef>
                <a:spcPts val="0"/>
              </a:spcBef>
              <a:spcAft>
                <a:spcPts val="0"/>
              </a:spcAft>
              <a:buClr>
                <a:schemeClr val="dk1"/>
              </a:buClr>
              <a:buSzPts val="2800"/>
              <a:buNone/>
            </a:pPr>
            <a:r>
              <a:rPr lang="en-US" dirty="0">
                <a:latin typeface="Verdana"/>
                <a:ea typeface="Verdana"/>
                <a:cs typeface="Verdana"/>
                <a:sym typeface="Verdana"/>
              </a:rPr>
              <a:t>	</a:t>
            </a:r>
            <a:r>
              <a:rPr lang="en-US" dirty="0" smtClean="0">
                <a:latin typeface="Verdana"/>
                <a:ea typeface="Verdana"/>
                <a:cs typeface="Verdana"/>
                <a:sym typeface="Verdana"/>
              </a:rPr>
              <a:t>	</a:t>
            </a:r>
            <a:r>
              <a:rPr lang="en-US" sz="2400" dirty="0" smtClean="0">
                <a:latin typeface="Verdana"/>
                <a:ea typeface="Verdana"/>
                <a:cs typeface="Verdana"/>
                <a:sym typeface="Verdana"/>
              </a:rPr>
              <a:t>Active and reflective listening, positive affirmation</a:t>
            </a:r>
            <a:r>
              <a:rPr lang="en-US" dirty="0" smtClean="0">
                <a:latin typeface="Verdana"/>
                <a:ea typeface="Verdana"/>
                <a:cs typeface="Verdana"/>
                <a:sym typeface="Verdana"/>
              </a:rPr>
              <a:t>s</a:t>
            </a: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Explore importance and build confidence (e.g. engage in “change talk”)</a:t>
            </a:r>
          </a:p>
          <a:p>
            <a:pPr marL="228600" lvl="0" indent="-50800" algn="l" rtl="0">
              <a:lnSpc>
                <a:spcPct val="90000"/>
              </a:lnSpc>
              <a:spcBef>
                <a:spcPts val="0"/>
              </a:spcBef>
              <a:spcAft>
                <a:spcPts val="0"/>
              </a:spcAft>
              <a:buClr>
                <a:schemeClr val="dk1"/>
              </a:buClr>
              <a:buSzPts val="2800"/>
              <a:buNone/>
            </a:pPr>
            <a:r>
              <a:rPr lang="en-US" dirty="0">
                <a:latin typeface="Verdana"/>
                <a:ea typeface="Verdana"/>
                <a:cs typeface="Verdana"/>
                <a:sym typeface="Verdana"/>
              </a:rPr>
              <a:t>	</a:t>
            </a:r>
            <a:r>
              <a:rPr lang="en-US" dirty="0" smtClean="0">
                <a:latin typeface="Verdana"/>
                <a:ea typeface="Verdana"/>
                <a:cs typeface="Verdana"/>
                <a:sym typeface="Verdana"/>
              </a:rPr>
              <a:t>	</a:t>
            </a:r>
            <a:r>
              <a:rPr lang="en-US" sz="2400" dirty="0" smtClean="0">
                <a:latin typeface="Verdana"/>
                <a:ea typeface="Verdana"/>
                <a:cs typeface="Verdana"/>
                <a:sym typeface="Verdana"/>
              </a:rPr>
              <a:t>Importance and confidence rulers</a:t>
            </a: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Make a change plan WITH the patient</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7008812" y="3962400"/>
            <a:ext cx="459184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51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Understand the Patient’s Story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385011" y="1825625"/>
            <a:ext cx="10968789"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How do they understand their disease?</a:t>
            </a: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How do they understand their treatment?</a:t>
            </a: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Decisional balance:</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07162951"/>
              </p:ext>
            </p:extLst>
          </p:nvPr>
        </p:nvGraphicFramePr>
        <p:xfrm>
          <a:off x="2322598" y="4025756"/>
          <a:ext cx="6902230" cy="2004132"/>
        </p:xfrm>
        <a:graphic>
          <a:graphicData uri="http://schemas.openxmlformats.org/drawingml/2006/table">
            <a:tbl>
              <a:tblPr firstRow="1" bandRow="1">
                <a:tableStyleId>{5C22544A-7EE6-4342-B048-85BDC9FD1C3A}</a:tableStyleId>
              </a:tblPr>
              <a:tblGrid>
                <a:gridCol w="3043988">
                  <a:extLst>
                    <a:ext uri="{9D8B030D-6E8A-4147-A177-3AD203B41FA5}">
                      <a16:colId xmlns:a16="http://schemas.microsoft.com/office/drawing/2014/main" xmlns="" val="20000"/>
                    </a:ext>
                  </a:extLst>
                </a:gridCol>
                <a:gridCol w="1857596">
                  <a:extLst>
                    <a:ext uri="{9D8B030D-6E8A-4147-A177-3AD203B41FA5}">
                      <a16:colId xmlns:a16="http://schemas.microsoft.com/office/drawing/2014/main" xmlns="" val="20001"/>
                    </a:ext>
                  </a:extLst>
                </a:gridCol>
                <a:gridCol w="2000646">
                  <a:extLst>
                    <a:ext uri="{9D8B030D-6E8A-4147-A177-3AD203B41FA5}">
                      <a16:colId xmlns:a16="http://schemas.microsoft.com/office/drawing/2014/main" xmlns="" val="20002"/>
                    </a:ext>
                  </a:extLst>
                </a:gridCol>
              </a:tblGrid>
              <a:tr h="515576">
                <a:tc>
                  <a:txBody>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Good</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Bad</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44278">
                <a:tc>
                  <a:txBody>
                    <a:bodyPr/>
                    <a:lstStyle/>
                    <a:p>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“Doing”</a:t>
                      </a:r>
                      <a:r>
                        <a:rPr lang="en-US" sz="20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treatment</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44278">
                <a:tc>
                  <a:txBody>
                    <a:bodyPr/>
                    <a:lstStyle/>
                    <a:p>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Not “doing” treatment</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9837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05853" y="365125"/>
            <a:ext cx="1090863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Address Specific Barriers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indent="-457200">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What might be specific barriers to adherence?</a:t>
            </a:r>
          </a:p>
          <a:p>
            <a:pPr indent="-457200">
              <a:lnSpc>
                <a:spcPct val="80000"/>
              </a:lnSpc>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indent="-457200">
              <a:lnSpc>
                <a:spcPct val="80000"/>
              </a:lnSpc>
              <a:defRPr/>
            </a:pPr>
            <a:endParaRPr lang="en-US" dirty="0">
              <a:latin typeface="Verdana" panose="020B0604030504040204" pitchFamily="34" charset="0"/>
              <a:ea typeface="Verdana" panose="020B0604030504040204" pitchFamily="34" charset="0"/>
              <a:cs typeface="Verdana" panose="020B0604030504040204" pitchFamily="34" charset="0"/>
            </a:endParaRPr>
          </a:p>
          <a:p>
            <a:pPr indent="-457200">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A few patients will need true exposure treatment (refer to behavioral health) for phobias (needles, taking pills)</a:t>
            </a:r>
          </a:p>
          <a:p>
            <a:pPr indent="-457200">
              <a:lnSpc>
                <a:spcPct val="80000"/>
              </a:lnSpc>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indent="-457200">
              <a:lnSpc>
                <a:spcPct val="80000"/>
              </a:lnSpc>
              <a:defRPr/>
            </a:pPr>
            <a:endParaRPr lang="en-US" dirty="0">
              <a:latin typeface="Verdana" panose="020B0604030504040204" pitchFamily="34" charset="0"/>
              <a:ea typeface="Verdana" panose="020B0604030504040204" pitchFamily="34" charset="0"/>
              <a:cs typeface="Verdana" panose="020B0604030504040204" pitchFamily="34" charset="0"/>
            </a:endParaRPr>
          </a:p>
          <a:p>
            <a:pPr indent="-457200">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Help patients set reminders if they are forgetful</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11452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Smart Phone Applications for Adherence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graphicFrame>
        <p:nvGraphicFramePr>
          <p:cNvPr id="7" name="Content Placeholder 5"/>
          <p:cNvGraphicFramePr>
            <a:graphicFrameLocks/>
          </p:cNvGraphicFramePr>
          <p:nvPr>
            <p:extLst>
              <p:ext uri="{D42A27DB-BD31-4B8C-83A1-F6EECF244321}">
                <p14:modId xmlns:p14="http://schemas.microsoft.com/office/powerpoint/2010/main" val="107676290"/>
              </p:ext>
            </p:extLst>
          </p:nvPr>
        </p:nvGraphicFramePr>
        <p:xfrm>
          <a:off x="838200" y="2033309"/>
          <a:ext cx="10058402" cy="3922635"/>
        </p:xfrm>
        <a:graphic>
          <a:graphicData uri="http://schemas.openxmlformats.org/drawingml/2006/table">
            <a:tbl>
              <a:tblPr firstRow="1" bandRow="1"/>
              <a:tblGrid>
                <a:gridCol w="1600200">
                  <a:extLst>
                    <a:ext uri="{9D8B030D-6E8A-4147-A177-3AD203B41FA5}">
                      <a16:colId xmlns:a16="http://schemas.microsoft.com/office/drawing/2014/main" xmlns="" val="1328748759"/>
                    </a:ext>
                  </a:extLst>
                </a:gridCol>
                <a:gridCol w="737096">
                  <a:extLst>
                    <a:ext uri="{9D8B030D-6E8A-4147-A177-3AD203B41FA5}">
                      <a16:colId xmlns:a16="http://schemas.microsoft.com/office/drawing/2014/main" xmlns="" val="11205944"/>
                    </a:ext>
                  </a:extLst>
                </a:gridCol>
                <a:gridCol w="613317">
                  <a:extLst>
                    <a:ext uri="{9D8B030D-6E8A-4147-A177-3AD203B41FA5}">
                      <a16:colId xmlns:a16="http://schemas.microsoft.com/office/drawing/2014/main" xmlns="" val="349831721"/>
                    </a:ext>
                  </a:extLst>
                </a:gridCol>
                <a:gridCol w="646770">
                  <a:extLst>
                    <a:ext uri="{9D8B030D-6E8A-4147-A177-3AD203B41FA5}">
                      <a16:colId xmlns:a16="http://schemas.microsoft.com/office/drawing/2014/main" xmlns="" val="3673257823"/>
                    </a:ext>
                  </a:extLst>
                </a:gridCol>
                <a:gridCol w="646771">
                  <a:extLst>
                    <a:ext uri="{9D8B030D-6E8A-4147-A177-3AD203B41FA5}">
                      <a16:colId xmlns:a16="http://schemas.microsoft.com/office/drawing/2014/main" xmlns="" val="211746200"/>
                    </a:ext>
                  </a:extLst>
                </a:gridCol>
                <a:gridCol w="981307">
                  <a:extLst>
                    <a:ext uri="{9D8B030D-6E8A-4147-A177-3AD203B41FA5}">
                      <a16:colId xmlns:a16="http://schemas.microsoft.com/office/drawing/2014/main" xmlns="" val="1885123624"/>
                    </a:ext>
                  </a:extLst>
                </a:gridCol>
                <a:gridCol w="892098">
                  <a:extLst>
                    <a:ext uri="{9D8B030D-6E8A-4147-A177-3AD203B41FA5}">
                      <a16:colId xmlns:a16="http://schemas.microsoft.com/office/drawing/2014/main" xmlns="" val="3723267710"/>
                    </a:ext>
                  </a:extLst>
                </a:gridCol>
                <a:gridCol w="769434">
                  <a:extLst>
                    <a:ext uri="{9D8B030D-6E8A-4147-A177-3AD203B41FA5}">
                      <a16:colId xmlns:a16="http://schemas.microsoft.com/office/drawing/2014/main" xmlns="" val="160558870"/>
                    </a:ext>
                  </a:extLst>
                </a:gridCol>
                <a:gridCol w="836342">
                  <a:extLst>
                    <a:ext uri="{9D8B030D-6E8A-4147-A177-3AD203B41FA5}">
                      <a16:colId xmlns:a16="http://schemas.microsoft.com/office/drawing/2014/main" xmlns="" val="3723101727"/>
                    </a:ext>
                  </a:extLst>
                </a:gridCol>
                <a:gridCol w="769434">
                  <a:extLst>
                    <a:ext uri="{9D8B030D-6E8A-4147-A177-3AD203B41FA5}">
                      <a16:colId xmlns:a16="http://schemas.microsoft.com/office/drawing/2014/main" xmlns="" val="1557266903"/>
                    </a:ext>
                  </a:extLst>
                </a:gridCol>
                <a:gridCol w="814039">
                  <a:extLst>
                    <a:ext uri="{9D8B030D-6E8A-4147-A177-3AD203B41FA5}">
                      <a16:colId xmlns:a16="http://schemas.microsoft.com/office/drawing/2014/main" xmlns="" val="1533883262"/>
                    </a:ext>
                  </a:extLst>
                </a:gridCol>
                <a:gridCol w="751594">
                  <a:extLst>
                    <a:ext uri="{9D8B030D-6E8A-4147-A177-3AD203B41FA5}">
                      <a16:colId xmlns:a16="http://schemas.microsoft.com/office/drawing/2014/main" xmlns="" val="3388321066"/>
                    </a:ext>
                  </a:extLst>
                </a:gridCol>
              </a:tblGrid>
              <a:tr h="133183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Application Name</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Shape/Size</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Notifications</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Status</a:t>
                      </a:r>
                      <a:r>
                        <a:rPr lang="en-US" sz="1600" baseline="0" dirty="0" smtClean="0">
                          <a:solidFill>
                            <a:schemeClr val="tx1"/>
                          </a:solidFill>
                        </a:rPr>
                        <a:t> Notes</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Snooze Feature</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Bedtime Adjustment</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Time Zone Adjustment</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Interactions</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Refill Alerts</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Family Profiles</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Exportable</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600" dirty="0" smtClean="0">
                          <a:solidFill>
                            <a:schemeClr val="tx1"/>
                          </a:solidFill>
                        </a:rPr>
                        <a:t>Gamified</a:t>
                      </a:r>
                      <a:endParaRPr lang="en-US" sz="1600" dirty="0">
                        <a:solidFill>
                          <a:schemeClr val="tx1"/>
                        </a:solidFill>
                      </a:endParaRPr>
                    </a:p>
                  </a:txBody>
                  <a:tcPr vert="vert270"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56038612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err="1" smtClean="0">
                          <a:latin typeface="Verdana" panose="020B0604030504040204" pitchFamily="34" charset="0"/>
                          <a:ea typeface="Verdana" panose="020B0604030504040204" pitchFamily="34" charset="0"/>
                          <a:cs typeface="Verdana" panose="020B0604030504040204" pitchFamily="34" charset="0"/>
                        </a:rPr>
                        <a:t>Medisafe</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US" sz="2800" dirty="0" smtClean="0">
                          <a:sym typeface="Webdings" panose="05030102010509060703" pitchFamily="18" charset="2"/>
                        </a:rPr>
                        <a:t></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xmlns="" val="118038617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err="1" smtClean="0">
                          <a:latin typeface="Verdana" panose="020B0604030504040204" pitchFamily="34" charset="0"/>
                          <a:ea typeface="Verdana" panose="020B0604030504040204" pitchFamily="34" charset="0"/>
                          <a:cs typeface="Verdana" panose="020B0604030504040204" pitchFamily="34" charset="0"/>
                        </a:rPr>
                        <a:t>Dosecast</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xmlns="" val="27578086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err="1" smtClean="0">
                          <a:latin typeface="Verdana" panose="020B0604030504040204" pitchFamily="34" charset="0"/>
                          <a:ea typeface="Verdana" panose="020B0604030504040204" pitchFamily="34" charset="0"/>
                          <a:cs typeface="Verdana" panose="020B0604030504040204" pitchFamily="34" charset="0"/>
                        </a:rPr>
                        <a:t>Medhelper</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xmlns="" val="344485787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smtClean="0">
                          <a:latin typeface="Verdana" panose="020B0604030504040204" pitchFamily="34" charset="0"/>
                          <a:ea typeface="Verdana" panose="020B0604030504040204" pitchFamily="34" charset="0"/>
                          <a:cs typeface="Verdana" panose="020B0604030504040204" pitchFamily="34" charset="0"/>
                        </a:rPr>
                        <a:t>My Pillbox</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xmlns="" val="126997589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smtClean="0">
                          <a:latin typeface="Verdana" panose="020B0604030504040204" pitchFamily="34" charset="0"/>
                          <a:ea typeface="Verdana" panose="020B0604030504040204" pitchFamily="34" charset="0"/>
                          <a:cs typeface="Verdana" panose="020B0604030504040204" pitchFamily="34" charset="0"/>
                        </a:rPr>
                        <a:t>Mango Health</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ym typeface="Webdings" panose="05030102010509060703" pitchFamily="18" charset="2"/>
                        </a:rPr>
                        <a:t></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xmlns="" val="2035599675"/>
                  </a:ext>
                </a:extLst>
              </a:tr>
            </a:tbl>
          </a:graphicData>
        </a:graphic>
      </p:graphicFrame>
    </p:spTree>
    <p:extLst>
      <p:ext uri="{BB962C8B-B14F-4D97-AF65-F5344CB8AC3E}">
        <p14:creationId xmlns:p14="http://schemas.microsoft.com/office/powerpoint/2010/main" val="501540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465221" y="365125"/>
            <a:ext cx="1130968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Self-Management Training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174" y="1926617"/>
            <a:ext cx="9260627" cy="4608975"/>
          </a:xfrm>
          <a:prstGeom prst="rect">
            <a:avLst/>
          </a:prstGeom>
        </p:spPr>
      </p:pic>
    </p:spTree>
    <p:extLst>
      <p:ext uri="{BB962C8B-B14F-4D97-AF65-F5344CB8AC3E}">
        <p14:creationId xmlns:p14="http://schemas.microsoft.com/office/powerpoint/2010/main" val="1021485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Choosing Good Self-Reinforcements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01" y="1992094"/>
            <a:ext cx="2399306" cy="23993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458552" y="3803578"/>
            <a:ext cx="2161156" cy="2221188"/>
          </a:xfrm>
          <a:prstGeom prst="rect">
            <a:avLst/>
          </a:prstGeom>
        </p:spPr>
      </p:pic>
      <p:sp>
        <p:nvSpPr>
          <p:cNvPr id="8" name="Right Arrow 7"/>
          <p:cNvSpPr/>
          <p:nvPr/>
        </p:nvSpPr>
        <p:spPr>
          <a:xfrm>
            <a:off x="4218205" y="2476761"/>
            <a:ext cx="3013544" cy="922351"/>
          </a:xfrm>
          <a:prstGeom prst="rightArrow">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6842" y="1865390"/>
            <a:ext cx="4036366"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7869" y="4914172"/>
            <a:ext cx="3393356" cy="148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77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Case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533400" y="1825625"/>
            <a:ext cx="7696200" cy="4719554"/>
          </a:xfrm>
          <a:prstGeom prst="rect">
            <a:avLst/>
          </a:prstGeom>
          <a:noFill/>
          <a:ln>
            <a:noFill/>
          </a:ln>
        </p:spPr>
        <p:txBody>
          <a:bodyPr spcFirstLastPara="1" wrap="square" lIns="91425" tIns="45700" rIns="91425" bIns="45700" anchor="t" anchorCtr="0">
            <a:noAutofit/>
          </a:bodyPr>
          <a:lstStyle/>
          <a:p>
            <a:pPr marL="114300" lvl="0" indent="6350" algn="l" rtl="0">
              <a:lnSpc>
                <a:spcPct val="90000"/>
              </a:lnSpc>
              <a:spcBef>
                <a:spcPts val="0"/>
              </a:spcBef>
              <a:spcAft>
                <a:spcPts val="0"/>
              </a:spcAft>
              <a:buClr>
                <a:schemeClr val="dk1"/>
              </a:buClr>
              <a:buSzPts val="2800"/>
              <a:buNone/>
            </a:pPr>
            <a:r>
              <a:rPr lang="en-US" sz="2400" dirty="0" smtClean="0">
                <a:latin typeface="Verdana"/>
                <a:ea typeface="Verdana"/>
                <a:cs typeface="Verdana"/>
                <a:sym typeface="Verdana"/>
              </a:rPr>
              <a:t>Mr. Avery is a 62 year-old man who has “elevated blood sugar” since age 40. He has been encouraged to maintain a healthy weight and decrease carb/sugar intake. However, at his last PCP appointment, his hemoglobin A1C was 9.0. You see from his chart that he has “poor compliance.”</a:t>
            </a:r>
          </a:p>
          <a:p>
            <a:pPr marL="114300" lvl="0" indent="635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114300" lvl="0" indent="6350" algn="l" rtl="0">
              <a:lnSpc>
                <a:spcPct val="90000"/>
              </a:lnSpc>
              <a:spcBef>
                <a:spcPts val="0"/>
              </a:spcBef>
              <a:spcAft>
                <a:spcPts val="0"/>
              </a:spcAft>
              <a:buClr>
                <a:schemeClr val="dk1"/>
              </a:buClr>
              <a:buSzPts val="2800"/>
              <a:buNone/>
            </a:pPr>
            <a:r>
              <a:rPr lang="en-US" sz="2400" dirty="0" smtClean="0">
                <a:latin typeface="Verdana"/>
                <a:ea typeface="Verdana"/>
                <a:cs typeface="Verdana"/>
                <a:sym typeface="Verdana"/>
              </a:rPr>
              <a:t>He has arrived for his first appointment with you. What do you hope to accomplish in this session?</a:t>
            </a:r>
            <a:endParaRPr sz="2400"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623" r="5505"/>
          <a:stretch/>
        </p:blipFill>
        <p:spPr bwMode="auto">
          <a:xfrm>
            <a:off x="8301910" y="1690688"/>
            <a:ext cx="32804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3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Making Taking Medication a Habit</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17096" y="1993692"/>
            <a:ext cx="7743232" cy="4407107"/>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Help with organizing medications </a:t>
            </a:r>
            <a:r>
              <a:rPr lang="en-US" sz="2000" dirty="0">
                <a:latin typeface="Verdana" panose="020B0604030504040204" pitchFamily="34" charset="0"/>
                <a:ea typeface="Verdana" panose="020B0604030504040204" pitchFamily="34" charset="0"/>
                <a:cs typeface="Verdana" panose="020B0604030504040204" pitchFamily="34" charset="0"/>
              </a:rPr>
              <a:t>(i.e. </a:t>
            </a:r>
            <a:r>
              <a:rPr lang="en-US" sz="2000" dirty="0" smtClean="0">
                <a:latin typeface="Verdana" panose="020B0604030504040204" pitchFamily="34" charset="0"/>
                <a:ea typeface="Verdana" panose="020B0604030504040204" pitchFamily="34" charset="0"/>
                <a:cs typeface="Verdana" panose="020B0604030504040204" pitchFamily="34" charset="0"/>
              </a:rPr>
              <a:t>pillbox)</a:t>
            </a:r>
          </a:p>
          <a:p>
            <a:pPr marL="11430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Encourage patient to store all medications together and out of reach of children (i.e</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bathroom or </a:t>
            </a:r>
            <a:r>
              <a:rPr lang="en-US" sz="2000" dirty="0">
                <a:latin typeface="Verdana" panose="020B0604030504040204" pitchFamily="34" charset="0"/>
                <a:ea typeface="Verdana" panose="020B0604030504040204" pitchFamily="34" charset="0"/>
                <a:cs typeface="Verdana" panose="020B0604030504040204" pitchFamily="34" charset="0"/>
              </a:rPr>
              <a:t>kitchen </a:t>
            </a:r>
            <a:r>
              <a:rPr lang="en-US" sz="2000" dirty="0" smtClean="0">
                <a:latin typeface="Verdana" panose="020B0604030504040204" pitchFamily="34" charset="0"/>
                <a:ea typeface="Verdana" panose="020B0604030504040204" pitchFamily="34" charset="0"/>
                <a:cs typeface="Verdana" panose="020B0604030504040204" pitchFamily="34" charset="0"/>
              </a:rPr>
              <a:t>cabinet)</a:t>
            </a: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Attach </a:t>
            </a:r>
            <a:r>
              <a:rPr lang="en-US" sz="2000" dirty="0">
                <a:latin typeface="Verdana" panose="020B0604030504040204" pitchFamily="34" charset="0"/>
                <a:ea typeface="Verdana" panose="020B0604030504040204" pitchFamily="34" charset="0"/>
                <a:cs typeface="Verdana" panose="020B0604030504040204" pitchFamily="34" charset="0"/>
              </a:rPr>
              <a:t>the timing of taking the medication to an existing habit</a:t>
            </a:r>
          </a:p>
          <a:p>
            <a:pPr lvl="1">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With </a:t>
            </a:r>
            <a:r>
              <a:rPr lang="en-US" sz="2000" dirty="0">
                <a:latin typeface="Verdana" panose="020B0604030504040204" pitchFamily="34" charset="0"/>
                <a:ea typeface="Verdana" panose="020B0604030504040204" pitchFamily="34" charset="0"/>
                <a:cs typeface="Verdana" panose="020B0604030504040204" pitchFamily="34" charset="0"/>
              </a:rPr>
              <a:t>breakfast</a:t>
            </a:r>
          </a:p>
          <a:p>
            <a:pPr lvl="1">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When </a:t>
            </a:r>
            <a:r>
              <a:rPr lang="en-US" sz="2000" dirty="0">
                <a:latin typeface="Verdana" panose="020B0604030504040204" pitchFamily="34" charset="0"/>
                <a:ea typeface="Verdana" panose="020B0604030504040204" pitchFamily="34" charset="0"/>
                <a:cs typeface="Verdana" panose="020B0604030504040204" pitchFamily="34" charset="0"/>
              </a:rPr>
              <a:t>brushing teeth </a:t>
            </a:r>
            <a:r>
              <a:rPr lang="en-US" sz="2000" dirty="0" smtClean="0">
                <a:latin typeface="Verdana" panose="020B0604030504040204" pitchFamily="34" charset="0"/>
                <a:ea typeface="Verdana" panose="020B0604030504040204" pitchFamily="34" charset="0"/>
                <a:cs typeface="Verdana" panose="020B0604030504040204" pitchFamily="34" charset="0"/>
              </a:rPr>
              <a:t>(AM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PM)</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Before </a:t>
            </a:r>
            <a:r>
              <a:rPr lang="en-US" sz="2000" dirty="0">
                <a:latin typeface="Verdana" panose="020B0604030504040204" pitchFamily="34" charset="0"/>
                <a:ea typeface="Verdana" panose="020B0604030504040204" pitchFamily="34" charset="0"/>
                <a:cs typeface="Verdana" panose="020B0604030504040204" pitchFamily="34" charset="0"/>
              </a:rPr>
              <a:t>bedtime</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414" y="2297985"/>
            <a:ext cx="3563480" cy="32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Making Taking Medication a Habit</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17095" y="2098623"/>
            <a:ext cx="11133221" cy="4302176"/>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Have </a:t>
            </a:r>
            <a:r>
              <a:rPr lang="en-US" sz="2400" dirty="0">
                <a:latin typeface="Verdana" panose="020B0604030504040204" pitchFamily="34" charset="0"/>
                <a:ea typeface="Verdana" panose="020B0604030504040204" pitchFamily="34" charset="0"/>
                <a:cs typeface="Verdana" panose="020B0604030504040204" pitchFamily="34" charset="0"/>
              </a:rPr>
              <a:t>a contingency </a:t>
            </a:r>
            <a:r>
              <a:rPr lang="en-US" sz="2400" dirty="0" smtClean="0">
                <a:latin typeface="Verdana" panose="020B0604030504040204" pitchFamily="34" charset="0"/>
                <a:ea typeface="Verdana" panose="020B0604030504040204" pitchFamily="34" charset="0"/>
                <a:cs typeface="Verdana" panose="020B0604030504040204" pitchFamily="34" charset="0"/>
              </a:rPr>
              <a:t>plan if away from home</a:t>
            </a:r>
            <a:endParaRPr lang="en-US" sz="2400"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Single-compartment </a:t>
            </a:r>
            <a:r>
              <a:rPr lang="en-US" dirty="0">
                <a:latin typeface="Verdana" panose="020B0604030504040204" pitchFamily="34" charset="0"/>
                <a:ea typeface="Verdana" panose="020B0604030504040204" pitchFamily="34" charset="0"/>
                <a:cs typeface="Verdana" panose="020B0604030504040204" pitchFamily="34" charset="0"/>
              </a:rPr>
              <a:t>pill carriers</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Carry medicine in purse or bag</a:t>
            </a:r>
            <a:endParaRPr lang="en-US"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Keep </a:t>
            </a:r>
            <a:r>
              <a:rPr lang="en-US" dirty="0">
                <a:latin typeface="Verdana" panose="020B0604030504040204" pitchFamily="34" charset="0"/>
                <a:ea typeface="Verdana" panose="020B0604030504040204" pitchFamily="34" charset="0"/>
                <a:cs typeface="Verdana" panose="020B0604030504040204" pitchFamily="34" charset="0"/>
              </a:rPr>
              <a:t>in car temporarily (most medications are temperature </a:t>
            </a:r>
            <a:r>
              <a:rPr lang="en-US" dirty="0" smtClean="0">
                <a:latin typeface="Verdana" panose="020B0604030504040204" pitchFamily="34" charset="0"/>
                <a:ea typeface="Verdana" panose="020B0604030504040204" pitchFamily="34" charset="0"/>
                <a:cs typeface="Verdana" panose="020B0604030504040204" pitchFamily="34" charset="0"/>
              </a:rPr>
              <a:t>  sensitive)</a:t>
            </a:r>
          </a:p>
          <a:p>
            <a:pPr lvl="1">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Engage social </a:t>
            </a:r>
            <a:r>
              <a:rPr lang="en-US" sz="2400" dirty="0">
                <a:latin typeface="Verdana" panose="020B0604030504040204" pitchFamily="34" charset="0"/>
                <a:ea typeface="Verdana" panose="020B0604030504040204" pitchFamily="34" charset="0"/>
                <a:cs typeface="Verdana" panose="020B0604030504040204" pitchFamily="34" charset="0"/>
              </a:rPr>
              <a:t>supports (i.e. family, </a:t>
            </a:r>
            <a:r>
              <a:rPr lang="en-US" sz="2400" dirty="0" smtClean="0">
                <a:latin typeface="Verdana" panose="020B0604030504040204" pitchFamily="34" charset="0"/>
                <a:ea typeface="Verdana" panose="020B0604030504040204" pitchFamily="34" charset="0"/>
                <a:cs typeface="Verdana" panose="020B0604030504040204" pitchFamily="34" charset="0"/>
              </a:rPr>
              <a:t>friends) </a:t>
            </a:r>
            <a:r>
              <a:rPr lang="en-US" sz="2400" dirty="0">
                <a:latin typeface="Verdana" panose="020B0604030504040204" pitchFamily="34" charset="0"/>
                <a:ea typeface="Verdana" panose="020B0604030504040204" pitchFamily="34" charset="0"/>
                <a:cs typeface="Verdana" panose="020B0604030504040204" pitchFamily="34" charset="0"/>
              </a:rPr>
              <a:t>to </a:t>
            </a:r>
            <a:r>
              <a:rPr lang="en-US" sz="2400" dirty="0" smtClean="0">
                <a:latin typeface="Verdana" panose="020B0604030504040204" pitchFamily="34" charset="0"/>
                <a:ea typeface="Verdana" panose="020B0604030504040204" pitchFamily="34" charset="0"/>
                <a:cs typeface="Verdana" panose="020B0604030504040204" pitchFamily="34" charset="0"/>
              </a:rPr>
              <a:t>help organize medicines and remind patient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78153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040016"/>
            <a:ext cx="12205447" cy="189681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040016"/>
            <a:ext cx="10515600" cy="18968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Change That Matters’ Focus</a:t>
            </a:r>
            <a:br>
              <a:rPr lang="en-US" dirty="0" smtClean="0">
                <a:solidFill>
                  <a:schemeClr val="lt1"/>
                </a:solidFill>
                <a:latin typeface="Verdana"/>
                <a:ea typeface="Verdana"/>
                <a:cs typeface="Verdana"/>
                <a:sym typeface="Verdana"/>
              </a:rPr>
            </a:br>
            <a:r>
              <a:rPr lang="en-US" dirty="0" smtClean="0">
                <a:solidFill>
                  <a:schemeClr val="lt1"/>
                </a:solidFill>
                <a:latin typeface="Verdana"/>
                <a:ea typeface="Verdana"/>
                <a:cs typeface="Verdana"/>
                <a:sym typeface="Verdana"/>
              </a:rPr>
              <a:t>on Values/Meaning in Life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4866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228600" lvl="0" indent="-50800"/>
            <a:r>
              <a:rPr lang="en-US" sz="3600" dirty="0">
                <a:solidFill>
                  <a:srgbClr val="FFFFFF"/>
                </a:solidFill>
                <a:latin typeface="Verdana"/>
                <a:ea typeface="Verdana"/>
                <a:cs typeface="Verdana"/>
                <a:sym typeface="Verdana"/>
              </a:rPr>
              <a:t>Connect </a:t>
            </a:r>
            <a:r>
              <a:rPr lang="en-US" sz="3600" dirty="0" smtClean="0">
                <a:solidFill>
                  <a:srgbClr val="FFFFFF"/>
                </a:solidFill>
                <a:latin typeface="Verdana"/>
                <a:ea typeface="Verdana"/>
                <a:cs typeface="Verdana"/>
                <a:sym typeface="Verdana"/>
              </a:rPr>
              <a:t>Adherence to Values and Meaning</a:t>
            </a:r>
            <a:endParaRPr sz="3600"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3546764" y="2048506"/>
            <a:ext cx="7807036" cy="4351338"/>
          </a:xfrm>
          <a:prstGeom prst="rect">
            <a:avLst/>
          </a:prstGeom>
          <a:noFill/>
          <a:ln>
            <a:noFill/>
          </a:ln>
        </p:spPr>
        <p:txBody>
          <a:bodyPr spcFirstLastPara="1" wrap="square" lIns="91425" tIns="45700" rIns="91425" bIns="45700" anchor="t" anchorCtr="0">
            <a:noAutofit/>
          </a:bodyPr>
          <a:lstStyle/>
          <a:p>
            <a:pPr marL="228600" lvl="0" indent="-50800">
              <a:spcBef>
                <a:spcPts val="0"/>
              </a:spcBef>
              <a:buSzPts val="2800"/>
              <a:buNone/>
            </a:pPr>
            <a:r>
              <a:rPr lang="en-US" dirty="0">
                <a:latin typeface="Verdana"/>
                <a:ea typeface="Verdana"/>
                <a:cs typeface="Verdana"/>
                <a:sym typeface="Verdana"/>
              </a:rPr>
              <a:t>Invite patient to reflect upon:</a:t>
            </a:r>
          </a:p>
          <a:p>
            <a:pPr marL="228600" lvl="0" indent="-50800">
              <a:spcBef>
                <a:spcPts val="0"/>
              </a:spcBef>
              <a:buSzPts val="2800"/>
              <a:buNone/>
            </a:pPr>
            <a:endParaRPr lang="en-US"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Why do you want to </a:t>
            </a:r>
            <a:r>
              <a:rPr lang="en-US" sz="2400" dirty="0" smtClean="0">
                <a:latin typeface="Verdana"/>
                <a:ea typeface="Verdana"/>
                <a:cs typeface="Verdana"/>
                <a:sym typeface="Verdana"/>
              </a:rPr>
              <a:t>improve how you take your medicines?</a:t>
            </a:r>
            <a:endParaRPr lang="en-US" sz="2400" dirty="0">
              <a:latin typeface="Verdana"/>
              <a:ea typeface="Verdana"/>
              <a:cs typeface="Verdana"/>
              <a:sym typeface="Verdana"/>
            </a:endParaRPr>
          </a:p>
          <a:p>
            <a:pPr lvl="0">
              <a:spcBef>
                <a:spcPts val="0"/>
              </a:spcBef>
              <a:buNone/>
            </a:pPr>
            <a:endParaRPr lang="en-US" sz="2400" dirty="0">
              <a:latin typeface="Verdana"/>
              <a:ea typeface="Verdana"/>
              <a:cs typeface="Verdana"/>
              <a:sym typeface="Verdana"/>
            </a:endParaRPr>
          </a:p>
          <a:p>
            <a:pPr lvl="0">
              <a:spcBef>
                <a:spcPts val="0"/>
              </a:spcBef>
              <a:buNone/>
            </a:pPr>
            <a:endParaRPr lang="en-US" sz="2400"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How will </a:t>
            </a:r>
            <a:r>
              <a:rPr lang="en-US" sz="2400" dirty="0" smtClean="0">
                <a:latin typeface="Verdana"/>
                <a:ea typeface="Verdana"/>
                <a:cs typeface="Verdana"/>
                <a:sym typeface="Verdana"/>
              </a:rPr>
              <a:t>improving your use of your medicines impact </a:t>
            </a:r>
            <a:r>
              <a:rPr lang="en-US" sz="2400" dirty="0">
                <a:latin typeface="Verdana"/>
                <a:ea typeface="Verdana"/>
                <a:cs typeface="Verdana"/>
                <a:sym typeface="Verdana"/>
              </a:rPr>
              <a:t>your life?</a:t>
            </a:r>
          </a:p>
          <a:p>
            <a:pPr lvl="0">
              <a:spcBef>
                <a:spcPts val="0"/>
              </a:spcBef>
              <a:buNone/>
            </a:pPr>
            <a:endParaRPr lang="en-US" sz="2400" dirty="0">
              <a:latin typeface="Verdana"/>
              <a:ea typeface="Verdana"/>
              <a:cs typeface="Verdana"/>
              <a:sym typeface="Verdana"/>
            </a:endParaRPr>
          </a:p>
          <a:p>
            <a:pPr lvl="0">
              <a:spcBef>
                <a:spcPts val="0"/>
              </a:spcBef>
              <a:buNone/>
            </a:pPr>
            <a:endParaRPr lang="en-US" sz="2400"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How will this change allow you to engage in other, meaningful areas of your life?</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6" name="Picture 5" descr="C:\Users\uyxxx015\Desktop\Change That Matters\Photos\Stress\balance-macro-ocean-pebbles-2359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037" y="2845446"/>
            <a:ext cx="3181727" cy="2350009"/>
          </a:xfrm>
          <a:prstGeom prst="rect">
            <a:avLst/>
          </a:prstGeom>
          <a:noFill/>
          <a:ln>
            <a:noFill/>
          </a:ln>
        </p:spPr>
      </p:pic>
    </p:spTree>
    <p:extLst>
      <p:ext uri="{BB962C8B-B14F-4D97-AF65-F5344CB8AC3E}">
        <p14:creationId xmlns:p14="http://schemas.microsoft.com/office/powerpoint/2010/main" val="3326578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30933" y="2033554"/>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910628" y="20335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Brochure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679" y="762000"/>
            <a:ext cx="2363859" cy="539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426"/>
          <a:stretch/>
        </p:blipFill>
        <p:spPr bwMode="auto">
          <a:xfrm>
            <a:off x="9138650" y="762001"/>
            <a:ext cx="2444363" cy="526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81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lgn="ctr">
              <a:buSzPts val="4400"/>
            </a:pPr>
            <a:r>
              <a:rPr lang="en-US" dirty="0">
                <a:solidFill>
                  <a:schemeClr val="lt1"/>
                </a:solidFill>
                <a:latin typeface="Verdana"/>
                <a:ea typeface="Verdana"/>
                <a:cs typeface="Verdana"/>
                <a:sym typeface="Verdana"/>
              </a:rPr>
              <a:t>Noteworthy Features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761126" y="1882775"/>
            <a:ext cx="8305101"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dirty="0">
                <a:latin typeface="Verdana"/>
                <a:ea typeface="Verdana"/>
                <a:cs typeface="Verdana"/>
                <a:sym typeface="Verdana"/>
              </a:rPr>
              <a:t>Handout encourages reader to:</a:t>
            </a:r>
          </a:p>
          <a:p>
            <a:pPr marL="0" lvl="0" indent="0">
              <a:spcBef>
                <a:spcPts val="0"/>
              </a:spcBef>
              <a:buNone/>
            </a:pPr>
            <a:endParaRPr lang="en-US" dirty="0">
              <a:latin typeface="Verdana"/>
              <a:ea typeface="Verdana"/>
              <a:cs typeface="Verdana"/>
              <a:sym typeface="Verdana"/>
            </a:endParaRPr>
          </a:p>
          <a:p>
            <a:pPr lvl="0" indent="-381000">
              <a:spcBef>
                <a:spcPts val="0"/>
              </a:spcBef>
              <a:buSzPts val="2400"/>
              <a:buFont typeface="Arial" panose="020B0604020202020204" pitchFamily="34" charset="0"/>
              <a:buChar char="•"/>
            </a:pPr>
            <a:r>
              <a:rPr lang="en-US" sz="2600" dirty="0" smtClean="0">
                <a:solidFill>
                  <a:schemeClr val="tx1"/>
                </a:solidFill>
                <a:latin typeface="Verdana"/>
                <a:ea typeface="Verdana"/>
                <a:cs typeface="Verdana"/>
                <a:sym typeface="Verdana"/>
              </a:rPr>
              <a:t>Identify challenges in adherence with a specific medication</a:t>
            </a:r>
          </a:p>
          <a:p>
            <a:pPr lvl="0" indent="-381000">
              <a:spcBef>
                <a:spcPts val="0"/>
              </a:spcBef>
              <a:buSzPts val="2400"/>
              <a:buFont typeface="Arial" panose="020B0604020202020204" pitchFamily="34" charset="0"/>
              <a:buChar char="•"/>
            </a:pPr>
            <a:r>
              <a:rPr lang="en-US" sz="2600" dirty="0" smtClean="0">
                <a:solidFill>
                  <a:schemeClr val="tx1"/>
                </a:solidFill>
                <a:latin typeface="Verdana"/>
                <a:ea typeface="Verdana"/>
                <a:cs typeface="Verdana"/>
                <a:sym typeface="Verdana"/>
              </a:rPr>
              <a:t>Reflect on why this medicine is important</a:t>
            </a:r>
          </a:p>
          <a:p>
            <a:pPr lvl="0" indent="-381000">
              <a:spcBef>
                <a:spcPts val="0"/>
              </a:spcBef>
              <a:buSzPts val="2400"/>
              <a:buFont typeface="Arial" panose="020B0604020202020204" pitchFamily="34" charset="0"/>
              <a:buChar char="•"/>
            </a:pPr>
            <a:r>
              <a:rPr lang="en-US" sz="2600" dirty="0" smtClean="0">
                <a:solidFill>
                  <a:schemeClr val="tx1"/>
                </a:solidFill>
                <a:latin typeface="Verdana"/>
                <a:ea typeface="Verdana"/>
                <a:cs typeface="Verdana"/>
                <a:sym typeface="Verdana"/>
              </a:rPr>
              <a:t>Consider linking taking medication with a daily behavior (e.g., brushing teeth)</a:t>
            </a:r>
            <a:endParaRPr lang="en-US" sz="2600" dirty="0">
              <a:solidFill>
                <a:schemeClr val="tx1"/>
              </a:solidFill>
              <a:latin typeface="Verdana"/>
              <a:ea typeface="Verdana"/>
              <a:cs typeface="Verdana"/>
              <a:sym typeface="Verdana"/>
            </a:endParaRPr>
          </a:p>
          <a:p>
            <a:pPr lvl="0" indent="-381000">
              <a:spcBef>
                <a:spcPts val="0"/>
              </a:spcBef>
              <a:buSzPts val="2400"/>
              <a:buFont typeface="Arial" panose="020B0604020202020204" pitchFamily="34" charset="0"/>
              <a:buChar char="•"/>
            </a:pPr>
            <a:r>
              <a:rPr lang="en-US" sz="2600" dirty="0" smtClean="0">
                <a:solidFill>
                  <a:schemeClr val="tx1"/>
                </a:solidFill>
                <a:latin typeface="Verdana"/>
                <a:ea typeface="Verdana"/>
                <a:cs typeface="Verdana"/>
                <a:sym typeface="Verdana"/>
              </a:rPr>
              <a:t>Ask someone to help with medication organization and reminders</a:t>
            </a:r>
          </a:p>
          <a:p>
            <a:pPr lvl="0" indent="-381000">
              <a:spcBef>
                <a:spcPts val="0"/>
              </a:spcBef>
              <a:buSzPts val="2400"/>
              <a:buFont typeface="Arial" panose="020B0604020202020204" pitchFamily="34" charset="0"/>
              <a:buChar char="•"/>
            </a:pPr>
            <a:r>
              <a:rPr lang="en-US" sz="2600" dirty="0" smtClean="0">
                <a:solidFill>
                  <a:schemeClr val="tx1"/>
                </a:solidFill>
                <a:latin typeface="Verdana"/>
                <a:ea typeface="Verdana"/>
                <a:cs typeface="Verdana"/>
                <a:sym typeface="Verdana"/>
              </a:rPr>
              <a:t>Use alarms, apps, and pill organizers</a:t>
            </a:r>
            <a:endParaRPr lang="en-US" sz="2600" dirty="0">
              <a:solidFill>
                <a:schemeClr val="tx1"/>
              </a:solidFill>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7" name="Picture 6" descr="C:\Users\uyxxx015\Desktop\Change That Matters\Photos\Medication adherence\clear-plastic-container-and-medicine-capsule-36830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651" y="2781301"/>
            <a:ext cx="2940050" cy="2198052"/>
          </a:xfrm>
          <a:prstGeom prst="rect">
            <a:avLst/>
          </a:prstGeom>
          <a:noFill/>
          <a:ln>
            <a:noFill/>
          </a:ln>
        </p:spPr>
      </p:pic>
    </p:spTree>
    <p:extLst>
      <p:ext uri="{BB962C8B-B14F-4D97-AF65-F5344CB8AC3E}">
        <p14:creationId xmlns:p14="http://schemas.microsoft.com/office/powerpoint/2010/main" val="3042169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21579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215799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EHR Template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956426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Documentation Template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r>
              <a:rPr lang="en-US" b="1" dirty="0" smtClean="0">
                <a:solidFill>
                  <a:srgbClr val="461F8A"/>
                </a:solidFill>
                <a:latin typeface="Verdana" panose="020B0604030504040204" pitchFamily="34" charset="0"/>
                <a:ea typeface="Verdana" panose="020B0604030504040204" pitchFamily="34" charset="0"/>
                <a:cs typeface="Verdana"/>
                <a:sym typeface="Verdana"/>
              </a:rPr>
              <a:t>Assess:</a:t>
            </a:r>
          </a:p>
          <a:p>
            <a:r>
              <a:rPr lang="en-US" dirty="0" smtClean="0"/>
              <a:t>Pt </a:t>
            </a:r>
            <a:r>
              <a:rPr lang="en-US" dirty="0"/>
              <a:t>IS/IS NOT using a pill box. </a:t>
            </a:r>
          </a:p>
          <a:p>
            <a:r>
              <a:rPr lang="en-US" dirty="0"/>
              <a:t>Pt takes medications *** times/day.</a:t>
            </a:r>
          </a:p>
          <a:p>
            <a:r>
              <a:rPr lang="en-US" dirty="0"/>
              <a:t>Frequency of missing a dose of any prescribed </a:t>
            </a:r>
            <a:r>
              <a:rPr lang="en-US" dirty="0" smtClean="0"/>
              <a:t>medication: {Never, Almost never, 1-2 times/week, More </a:t>
            </a:r>
            <a:r>
              <a:rPr lang="en-US" dirty="0"/>
              <a:t>than </a:t>
            </a:r>
            <a:r>
              <a:rPr lang="en-US" dirty="0" smtClean="0"/>
              <a:t>2x/week}</a:t>
            </a:r>
          </a:p>
          <a:p>
            <a:r>
              <a:rPr lang="en-US" dirty="0"/>
              <a:t>Barriers to adherence: </a:t>
            </a:r>
            <a:r>
              <a:rPr lang="en-US" dirty="0" smtClean="0"/>
              <a:t>{Memory, confusion, side effects, cost, dislike </a:t>
            </a:r>
            <a:r>
              <a:rPr lang="en-US" dirty="0"/>
              <a:t>taking </a:t>
            </a:r>
            <a:r>
              <a:rPr lang="en-US" dirty="0" smtClean="0"/>
              <a:t>pills, insurance coverage/restrictions, access, sheer </a:t>
            </a:r>
            <a:r>
              <a:rPr lang="en-US" dirty="0"/>
              <a:t>quantity of </a:t>
            </a:r>
            <a:r>
              <a:rPr lang="en-US" dirty="0" smtClean="0"/>
              <a:t>pills, Other}</a:t>
            </a:r>
            <a:endParaRPr lang="en-US" dirty="0"/>
          </a:p>
          <a:p>
            <a:r>
              <a:rPr lang="en-US" dirty="0"/>
              <a:t>Reasons to improve adherence: </a:t>
            </a:r>
            <a:r>
              <a:rPr lang="en-US" dirty="0" smtClean="0"/>
              <a:t>{Health, mood, family, other)</a:t>
            </a:r>
            <a:endParaRPr lang="en-US" dirty="0"/>
          </a:p>
          <a:p>
            <a:endParaRPr lang="en-US" dirty="0"/>
          </a:p>
          <a:p>
            <a:pPr marL="228600" indent="-50800">
              <a:spcBef>
                <a:spcPts val="0"/>
              </a:spcBef>
              <a:spcAft>
                <a:spcPts val="900"/>
              </a:spcAft>
              <a:buSzPts val="2800"/>
              <a:buNone/>
            </a:pPr>
            <a:endParaRPr lang="en-US" b="1" dirty="0">
              <a:solidFill>
                <a:srgbClr val="461F8A"/>
              </a:solidFill>
              <a:latin typeface="Verdana" panose="020B0604030504040204" pitchFamily="34" charset="0"/>
              <a:ea typeface="Verdana" panose="020B0604030504040204" pitchFamily="34" charset="0"/>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36067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Documentation </a:t>
            </a:r>
            <a:r>
              <a:rPr lang="en-US" dirty="0" smtClean="0">
                <a:solidFill>
                  <a:schemeClr val="lt1"/>
                </a:solidFill>
                <a:latin typeface="Verdana"/>
                <a:ea typeface="Verdana"/>
                <a:cs typeface="Verdana"/>
                <a:sym typeface="Verdana"/>
              </a:rPr>
              <a:t>Template (cont.)</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r>
              <a:rPr lang="en-US" b="1" dirty="0" smtClean="0">
                <a:solidFill>
                  <a:srgbClr val="461F8A"/>
                </a:solidFill>
                <a:latin typeface="Verdana" panose="020B0604030504040204" pitchFamily="34" charset="0"/>
                <a:ea typeface="Verdana" panose="020B0604030504040204" pitchFamily="34" charset="0"/>
                <a:cs typeface="Verdana"/>
                <a:sym typeface="Verdana"/>
              </a:rPr>
              <a:t>Plan:</a:t>
            </a:r>
          </a:p>
          <a:p>
            <a:r>
              <a:rPr lang="en-US" sz="2000" i="1" dirty="0" smtClean="0">
                <a:latin typeface="Verdana" panose="020B0604030504040204" pitchFamily="34" charset="0"/>
                <a:ea typeface="Verdana" panose="020B0604030504040204" pitchFamily="34" charset="0"/>
              </a:rPr>
              <a:t>Ask </a:t>
            </a:r>
            <a:r>
              <a:rPr lang="en-US" sz="2000" i="1" dirty="0">
                <a:latin typeface="Verdana" panose="020B0604030504040204" pitchFamily="34" charset="0"/>
                <a:ea typeface="Verdana" panose="020B0604030504040204" pitchFamily="34" charset="0"/>
              </a:rPr>
              <a:t>patient to write goal on back page of handout</a:t>
            </a:r>
            <a:endParaRPr lang="en-US" sz="2000" dirty="0">
              <a:latin typeface="Verdana" panose="020B0604030504040204" pitchFamily="34" charset="0"/>
              <a:ea typeface="Verdana" panose="020B0604030504040204" pitchFamily="34" charset="0"/>
            </a:endParaRPr>
          </a:p>
          <a:p>
            <a:r>
              <a:rPr lang="en-US" sz="2000" dirty="0" smtClean="0">
                <a:latin typeface="Verdana" panose="020B0604030504040204" pitchFamily="34" charset="0"/>
                <a:ea typeface="Verdana" panose="020B0604030504040204" pitchFamily="34" charset="0"/>
              </a:rPr>
              <a:t>Specific </a:t>
            </a:r>
            <a:r>
              <a:rPr lang="en-US" sz="2000" dirty="0">
                <a:latin typeface="Verdana" panose="020B0604030504040204" pitchFamily="34" charset="0"/>
                <a:ea typeface="Verdana" panose="020B0604030504040204" pitchFamily="34" charset="0"/>
              </a:rPr>
              <a:t>goal: ***</a:t>
            </a:r>
          </a:p>
          <a:p>
            <a:r>
              <a:rPr lang="en-US" sz="2000" dirty="0" smtClean="0">
                <a:latin typeface="Verdana" panose="020B0604030504040204" pitchFamily="34" charset="0"/>
                <a:ea typeface="Verdana" panose="020B0604030504040204" pitchFamily="34" charset="0"/>
              </a:rPr>
              <a:t>Referral </a:t>
            </a:r>
            <a:r>
              <a:rPr lang="en-US" sz="2000" dirty="0">
                <a:latin typeface="Verdana" panose="020B0604030504040204" pitchFamily="34" charset="0"/>
                <a:ea typeface="Verdana" panose="020B0604030504040204" pitchFamily="34" charset="0"/>
              </a:rPr>
              <a:t>to Pharmacy :  </a:t>
            </a:r>
            <a:r>
              <a:rPr lang="en-US" sz="2000" dirty="0" smtClean="0">
                <a:latin typeface="Verdana" panose="020B0604030504040204" pitchFamily="34" charset="0"/>
                <a:ea typeface="Verdana" panose="020B0604030504040204" pitchFamily="34" charset="0"/>
              </a:rPr>
              <a:t>Yes/No</a:t>
            </a:r>
          </a:p>
          <a:p>
            <a:endParaRPr lang="en-US" sz="2400" dirty="0">
              <a:latin typeface="Verdana" panose="020B0604030504040204" pitchFamily="34" charset="0"/>
              <a:ea typeface="Verdana" panose="020B0604030504040204" pitchFamily="34" charset="0"/>
            </a:endParaRPr>
          </a:p>
          <a:p>
            <a:pPr marL="114300" indent="0">
              <a:buNone/>
            </a:pPr>
            <a:r>
              <a:rPr lang="en-US" b="1" dirty="0">
                <a:solidFill>
                  <a:srgbClr val="7030A0"/>
                </a:solidFill>
                <a:latin typeface="Verdana" panose="020B0604030504040204" pitchFamily="34" charset="0"/>
                <a:ea typeface="Verdana" panose="020B0604030504040204" pitchFamily="34" charset="0"/>
              </a:rPr>
              <a:t>Follow up </a:t>
            </a:r>
            <a:endParaRPr lang="en-US" sz="2400" dirty="0">
              <a:latin typeface="Verdana" panose="020B0604030504040204" pitchFamily="34" charset="0"/>
              <a:ea typeface="Verdana" panose="020B0604030504040204" pitchFamily="34" charset="0"/>
            </a:endParaRPr>
          </a:p>
          <a:p>
            <a:pPr marL="114300" indent="0">
              <a:buNone/>
            </a:pPr>
            <a:r>
              <a:rPr lang="en-US" sz="1800" i="1" dirty="0" smtClean="0">
                <a:latin typeface="Verdana" panose="020B0604030504040204" pitchFamily="34" charset="0"/>
                <a:ea typeface="Verdana" panose="020B0604030504040204" pitchFamily="34" charset="0"/>
              </a:rPr>
              <a:t>Change </a:t>
            </a:r>
            <a:r>
              <a:rPr lang="en-US" sz="1800" i="1" dirty="0">
                <a:latin typeface="Verdana" panose="020B0604030504040204" pitchFamily="34" charset="0"/>
                <a:ea typeface="Verdana" panose="020B0604030504040204" pitchFamily="34" charset="0"/>
              </a:rPr>
              <a:t>That Matters Getting the Most from your Medicine handout given. </a:t>
            </a:r>
            <a:endParaRPr lang="en-US" sz="1800" i="1" dirty="0" smtClean="0">
              <a:latin typeface="Verdana" panose="020B0604030504040204" pitchFamily="34" charset="0"/>
              <a:ea typeface="Verdana" panose="020B0604030504040204" pitchFamily="34" charset="0"/>
            </a:endParaRPr>
          </a:p>
          <a:p>
            <a:pPr marL="114300" indent="0">
              <a:buNone/>
            </a:pPr>
            <a:endParaRPr lang="en-US" sz="1800" dirty="0">
              <a:latin typeface="Verdana" panose="020B0604030504040204" pitchFamily="34" charset="0"/>
              <a:ea typeface="Verdana" panose="020B0604030504040204" pitchFamily="34" charset="0"/>
            </a:endParaRPr>
          </a:p>
          <a:p>
            <a:pPr marL="114300" indent="0">
              <a:buNone/>
            </a:pPr>
            <a:r>
              <a:rPr lang="en-US" sz="1800" dirty="0" smtClean="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minutes spent counseling patient regarding medication adherence to improve overall health.</a:t>
            </a:r>
          </a:p>
          <a:p>
            <a:endParaRPr lang="en-US" dirty="0"/>
          </a:p>
          <a:p>
            <a:pPr marL="228600" indent="-50800">
              <a:spcBef>
                <a:spcPts val="0"/>
              </a:spcBef>
              <a:spcAft>
                <a:spcPts val="900"/>
              </a:spcAft>
              <a:buSzPts val="2800"/>
              <a:buNone/>
            </a:pPr>
            <a:endParaRPr lang="en-US" b="1" dirty="0">
              <a:solidFill>
                <a:srgbClr val="461F8A"/>
              </a:solidFill>
              <a:latin typeface="Verdana" panose="020B0604030504040204" pitchFamily="34" charset="0"/>
              <a:ea typeface="Verdana" panose="020B0604030504040204" pitchFamily="34" charset="0"/>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987270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577516" y="365125"/>
            <a:ext cx="10972800"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After Visit Summary (AVS) Template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449179" y="1825625"/>
            <a:ext cx="11277600" cy="4351338"/>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buSzPts val="1100"/>
              <a:buNone/>
            </a:pPr>
            <a:r>
              <a:rPr lang="en-US" sz="2000" dirty="0">
                <a:solidFill>
                  <a:schemeClr val="tx1"/>
                </a:solidFill>
                <a:latin typeface="Verdana" panose="020B0604030504040204" pitchFamily="34" charset="0"/>
                <a:ea typeface="Verdana" panose="020B0604030504040204" pitchFamily="34" charset="0"/>
                <a:cs typeface="Verdana"/>
                <a:sym typeface="Verdana"/>
              </a:rPr>
              <a:t>Today we talked about </a:t>
            </a:r>
            <a:r>
              <a:rPr lang="en-US" sz="2000" dirty="0" smtClean="0">
                <a:solidFill>
                  <a:schemeClr val="tx1"/>
                </a:solidFill>
                <a:latin typeface="Verdana" panose="020B0604030504040204" pitchFamily="34" charset="0"/>
                <a:ea typeface="Verdana" panose="020B0604030504040204" pitchFamily="34" charset="0"/>
                <a:cs typeface="Verdana"/>
                <a:sym typeface="Verdana"/>
              </a:rPr>
              <a:t>improving how you take your medicine.</a:t>
            </a:r>
            <a:endParaRPr lang="en-US" sz="2000" dirty="0">
              <a:solidFill>
                <a:schemeClr val="tx1"/>
              </a:solidFill>
              <a:latin typeface="Verdana" panose="020B0604030504040204" pitchFamily="34" charset="0"/>
              <a:ea typeface="Verdana" panose="020B0604030504040204" pitchFamily="34" charset="0"/>
              <a:cs typeface="Verdana"/>
              <a:sym typeface="Verdana"/>
            </a:endParaRPr>
          </a:p>
          <a:p>
            <a:pPr marL="0" lvl="0" indent="0">
              <a:lnSpc>
                <a:spcPct val="115000"/>
              </a:lnSpc>
              <a:spcBef>
                <a:spcPts val="1200"/>
              </a:spcBef>
              <a:buSzPts val="1100"/>
              <a:buNone/>
            </a:pPr>
            <a:r>
              <a:rPr lang="en-US" sz="2400" b="1" dirty="0">
                <a:solidFill>
                  <a:srgbClr val="00B050"/>
                </a:solidFill>
                <a:latin typeface="Verdana" panose="020B0604030504040204" pitchFamily="34" charset="0"/>
                <a:ea typeface="Verdana" panose="020B0604030504040204" pitchFamily="34" charset="0"/>
                <a:cs typeface="Verdana"/>
                <a:sym typeface="Verdana"/>
              </a:rPr>
              <a:t> 	You stated you want to ***. To do this, you plan to ***.</a:t>
            </a:r>
          </a:p>
          <a:p>
            <a:pPr marL="114300" indent="0">
              <a:buNone/>
            </a:pPr>
            <a:r>
              <a:rPr lang="en-US" sz="2000" dirty="0" smtClean="0">
                <a:latin typeface="Verdana" panose="020B0604030504040204" pitchFamily="34" charset="0"/>
                <a:ea typeface="Verdana" panose="020B0604030504040204" pitchFamily="34" charset="0"/>
              </a:rPr>
              <a:t>Here </a:t>
            </a:r>
            <a:r>
              <a:rPr lang="en-US" sz="2000" dirty="0">
                <a:latin typeface="Verdana" panose="020B0604030504040204" pitchFamily="34" charset="0"/>
                <a:ea typeface="Verdana" panose="020B0604030504040204" pitchFamily="34" charset="0"/>
              </a:rPr>
              <a:t>are some other ideas to help </a:t>
            </a:r>
            <a:r>
              <a:rPr lang="en-US" sz="2000" dirty="0" smtClean="0">
                <a:latin typeface="Verdana" panose="020B0604030504040204" pitchFamily="34" charset="0"/>
                <a:ea typeface="Verdana" panose="020B0604030504040204" pitchFamily="34" charset="0"/>
              </a:rPr>
              <a:t>with your medicines</a:t>
            </a:r>
            <a:r>
              <a:rPr lang="en-US" sz="2000" dirty="0">
                <a:latin typeface="Verdana" panose="020B0604030504040204" pitchFamily="34" charset="0"/>
                <a:ea typeface="Verdana" panose="020B0604030504040204" pitchFamily="34" charset="0"/>
              </a:rPr>
              <a:t>:</a:t>
            </a:r>
          </a:p>
          <a:p>
            <a:r>
              <a:rPr lang="en-US" sz="1800" dirty="0">
                <a:latin typeface="Verdana" panose="020B0604030504040204" pitchFamily="34" charset="0"/>
                <a:ea typeface="Verdana" panose="020B0604030504040204" pitchFamily="34" charset="0"/>
              </a:rPr>
              <a:t>Set up automatic refills with your pharmacy</a:t>
            </a:r>
            <a:endParaRPr lang="en-US" sz="1800" dirty="0">
              <a:latin typeface="Verdana" panose="020B0604030504040204" pitchFamily="34" charset="0"/>
              <a:ea typeface="Verdana" panose="020B0604030504040204" pitchFamily="34" charset="0"/>
              <a:cs typeface="Verdana"/>
              <a:sym typeface="Verdana"/>
            </a:endParaRPr>
          </a:p>
          <a:p>
            <a:pPr lvl="0"/>
            <a:r>
              <a:rPr lang="en-US" sz="1800" dirty="0" smtClean="0">
                <a:latin typeface="Verdana" panose="020B0604030504040204" pitchFamily="34" charset="0"/>
                <a:ea typeface="Verdana" panose="020B0604030504040204" pitchFamily="34" charset="0"/>
              </a:rPr>
              <a:t>Put </a:t>
            </a:r>
            <a:r>
              <a:rPr lang="en-US" sz="1800" dirty="0">
                <a:latin typeface="Verdana" panose="020B0604030504040204" pitchFamily="34" charset="0"/>
                <a:ea typeface="Verdana" panose="020B0604030504040204" pitchFamily="34" charset="0"/>
              </a:rPr>
              <a:t>your medications in a pill box at the start of every week</a:t>
            </a:r>
          </a:p>
          <a:p>
            <a:pPr lvl="0"/>
            <a:r>
              <a:rPr lang="en-US" sz="1800" dirty="0">
                <a:latin typeface="Verdana" panose="020B0604030504040204" pitchFamily="34" charset="0"/>
                <a:ea typeface="Verdana" panose="020B0604030504040204" pitchFamily="34" charset="0"/>
              </a:rPr>
              <a:t>Link taking your medicines with a specific behavior every </a:t>
            </a:r>
            <a:r>
              <a:rPr lang="en-US" sz="1800" dirty="0" smtClean="0">
                <a:latin typeface="Verdana" panose="020B0604030504040204" pitchFamily="34" charset="0"/>
                <a:ea typeface="Verdana" panose="020B0604030504040204" pitchFamily="34" charset="0"/>
              </a:rPr>
              <a:t>day.</a:t>
            </a:r>
            <a:endParaRPr lang="en-US" sz="1800" dirty="0">
              <a:latin typeface="Verdana" panose="020B0604030504040204" pitchFamily="34" charset="0"/>
              <a:ea typeface="Verdana" panose="020B0604030504040204" pitchFamily="34" charset="0"/>
            </a:endParaRPr>
          </a:p>
          <a:p>
            <a:pPr lvl="0"/>
            <a:r>
              <a:rPr lang="en-US" sz="1800" dirty="0">
                <a:latin typeface="Verdana" panose="020B0604030504040204" pitchFamily="34" charset="0"/>
                <a:ea typeface="Verdana" panose="020B0604030504040204" pitchFamily="34" charset="0"/>
              </a:rPr>
              <a:t>Ask a family member or friend to remind you</a:t>
            </a:r>
          </a:p>
          <a:p>
            <a:pPr lvl="0"/>
            <a:r>
              <a:rPr lang="en-US" sz="1800" dirty="0">
                <a:latin typeface="Verdana" panose="020B0604030504040204" pitchFamily="34" charset="0"/>
                <a:ea typeface="Verdana" panose="020B0604030504040204" pitchFamily="34" charset="0"/>
              </a:rPr>
              <a:t>Set a reminder alarm on your phone </a:t>
            </a:r>
          </a:p>
          <a:p>
            <a:pPr lvl="0"/>
            <a:r>
              <a:rPr lang="en-US" sz="1800" dirty="0">
                <a:latin typeface="Verdana" panose="020B0604030504040204" pitchFamily="34" charset="0"/>
                <a:ea typeface="Verdana" panose="020B0604030504040204" pitchFamily="34" charset="0"/>
              </a:rPr>
              <a:t>Download a free mobile app to give you reminders and track your </a:t>
            </a:r>
            <a:r>
              <a:rPr lang="en-US" sz="1800" dirty="0" smtClean="0">
                <a:latin typeface="Verdana" panose="020B0604030504040204" pitchFamily="34" charset="0"/>
                <a:ea typeface="Verdana" panose="020B0604030504040204" pitchFamily="34" charset="0"/>
              </a:rPr>
              <a:t>medications</a:t>
            </a:r>
            <a:endParaRPr lang="en-US" sz="1800" dirty="0">
              <a:latin typeface="Verdana" panose="020B0604030504040204" pitchFamily="34" charset="0"/>
              <a:ea typeface="Verdana" panose="020B0604030504040204" pitchFamily="34" charset="0"/>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60056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Discussion Questions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smtClean="0">
                <a:latin typeface="Verdana" panose="020B0604030504040204" pitchFamily="34" charset="0"/>
                <a:ea typeface="Verdana" panose="020B0604030504040204" pitchFamily="34" charset="0"/>
                <a:cs typeface="Verdana" panose="020B0604030504040204" pitchFamily="34" charset="0"/>
              </a:rPr>
              <a:t>What </a:t>
            </a:r>
            <a:r>
              <a:rPr lang="en-US" dirty="0">
                <a:latin typeface="Verdana" panose="020B0604030504040204" pitchFamily="34" charset="0"/>
                <a:ea typeface="Verdana" panose="020B0604030504040204" pitchFamily="34" charset="0"/>
                <a:cs typeface="Verdana" panose="020B0604030504040204" pitchFamily="34" charset="0"/>
              </a:rPr>
              <a:t>behaviors do you want to address?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smtClean="0">
                <a:latin typeface="Verdana" panose="020B0604030504040204" pitchFamily="34" charset="0"/>
                <a:ea typeface="Verdana" panose="020B0604030504040204" pitchFamily="34" charset="0"/>
                <a:cs typeface="Verdana" panose="020B0604030504040204" pitchFamily="34" charset="0"/>
              </a:rPr>
              <a:t>What </a:t>
            </a:r>
            <a:r>
              <a:rPr lang="en-US" dirty="0">
                <a:latin typeface="Verdana" panose="020B0604030504040204" pitchFamily="34" charset="0"/>
                <a:ea typeface="Verdana" panose="020B0604030504040204" pitchFamily="34" charset="0"/>
                <a:cs typeface="Verdana" panose="020B0604030504040204" pitchFamily="34" charset="0"/>
              </a:rPr>
              <a:t>are the “modifiable factors” that might be impacting patient behavior?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smtClean="0">
                <a:latin typeface="Verdana" panose="020B0604030504040204" pitchFamily="34" charset="0"/>
                <a:ea typeface="Verdana" panose="020B0604030504040204" pitchFamily="34" charset="0"/>
                <a:cs typeface="Verdana" panose="020B0604030504040204" pitchFamily="34" charset="0"/>
              </a:rPr>
              <a:t>What </a:t>
            </a:r>
            <a:r>
              <a:rPr lang="en-US" dirty="0">
                <a:latin typeface="Verdana" panose="020B0604030504040204" pitchFamily="34" charset="0"/>
                <a:ea typeface="Verdana" panose="020B0604030504040204" pitchFamily="34" charset="0"/>
                <a:cs typeface="Verdana" panose="020B0604030504040204" pitchFamily="34" charset="0"/>
              </a:rPr>
              <a:t>health behavior strategies could you apply?</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07080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1920198"/>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19201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Structured Practice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328289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Practice Activity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smtClean="0">
                <a:latin typeface="Verdana"/>
                <a:ea typeface="Verdana"/>
                <a:cs typeface="Verdana"/>
                <a:sym typeface="Verdana"/>
              </a:rPr>
              <a:t>Partner with someone near you!</a:t>
            </a:r>
            <a:r>
              <a:rPr lang="en-US" dirty="0">
                <a:latin typeface="Verdana"/>
                <a:ea typeface="Verdana"/>
                <a:cs typeface="Verdana"/>
                <a:sym typeface="Verdana"/>
              </a:rPr>
              <a:t>	</a:t>
            </a:r>
            <a:endParaRPr lang="en-US" dirty="0" smtClean="0">
              <a:latin typeface="Verdana"/>
              <a:ea typeface="Verdana"/>
              <a:cs typeface="Verdana"/>
              <a:sym typeface="Verdana"/>
            </a:endParaRPr>
          </a:p>
          <a:p>
            <a:pPr marL="977900" lvl="1">
              <a:spcBef>
                <a:spcPts val="0"/>
              </a:spcBef>
              <a:spcAft>
                <a:spcPts val="900"/>
              </a:spcAft>
              <a:buSzPts val="2800"/>
            </a:pPr>
            <a:r>
              <a:rPr lang="en-US" dirty="0" smtClean="0">
                <a:latin typeface="Verdana"/>
                <a:ea typeface="Verdana"/>
                <a:cs typeface="Verdana"/>
                <a:sym typeface="Verdana"/>
              </a:rPr>
              <a:t>One person will be the patient</a:t>
            </a:r>
            <a:endParaRPr lang="en-US" dirty="0">
              <a:latin typeface="Verdana"/>
              <a:ea typeface="Verdana"/>
              <a:cs typeface="Verdana"/>
              <a:sym typeface="Verdana"/>
            </a:endParaRPr>
          </a:p>
          <a:p>
            <a:pPr marL="977900" lvl="1">
              <a:spcBef>
                <a:spcPts val="0"/>
              </a:spcBef>
              <a:spcAft>
                <a:spcPts val="900"/>
              </a:spcAft>
              <a:buSzPts val="2800"/>
            </a:pPr>
            <a:r>
              <a:rPr lang="en-US" dirty="0" smtClean="0">
                <a:latin typeface="Verdana"/>
                <a:ea typeface="Verdana"/>
                <a:cs typeface="Verdana"/>
                <a:sym typeface="Verdana"/>
              </a:rPr>
              <a:t>One person with be the provider</a:t>
            </a:r>
          </a:p>
          <a:p>
            <a:pPr marL="977900" lvl="1">
              <a:spcBef>
                <a:spcPts val="0"/>
              </a:spcBef>
              <a:spcAft>
                <a:spcPts val="900"/>
              </a:spcAft>
              <a:buSzPts val="2800"/>
            </a:pPr>
            <a:endParaRPr lang="en-US"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Think of a patient on your panel that you would like to </a:t>
            </a:r>
            <a:r>
              <a:rPr lang="en-US" sz="2400" dirty="0" smtClean="0">
                <a:latin typeface="Verdana"/>
                <a:ea typeface="Verdana"/>
                <a:cs typeface="Verdana"/>
                <a:sym typeface="Verdana"/>
              </a:rPr>
              <a:t>improve their adherence (e.g., using CPAP, taking pills, insulin regimen). </a:t>
            </a:r>
            <a:r>
              <a:rPr lang="en-US" sz="2400" dirty="0">
                <a:latin typeface="Verdana"/>
                <a:ea typeface="Verdana"/>
                <a:cs typeface="Verdana"/>
                <a:sym typeface="Verdana"/>
              </a:rPr>
              <a:t>Imagine him/her for the role play.</a:t>
            </a:r>
          </a:p>
          <a:p>
            <a:pPr lvl="0">
              <a:spcBef>
                <a:spcPts val="0"/>
              </a:spcBef>
              <a:buFont typeface="Verdana"/>
              <a:buChar char="●"/>
            </a:pPr>
            <a:endParaRPr lang="en-US" sz="1800"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Using the pamphlet and EHR template, role play the discussion.</a:t>
            </a:r>
          </a:p>
          <a:p>
            <a:pPr marL="114300" lvl="0" indent="0">
              <a:spcBef>
                <a:spcPts val="0"/>
              </a:spcBef>
              <a:buNone/>
            </a:pPr>
            <a:endParaRPr lang="en-US" sz="1800" dirty="0">
              <a:latin typeface="Verdana"/>
              <a:ea typeface="Verdana"/>
              <a:cs typeface="Verdana"/>
              <a:sym typeface="Verdana"/>
            </a:endParaRPr>
          </a:p>
          <a:p>
            <a:pPr lvl="0">
              <a:spcBef>
                <a:spcPts val="0"/>
              </a:spcBef>
              <a:buFont typeface="Verdana"/>
              <a:buChar char="●"/>
            </a:pPr>
            <a:r>
              <a:rPr lang="en-US" sz="2400" dirty="0">
                <a:latin typeface="Verdana"/>
                <a:ea typeface="Verdana"/>
                <a:cs typeface="Verdana"/>
                <a:sym typeface="Verdana"/>
              </a:rPr>
              <a:t>Take about 5 minutes and then switch roles</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73"/>
          <a:stretch/>
        </p:blipFill>
        <p:spPr bwMode="auto">
          <a:xfrm>
            <a:off x="8794619" y="1027906"/>
            <a:ext cx="2859832" cy="231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2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dirty="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Responding to Common Challenges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483667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3600" dirty="0">
                <a:solidFill>
                  <a:schemeClr val="lt1"/>
                </a:solidFill>
                <a:latin typeface="Verdana"/>
                <a:ea typeface="Verdana"/>
                <a:cs typeface="Verdana"/>
                <a:sym typeface="Verdana"/>
              </a:rPr>
              <a:t>But Doc</a:t>
            </a:r>
            <a:r>
              <a:rPr lang="en-US" sz="3600" dirty="0" smtClean="0">
                <a:solidFill>
                  <a:schemeClr val="lt1"/>
                </a:solidFill>
                <a:latin typeface="Verdana"/>
                <a:ea typeface="Verdana"/>
                <a:cs typeface="Verdana"/>
                <a:sym typeface="Verdana"/>
              </a:rPr>
              <a:t>…</a:t>
            </a:r>
            <a:endParaRPr sz="3600" i="0" u="none" strike="noStrike" cap="none" dirty="0">
              <a:solidFill>
                <a:schemeClr val="lt1"/>
              </a:solidFill>
              <a:latin typeface="Verdana"/>
              <a:ea typeface="Verdana"/>
              <a:cs typeface="Verdana"/>
              <a:sym typeface="Verdana"/>
            </a:endParaRPr>
          </a:p>
        </p:txBody>
      </p:sp>
      <p:sp>
        <p:nvSpPr>
          <p:cNvPr id="342" name="Google Shape;342;p37"/>
          <p:cNvSpPr txBox="1">
            <a:spLocks noGrp="1"/>
          </p:cNvSpPr>
          <p:nvPr>
            <p:ph type="body" idx="1"/>
          </p:nvPr>
        </p:nvSpPr>
        <p:spPr>
          <a:xfrm>
            <a:off x="838200" y="1690700"/>
            <a:ext cx="10515600" cy="4899900"/>
          </a:xfrm>
          <a:prstGeom prst="rect">
            <a:avLst/>
          </a:prstGeom>
          <a:noFill/>
          <a:ln>
            <a:noFill/>
          </a:ln>
        </p:spPr>
        <p:txBody>
          <a:bodyPr spcFirstLastPara="1" wrap="square" lIns="91425" tIns="45700" rIns="91425" bIns="45700" anchor="t" anchorCtr="0">
            <a:noAutofit/>
          </a:bodyPr>
          <a:lstStyle/>
          <a:p>
            <a:pPr marL="228600" lvl="0" indent="-50800" rtl="0">
              <a:lnSpc>
                <a:spcPct val="90000"/>
              </a:lnSpc>
              <a:spcBef>
                <a:spcPts val="0"/>
              </a:spcBef>
              <a:spcAft>
                <a:spcPts val="0"/>
              </a:spcAft>
              <a:buClr>
                <a:schemeClr val="dk1"/>
              </a:buClr>
              <a:buSzPts val="2800"/>
              <a:buNone/>
            </a:pPr>
            <a:endParaRPr lang="en-US" i="1" dirty="0">
              <a:solidFill>
                <a:srgbClr val="674EA7"/>
              </a:solidFill>
              <a:latin typeface="Verdana"/>
              <a:ea typeface="Verdana"/>
              <a:cs typeface="Verdana"/>
              <a:sym typeface="Verdana"/>
            </a:endParaRPr>
          </a:p>
          <a:p>
            <a:pPr marL="228600" lvl="0" indent="-50800" rtl="0">
              <a:lnSpc>
                <a:spcPct val="90000"/>
              </a:lnSpc>
              <a:spcBef>
                <a:spcPts val="0"/>
              </a:spcBef>
              <a:spcAft>
                <a:spcPts val="0"/>
              </a:spcAft>
              <a:buClr>
                <a:schemeClr val="dk1"/>
              </a:buClr>
              <a:buSzPts val="2800"/>
              <a:buNone/>
            </a:pPr>
            <a:r>
              <a:rPr lang="en-US" i="1" dirty="0" smtClean="0">
                <a:solidFill>
                  <a:srgbClr val="674EA7"/>
                </a:solidFill>
                <a:latin typeface="Verdana"/>
                <a:ea typeface="Verdana"/>
                <a:cs typeface="Verdana"/>
                <a:sym typeface="Verdana"/>
              </a:rPr>
              <a:t>I hate taking pills.</a:t>
            </a:r>
          </a:p>
          <a:p>
            <a:pPr marL="228600" lvl="0" indent="-50800">
              <a:spcBef>
                <a:spcPts val="0"/>
              </a:spcBef>
              <a:buSzPts val="2800"/>
              <a:buNone/>
            </a:pPr>
            <a:r>
              <a:rPr lang="en-US" i="1" dirty="0" smtClean="0">
                <a:solidFill>
                  <a:srgbClr val="674EA7"/>
                </a:solidFill>
                <a:latin typeface="Verdana"/>
                <a:ea typeface="Verdana"/>
                <a:cs typeface="Verdana"/>
                <a:sym typeface="Verdana"/>
              </a:rPr>
              <a:t>It seems like every time </a:t>
            </a:r>
            <a:r>
              <a:rPr lang="en-US" i="1" dirty="0">
                <a:solidFill>
                  <a:srgbClr val="674EA7"/>
                </a:solidFill>
                <a:latin typeface="Verdana"/>
                <a:ea typeface="Verdana"/>
                <a:cs typeface="Verdana"/>
                <a:sym typeface="Verdana"/>
              </a:rPr>
              <a:t>I come </a:t>
            </a:r>
            <a:endParaRPr lang="en-US" i="1" dirty="0" smtClean="0">
              <a:solidFill>
                <a:srgbClr val="674EA7"/>
              </a:solidFill>
              <a:latin typeface="Verdana"/>
              <a:ea typeface="Verdana"/>
              <a:cs typeface="Verdana"/>
              <a:sym typeface="Verdana"/>
            </a:endParaRPr>
          </a:p>
          <a:p>
            <a:pPr marL="228600" lvl="0" indent="-50800" rtl="0">
              <a:lnSpc>
                <a:spcPct val="90000"/>
              </a:lnSpc>
              <a:spcBef>
                <a:spcPts val="0"/>
              </a:spcBef>
              <a:spcAft>
                <a:spcPts val="0"/>
              </a:spcAft>
              <a:buClr>
                <a:schemeClr val="dk1"/>
              </a:buClr>
              <a:buSzPts val="2800"/>
              <a:buNone/>
            </a:pPr>
            <a:r>
              <a:rPr lang="en-US" i="1" dirty="0" smtClean="0">
                <a:solidFill>
                  <a:srgbClr val="674EA7"/>
                </a:solidFill>
                <a:latin typeface="Verdana"/>
                <a:ea typeface="Verdana"/>
                <a:cs typeface="Verdana"/>
                <a:sym typeface="Verdana"/>
              </a:rPr>
              <a:t>to the doctor I get MORE pills!</a:t>
            </a:r>
            <a:endParaRPr dirty="0">
              <a:latin typeface="Verdana"/>
              <a:ea typeface="Verdana"/>
              <a:cs typeface="Verdana"/>
              <a:sym typeface="Verdana"/>
            </a:endParaRPr>
          </a:p>
          <a:p>
            <a:pPr marL="228600" lvl="0" indent="-50800" algn="l" rtl="0">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spcBef>
                <a:spcPts val="0"/>
              </a:spcBef>
              <a:spcAft>
                <a:spcPts val="0"/>
              </a:spcAft>
              <a:buClr>
                <a:schemeClr val="dk1"/>
              </a:buClr>
              <a:buSzPts val="2800"/>
              <a:buNone/>
            </a:pPr>
            <a:endParaRPr dirty="0" smtClean="0">
              <a:latin typeface="Verdana"/>
              <a:ea typeface="Verdana"/>
              <a:cs typeface="Verdana"/>
              <a:sym typeface="Verdana"/>
            </a:endParaRPr>
          </a:p>
          <a:p>
            <a:pPr marL="228600" lvl="0" indent="-50800" algn="l" rtl="0">
              <a:spcBef>
                <a:spcPts val="0"/>
              </a:spcBef>
              <a:spcAft>
                <a:spcPts val="0"/>
              </a:spcAft>
              <a:buClr>
                <a:schemeClr val="dk1"/>
              </a:buClr>
              <a:buSzPts val="2800"/>
              <a:buNone/>
            </a:pPr>
            <a:endParaRPr dirty="0">
              <a:latin typeface="Verdana"/>
              <a:ea typeface="Verdana"/>
              <a:cs typeface="Verdana"/>
              <a:sym typeface="Verdana"/>
            </a:endParaRPr>
          </a:p>
          <a:p>
            <a:pPr marL="635000" indent="-457200">
              <a:spcBef>
                <a:spcPts val="0"/>
              </a:spcBef>
              <a:buSzPts val="2800"/>
            </a:pPr>
            <a:r>
              <a:rPr lang="en-US" sz="2400" dirty="0" smtClean="0">
                <a:latin typeface="Verdana"/>
                <a:ea typeface="Verdana"/>
                <a:cs typeface="Verdana"/>
                <a:sym typeface="Verdana"/>
              </a:rPr>
              <a:t>Acknowledge taking pills can be difficult.</a:t>
            </a:r>
            <a:endParaRPr sz="2400" dirty="0">
              <a:latin typeface="Verdana"/>
              <a:ea typeface="Verdana"/>
              <a:cs typeface="Verdana"/>
              <a:sym typeface="Verdana"/>
            </a:endParaRPr>
          </a:p>
          <a:p>
            <a:pPr marL="635000" indent="-457200">
              <a:spcBef>
                <a:spcPts val="0"/>
              </a:spcBef>
              <a:buSzPts val="2800"/>
            </a:pPr>
            <a:r>
              <a:rPr lang="en-US" sz="2400" dirty="0" smtClean="0">
                <a:latin typeface="Verdana"/>
                <a:ea typeface="Verdana"/>
                <a:cs typeface="Verdana"/>
                <a:sym typeface="Verdana"/>
              </a:rPr>
              <a:t>Re-focus on why the medicine is important.</a:t>
            </a:r>
            <a:endParaRPr sz="2400" dirty="0">
              <a:latin typeface="Verdana"/>
              <a:ea typeface="Verdana"/>
              <a:cs typeface="Verdana"/>
              <a:sym typeface="Verdana"/>
            </a:endParaRPr>
          </a:p>
          <a:p>
            <a:pPr marL="635000" indent="-457200">
              <a:spcBef>
                <a:spcPts val="0"/>
              </a:spcBef>
              <a:buSzPts val="2800"/>
            </a:pPr>
            <a:r>
              <a:rPr lang="en-US" sz="2400" dirty="0" smtClean="0">
                <a:latin typeface="Verdana"/>
                <a:ea typeface="Verdana"/>
                <a:cs typeface="Verdana"/>
                <a:sym typeface="Verdana"/>
              </a:rPr>
              <a:t>Brainstorm options: taking with food, consulting with pharmacy regarding possible decreases in quantity of pills.</a:t>
            </a:r>
            <a:endParaRPr sz="2400" dirty="0">
              <a:latin typeface="Verdana"/>
              <a:ea typeface="Verdana"/>
              <a:cs typeface="Verdana"/>
              <a:sym typeface="Verdana"/>
            </a:endParaRPr>
          </a:p>
        </p:txBody>
      </p:sp>
      <p:pic>
        <p:nvPicPr>
          <p:cNvPr id="343" name="Google Shape;343;p37"/>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105" y="2257425"/>
            <a:ext cx="3607508" cy="218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510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819c2dcf18_0_0"/>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3600" dirty="0">
                <a:solidFill>
                  <a:schemeClr val="lt1"/>
                </a:solidFill>
                <a:latin typeface="Verdana"/>
                <a:ea typeface="Verdana"/>
                <a:cs typeface="Verdana"/>
                <a:sym typeface="Verdana"/>
              </a:rPr>
              <a:t>But Doc</a:t>
            </a:r>
            <a:r>
              <a:rPr lang="en-US" sz="3600" dirty="0" smtClean="0">
                <a:solidFill>
                  <a:schemeClr val="lt1"/>
                </a:solidFill>
                <a:latin typeface="Verdana"/>
                <a:ea typeface="Verdana"/>
                <a:cs typeface="Verdana"/>
                <a:sym typeface="Verdana"/>
              </a:rPr>
              <a:t>…</a:t>
            </a:r>
            <a:endParaRPr sz="1800" b="0" i="0" u="none" strike="noStrike" cap="none" dirty="0">
              <a:solidFill>
                <a:schemeClr val="lt1"/>
              </a:solidFill>
              <a:latin typeface="Calibri"/>
              <a:ea typeface="Calibri"/>
              <a:cs typeface="Calibri"/>
              <a:sym typeface="Calibri"/>
            </a:endParaRPr>
          </a:p>
        </p:txBody>
      </p:sp>
      <p:sp>
        <p:nvSpPr>
          <p:cNvPr id="350" name="Google Shape;350;g819c2dcf18_0_0"/>
          <p:cNvSpPr txBox="1">
            <a:spLocks noGrp="1"/>
          </p:cNvSpPr>
          <p:nvPr>
            <p:ph type="body" idx="1"/>
          </p:nvPr>
        </p:nvSpPr>
        <p:spPr>
          <a:xfrm>
            <a:off x="556325" y="1825625"/>
            <a:ext cx="11268300" cy="435120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r>
              <a:rPr lang="en-US" i="1" dirty="0" smtClean="0">
                <a:solidFill>
                  <a:srgbClr val="674EA7"/>
                </a:solidFill>
                <a:latin typeface="Verdana"/>
                <a:ea typeface="Verdana"/>
                <a:cs typeface="Verdana"/>
                <a:sym typeface="Verdana"/>
              </a:rPr>
              <a:t>I cannot tell that it really does anything…</a:t>
            </a:r>
          </a:p>
          <a:p>
            <a:pPr marL="228600" lvl="0" indent="-50800" algn="ctr" rtl="0">
              <a:lnSpc>
                <a:spcPct val="90000"/>
              </a:lnSpc>
              <a:spcBef>
                <a:spcPts val="0"/>
              </a:spcBef>
              <a:spcAft>
                <a:spcPts val="0"/>
              </a:spcAft>
              <a:buClr>
                <a:schemeClr val="dk1"/>
              </a:buClr>
              <a:buSzPts val="2800"/>
              <a:buNone/>
            </a:pPr>
            <a:r>
              <a:rPr lang="en-US" i="1" dirty="0">
                <a:solidFill>
                  <a:srgbClr val="674EA7"/>
                </a:solidFill>
                <a:latin typeface="Verdana"/>
                <a:ea typeface="Verdana"/>
                <a:cs typeface="Verdana"/>
                <a:sym typeface="Verdana"/>
              </a:rPr>
              <a:t>A</a:t>
            </a:r>
            <a:r>
              <a:rPr lang="en-US" i="1" dirty="0" smtClean="0">
                <a:solidFill>
                  <a:srgbClr val="674EA7"/>
                </a:solidFill>
                <a:latin typeface="Verdana"/>
                <a:ea typeface="Verdana"/>
                <a:cs typeface="Verdana"/>
                <a:sym typeface="Verdana"/>
              </a:rPr>
              <a:t>ctually, I feel worse than before I started!</a:t>
            </a:r>
            <a:endParaRPr i="1" dirty="0">
              <a:solidFill>
                <a:srgbClr val="674EA7"/>
              </a:solidFill>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sz="2200" dirty="0">
              <a:latin typeface="Verdana"/>
              <a:ea typeface="Verdana"/>
              <a:cs typeface="Verdana"/>
              <a:sym typeface="Verdana"/>
            </a:endParaRPr>
          </a:p>
          <a:p>
            <a:pPr marL="520700">
              <a:spcBef>
                <a:spcPts val="0"/>
              </a:spcBef>
              <a:buSzPts val="2800"/>
            </a:pPr>
            <a:r>
              <a:rPr lang="en-US" sz="2000" dirty="0" smtClean="0">
                <a:latin typeface="Verdana"/>
                <a:ea typeface="Verdana"/>
                <a:cs typeface="Verdana"/>
                <a:sym typeface="Verdana"/>
              </a:rPr>
              <a:t>Acknowledge and explore ways to manage side effects.</a:t>
            </a:r>
          </a:p>
          <a:p>
            <a:pPr marL="520700">
              <a:spcBef>
                <a:spcPts val="0"/>
              </a:spcBef>
              <a:buSzPts val="2800"/>
            </a:pPr>
            <a:r>
              <a:rPr lang="en-US" sz="2000" dirty="0" smtClean="0">
                <a:latin typeface="Verdana"/>
                <a:ea typeface="Verdana"/>
                <a:cs typeface="Verdana"/>
                <a:sym typeface="Verdana"/>
              </a:rPr>
              <a:t>Explain how some medicines may prevent the development of more serious problems.</a:t>
            </a:r>
          </a:p>
          <a:p>
            <a:pPr marL="520700">
              <a:spcBef>
                <a:spcPts val="0"/>
              </a:spcBef>
              <a:buSzPts val="2800"/>
            </a:pPr>
            <a:r>
              <a:rPr lang="en-US" sz="2000" dirty="0" smtClean="0">
                <a:latin typeface="Verdana"/>
                <a:ea typeface="Verdana"/>
                <a:cs typeface="Verdana"/>
                <a:sym typeface="Verdana"/>
              </a:rPr>
              <a:t>Use shared decision making regarding dose and/or trying other options</a:t>
            </a:r>
          </a:p>
        </p:txBody>
      </p:sp>
      <p:pic>
        <p:nvPicPr>
          <p:cNvPr id="351" name="Google Shape;351;g819c2dcf18_0_0"/>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6" name="Picture 5" descr="C:\Users\uyxxx015\Desktop\Change That Matters\Photos\Medication adherence\national-cancer-institute-NNpo-liY5aU-unsplas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926" y="2733674"/>
            <a:ext cx="2435764" cy="2114549"/>
          </a:xfrm>
          <a:prstGeom prst="rect">
            <a:avLst/>
          </a:prstGeom>
          <a:noFill/>
          <a:ln>
            <a:noFill/>
          </a:ln>
        </p:spPr>
      </p:pic>
    </p:spTree>
    <p:extLst>
      <p:ext uri="{BB962C8B-B14F-4D97-AF65-F5344CB8AC3E}">
        <p14:creationId xmlns:p14="http://schemas.microsoft.com/office/powerpoint/2010/main" val="3247492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6724" y="159639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15963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 for Further Learning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230771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indent="0">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Apgar, T., &amp; </a:t>
            </a:r>
            <a:r>
              <a:rPr lang="en-US" sz="1600" dirty="0" err="1">
                <a:latin typeface="Verdana" panose="020B0604030504040204" pitchFamily="34" charset="0"/>
                <a:ea typeface="Verdana" panose="020B0604030504040204" pitchFamily="34" charset="0"/>
                <a:cs typeface="Verdana" panose="020B0604030504040204" pitchFamily="34" charset="0"/>
              </a:rPr>
              <a:t>Nunlist</a:t>
            </a:r>
            <a:r>
              <a:rPr lang="en-US" sz="1600" dirty="0">
                <a:latin typeface="Verdana" panose="020B0604030504040204" pitchFamily="34" charset="0"/>
                <a:ea typeface="Verdana" panose="020B0604030504040204" pitchFamily="34" charset="0"/>
                <a:cs typeface="Verdana" panose="020B0604030504040204" pitchFamily="34" charset="0"/>
              </a:rPr>
              <a:t>, M. M. (2016). Practical Ways to Improve Medication Adherence. </a:t>
            </a:r>
            <a:r>
              <a:rPr lang="en-US" sz="1600" i="1" dirty="0">
                <a:latin typeface="Verdana" panose="020B0604030504040204" pitchFamily="34" charset="0"/>
                <a:ea typeface="Verdana" panose="020B0604030504040204" pitchFamily="34" charset="0"/>
                <a:cs typeface="Verdana" panose="020B0604030504040204" pitchFamily="34" charset="0"/>
              </a:rPr>
              <a:t>Family </a:t>
            </a:r>
            <a:r>
              <a:rPr lang="en-US" sz="1600" i="1" dirty="0" smtClean="0">
                <a:latin typeface="Verdana" panose="020B0604030504040204" pitchFamily="34" charset="0"/>
                <a:ea typeface="Verdana" panose="020B0604030504040204" pitchFamily="34" charset="0"/>
                <a:cs typeface="Verdana" panose="020B0604030504040204" pitchFamily="34" charset="0"/>
              </a:rPr>
              <a:t>Practice Management</a:t>
            </a:r>
            <a:r>
              <a:rPr lang="en-US" sz="1600" i="1" dirty="0">
                <a:latin typeface="Verdana" panose="020B0604030504040204" pitchFamily="34" charset="0"/>
                <a:ea typeface="Verdana" panose="020B0604030504040204" pitchFamily="34" charset="0"/>
                <a:cs typeface="Verdana" panose="020B0604030504040204" pitchFamily="34" charset="0"/>
              </a:rPr>
              <a:t>, 23</a:t>
            </a:r>
            <a:r>
              <a:rPr lang="en-US" sz="1600" dirty="0">
                <a:latin typeface="Verdana" panose="020B0604030504040204" pitchFamily="34" charset="0"/>
                <a:ea typeface="Verdana" panose="020B0604030504040204" pitchFamily="34" charset="0"/>
                <a:cs typeface="Verdana" panose="020B0604030504040204" pitchFamily="34" charset="0"/>
              </a:rPr>
              <a:t>(5), 52-52.</a:t>
            </a:r>
            <a:endParaRPr lang="pt-BR"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Brown, M. T., &amp; </a:t>
            </a:r>
            <a:r>
              <a:rPr lang="en-US" sz="1600" dirty="0" err="1">
                <a:latin typeface="Verdana" panose="020B0604030504040204" pitchFamily="34" charset="0"/>
                <a:ea typeface="Verdana" panose="020B0604030504040204" pitchFamily="34" charset="0"/>
                <a:cs typeface="Verdana" panose="020B0604030504040204" pitchFamily="34" charset="0"/>
              </a:rPr>
              <a:t>Sinsky</a:t>
            </a:r>
            <a:r>
              <a:rPr lang="en-US" sz="1600" dirty="0">
                <a:latin typeface="Verdana" panose="020B0604030504040204" pitchFamily="34" charset="0"/>
                <a:ea typeface="Verdana" panose="020B0604030504040204" pitchFamily="34" charset="0"/>
                <a:cs typeface="Verdana" panose="020B0604030504040204" pitchFamily="34" charset="0"/>
              </a:rPr>
              <a:t>, C. A. (2013). Medication adherence: We didn't ask and they didn't tell. </a:t>
            </a:r>
            <a:r>
              <a:rPr lang="en-US" sz="1600" i="1" dirty="0">
                <a:latin typeface="Verdana" panose="020B0604030504040204" pitchFamily="34" charset="0"/>
                <a:ea typeface="Verdana" panose="020B0604030504040204" pitchFamily="34" charset="0"/>
                <a:cs typeface="Verdana" panose="020B0604030504040204" pitchFamily="34" charset="0"/>
              </a:rPr>
              <a:t>Family Practice Management, 20</a:t>
            </a:r>
            <a:r>
              <a:rPr lang="en-US" sz="1600" dirty="0">
                <a:latin typeface="Verdana" panose="020B0604030504040204" pitchFamily="34" charset="0"/>
                <a:ea typeface="Verdana" panose="020B0604030504040204" pitchFamily="34" charset="0"/>
                <a:cs typeface="Verdana" panose="020B0604030504040204" pitchFamily="34" charset="0"/>
              </a:rPr>
              <a:t>(2), 25-30.</a:t>
            </a:r>
          </a:p>
          <a:p>
            <a:pPr marL="0" indent="0">
              <a:buNone/>
            </a:pPr>
            <a:r>
              <a:rPr lang="en-US" sz="1600" dirty="0" smtClean="0">
                <a:latin typeface="Verdana" panose="020B0604030504040204" pitchFamily="34" charset="0"/>
                <a:ea typeface="Verdana" panose="020B0604030504040204" pitchFamily="34" charset="0"/>
                <a:cs typeface="Verdana" panose="020B0604030504040204" pitchFamily="34" charset="0"/>
              </a:rPr>
              <a:t>Costa </a:t>
            </a:r>
            <a:r>
              <a:rPr lang="en-US" sz="1600" dirty="0">
                <a:latin typeface="Verdana" panose="020B0604030504040204" pitchFamily="34" charset="0"/>
                <a:ea typeface="Verdana" panose="020B0604030504040204" pitchFamily="34" charset="0"/>
                <a:cs typeface="Verdana" panose="020B0604030504040204" pitchFamily="34" charset="0"/>
              </a:rPr>
              <a:t>E, Giardini A, </a:t>
            </a:r>
            <a:r>
              <a:rPr lang="en-US" sz="1600" dirty="0" err="1">
                <a:latin typeface="Verdana" panose="020B0604030504040204" pitchFamily="34" charset="0"/>
                <a:ea typeface="Verdana" panose="020B0604030504040204" pitchFamily="34" charset="0"/>
                <a:cs typeface="Verdana" panose="020B0604030504040204" pitchFamily="34" charset="0"/>
              </a:rPr>
              <a:t>Savin</a:t>
            </a:r>
            <a:r>
              <a:rPr lang="en-US" sz="1600" dirty="0">
                <a:latin typeface="Verdana" panose="020B0604030504040204" pitchFamily="34" charset="0"/>
                <a:ea typeface="Verdana" panose="020B0604030504040204" pitchFamily="34" charset="0"/>
                <a:cs typeface="Verdana" panose="020B0604030504040204" pitchFamily="34" charset="0"/>
              </a:rPr>
              <a:t> M, et al. </a:t>
            </a:r>
            <a:r>
              <a:rPr lang="en-US" sz="1600" dirty="0" smtClean="0">
                <a:latin typeface="Verdana" panose="020B0604030504040204" pitchFamily="34" charset="0"/>
                <a:ea typeface="Verdana" panose="020B0604030504040204" pitchFamily="34" charset="0"/>
                <a:cs typeface="Verdana" panose="020B0604030504040204" pitchFamily="34" charset="0"/>
              </a:rPr>
              <a:t>(2015). Interventional </a:t>
            </a:r>
            <a:r>
              <a:rPr lang="en-US" sz="1600" dirty="0">
                <a:latin typeface="Verdana" panose="020B0604030504040204" pitchFamily="34" charset="0"/>
                <a:ea typeface="Verdana" panose="020B0604030504040204" pitchFamily="34" charset="0"/>
                <a:cs typeface="Verdana" panose="020B0604030504040204" pitchFamily="34" charset="0"/>
              </a:rPr>
              <a:t>tools to improve medication adherence: review of literature. </a:t>
            </a:r>
            <a:r>
              <a:rPr lang="en-US" sz="1600" i="1" dirty="0">
                <a:latin typeface="Verdana" panose="020B0604030504040204" pitchFamily="34" charset="0"/>
                <a:ea typeface="Verdana" panose="020B0604030504040204" pitchFamily="34" charset="0"/>
                <a:cs typeface="Verdana" panose="020B0604030504040204" pitchFamily="34" charset="0"/>
              </a:rPr>
              <a:t>Patient Prefer </a:t>
            </a:r>
            <a:r>
              <a:rPr lang="en-US" sz="1600" i="1" dirty="0" smtClean="0">
                <a:latin typeface="Verdana" panose="020B0604030504040204" pitchFamily="34" charset="0"/>
                <a:ea typeface="Verdana" panose="020B0604030504040204" pitchFamily="34" charset="0"/>
                <a:cs typeface="Verdana" panose="020B0604030504040204" pitchFamily="34" charset="0"/>
              </a:rPr>
              <a:t>Adherence, 9, </a:t>
            </a:r>
            <a:r>
              <a:rPr lang="en-US" sz="1600" dirty="0" smtClean="0">
                <a:latin typeface="Verdana" panose="020B0604030504040204" pitchFamily="34" charset="0"/>
                <a:ea typeface="Verdana" panose="020B0604030504040204" pitchFamily="34" charset="0"/>
                <a:cs typeface="Verdana" panose="020B0604030504040204" pitchFamily="34" charset="0"/>
              </a:rPr>
              <a:t>1303–1314.</a:t>
            </a:r>
          </a:p>
          <a:p>
            <a:pPr marL="0" indent="0">
              <a:buNone/>
            </a:pPr>
            <a:r>
              <a:rPr lang="en-US" sz="1600" dirty="0" smtClean="0">
                <a:latin typeface="Verdana" panose="020B0604030504040204" pitchFamily="34" charset="0"/>
                <a:ea typeface="Verdana" panose="020B0604030504040204" pitchFamily="34" charset="0"/>
                <a:cs typeface="Verdana" panose="020B0604030504040204" pitchFamily="34" charset="0"/>
              </a:rPr>
              <a:t>Hooker </a:t>
            </a:r>
            <a:r>
              <a:rPr lang="en-US" sz="1600" dirty="0">
                <a:latin typeface="Verdana" panose="020B0604030504040204" pitchFamily="34" charset="0"/>
                <a:ea typeface="Verdana" panose="020B0604030504040204" pitchFamily="34" charset="0"/>
                <a:cs typeface="Verdana" panose="020B0604030504040204" pitchFamily="34" charset="0"/>
              </a:rPr>
              <a:t>S, Punjabi A, Boyle L, et al. </a:t>
            </a:r>
            <a:r>
              <a:rPr lang="en-US" sz="1600" dirty="0" smtClean="0">
                <a:latin typeface="Verdana" panose="020B0604030504040204" pitchFamily="34" charset="0"/>
                <a:ea typeface="Verdana" panose="020B0604030504040204" pitchFamily="34" charset="0"/>
                <a:cs typeface="Verdana" panose="020B0604030504040204" pitchFamily="34" charset="0"/>
              </a:rPr>
              <a:t>(2018). Encouraging </a:t>
            </a:r>
            <a:r>
              <a:rPr lang="en-US" sz="1600" dirty="0">
                <a:latin typeface="Verdana" panose="020B0604030504040204" pitchFamily="34" charset="0"/>
                <a:ea typeface="Verdana" panose="020B0604030504040204" pitchFamily="34" charset="0"/>
                <a:cs typeface="Verdana" panose="020B0604030504040204" pitchFamily="34" charset="0"/>
              </a:rPr>
              <a:t>h</a:t>
            </a:r>
            <a:r>
              <a:rPr lang="en-US" sz="1600" dirty="0" smtClean="0">
                <a:latin typeface="Verdana" panose="020B0604030504040204" pitchFamily="34" charset="0"/>
                <a:ea typeface="Verdana" panose="020B0604030504040204" pitchFamily="34" charset="0"/>
                <a:cs typeface="Verdana" panose="020B0604030504040204" pitchFamily="34" charset="0"/>
              </a:rPr>
              <a:t>ealth </a:t>
            </a:r>
            <a:r>
              <a:rPr lang="en-US" sz="1600" dirty="0">
                <a:latin typeface="Verdana" panose="020B0604030504040204" pitchFamily="34" charset="0"/>
                <a:ea typeface="Verdana" panose="020B0604030504040204" pitchFamily="34" charset="0"/>
                <a:cs typeface="Verdana" panose="020B0604030504040204" pitchFamily="34" charset="0"/>
              </a:rPr>
              <a:t>b</a:t>
            </a:r>
            <a:r>
              <a:rPr lang="en-US" sz="1600" dirty="0" smtClean="0">
                <a:latin typeface="Verdana" panose="020B0604030504040204" pitchFamily="34" charset="0"/>
                <a:ea typeface="Verdana" panose="020B0604030504040204" pitchFamily="34" charset="0"/>
                <a:cs typeface="Verdana" panose="020B0604030504040204" pitchFamily="34" charset="0"/>
              </a:rPr>
              <a:t>ehavior </a:t>
            </a:r>
            <a:r>
              <a:rPr lang="en-US" sz="1600" dirty="0">
                <a:latin typeface="Verdana" panose="020B0604030504040204" pitchFamily="34" charset="0"/>
                <a:ea typeface="Verdana" panose="020B0604030504040204" pitchFamily="34" charset="0"/>
                <a:cs typeface="Verdana" panose="020B0604030504040204" pitchFamily="34" charset="0"/>
              </a:rPr>
              <a:t>c</a:t>
            </a:r>
            <a:r>
              <a:rPr lang="en-US" sz="1600" dirty="0" smtClean="0">
                <a:latin typeface="Verdana" panose="020B0604030504040204" pitchFamily="34" charset="0"/>
                <a:ea typeface="Verdana" panose="020B0604030504040204" pitchFamily="34" charset="0"/>
                <a:cs typeface="Verdana" panose="020B0604030504040204" pitchFamily="34" charset="0"/>
              </a:rPr>
              <a:t>hange</a:t>
            </a:r>
            <a:r>
              <a:rPr lang="en-US" sz="1600" dirty="0">
                <a:latin typeface="Verdana" panose="020B0604030504040204" pitchFamily="34" charset="0"/>
                <a:ea typeface="Verdana" panose="020B0604030504040204" pitchFamily="34" charset="0"/>
                <a:cs typeface="Verdana" panose="020B0604030504040204" pitchFamily="34" charset="0"/>
              </a:rPr>
              <a:t>: Eight </a:t>
            </a:r>
            <a:r>
              <a:rPr lang="en-US" sz="1600" dirty="0" smtClean="0">
                <a:latin typeface="Verdana" panose="020B0604030504040204" pitchFamily="34" charset="0"/>
                <a:ea typeface="Verdana" panose="020B0604030504040204" pitchFamily="34" charset="0"/>
                <a:cs typeface="Verdana" panose="020B0604030504040204" pitchFamily="34" charset="0"/>
              </a:rPr>
              <a:t>evidence-based </a:t>
            </a:r>
            <a:r>
              <a:rPr lang="en-US" sz="1600" dirty="0">
                <a:latin typeface="Verdana" panose="020B0604030504040204" pitchFamily="34" charset="0"/>
                <a:ea typeface="Verdana" panose="020B0604030504040204" pitchFamily="34" charset="0"/>
                <a:cs typeface="Verdana" panose="020B0604030504040204" pitchFamily="34" charset="0"/>
              </a:rPr>
              <a:t>s</a:t>
            </a:r>
            <a:r>
              <a:rPr lang="en-US" sz="1600" dirty="0" smtClean="0">
                <a:latin typeface="Verdana" panose="020B0604030504040204" pitchFamily="34" charset="0"/>
                <a:ea typeface="Verdana" panose="020B0604030504040204" pitchFamily="34" charset="0"/>
                <a:cs typeface="Verdana" panose="020B0604030504040204" pitchFamily="34" charset="0"/>
              </a:rPr>
              <a:t>trategies</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i="1" dirty="0">
                <a:latin typeface="Verdana" panose="020B0604030504040204" pitchFamily="34" charset="0"/>
                <a:ea typeface="Verdana" panose="020B0604030504040204" pitchFamily="34" charset="0"/>
                <a:cs typeface="Verdana" panose="020B0604030504040204" pitchFamily="34" charset="0"/>
              </a:rPr>
              <a:t>Family Practice Management, </a:t>
            </a:r>
            <a:r>
              <a:rPr lang="pt-BR" sz="1600" dirty="0" smtClean="0">
                <a:latin typeface="Verdana" panose="020B0604030504040204" pitchFamily="34" charset="0"/>
                <a:ea typeface="Verdana" panose="020B0604030504040204" pitchFamily="34" charset="0"/>
                <a:cs typeface="Verdana" panose="020B0604030504040204" pitchFamily="34" charset="0"/>
              </a:rPr>
              <a:t>25(2), 31-36</a:t>
            </a:r>
          </a:p>
          <a:p>
            <a:pPr marL="0" indent="0">
              <a:buNone/>
            </a:pPr>
            <a:r>
              <a:rPr lang="en-US" sz="1600" dirty="0" smtClean="0">
                <a:latin typeface="Verdana" panose="020B0604030504040204" pitchFamily="34" charset="0"/>
                <a:ea typeface="Verdana" panose="020B0604030504040204" pitchFamily="34" charset="0"/>
                <a:cs typeface="Verdana" panose="020B0604030504040204" pitchFamily="34" charset="0"/>
              </a:rPr>
              <a:t>Viswanathan </a:t>
            </a:r>
            <a:r>
              <a:rPr lang="en-US" sz="1600" dirty="0">
                <a:latin typeface="Verdana" panose="020B0604030504040204" pitchFamily="34" charset="0"/>
                <a:ea typeface="Verdana" panose="020B0604030504040204" pitchFamily="34" charset="0"/>
                <a:cs typeface="Verdana" panose="020B0604030504040204" pitchFamily="34" charset="0"/>
              </a:rPr>
              <a:t>M, </a:t>
            </a:r>
            <a:r>
              <a:rPr lang="en-US" sz="1600" dirty="0" err="1">
                <a:latin typeface="Verdana" panose="020B0604030504040204" pitchFamily="34" charset="0"/>
                <a:ea typeface="Verdana" panose="020B0604030504040204" pitchFamily="34" charset="0"/>
                <a:cs typeface="Verdana" panose="020B0604030504040204" pitchFamily="34" charset="0"/>
              </a:rPr>
              <a:t>Golin</a:t>
            </a:r>
            <a:r>
              <a:rPr lang="en-US" sz="1600" dirty="0">
                <a:latin typeface="Verdana" panose="020B0604030504040204" pitchFamily="34" charset="0"/>
                <a:ea typeface="Verdana" panose="020B0604030504040204" pitchFamily="34" charset="0"/>
                <a:cs typeface="Verdana" panose="020B0604030504040204" pitchFamily="34" charset="0"/>
              </a:rPr>
              <a:t> CE, Jones CD, et al. </a:t>
            </a:r>
            <a:r>
              <a:rPr lang="en-US" sz="1600" dirty="0" smtClean="0">
                <a:latin typeface="Verdana" panose="020B0604030504040204" pitchFamily="34" charset="0"/>
                <a:ea typeface="Verdana" panose="020B0604030504040204" pitchFamily="34" charset="0"/>
                <a:cs typeface="Verdana" panose="020B0604030504040204" pitchFamily="34" charset="0"/>
              </a:rPr>
              <a:t>(2012). Interventions </a:t>
            </a:r>
            <a:r>
              <a:rPr lang="en-US" sz="1600" dirty="0">
                <a:latin typeface="Verdana" panose="020B0604030504040204" pitchFamily="34" charset="0"/>
                <a:ea typeface="Verdana" panose="020B0604030504040204" pitchFamily="34" charset="0"/>
                <a:cs typeface="Verdana" panose="020B0604030504040204" pitchFamily="34" charset="0"/>
              </a:rPr>
              <a:t>to improve adherence to self-administered medications for chronic diseases in the United States: </a:t>
            </a:r>
            <a:r>
              <a:rPr lang="en-US" sz="1600" dirty="0" smtClean="0">
                <a:latin typeface="Verdana" panose="020B0604030504040204" pitchFamily="34" charset="0"/>
                <a:ea typeface="Verdana" panose="020B0604030504040204" pitchFamily="34" charset="0"/>
                <a:cs typeface="Verdana" panose="020B0604030504040204" pitchFamily="34" charset="0"/>
              </a:rPr>
              <a:t>A </a:t>
            </a:r>
            <a:r>
              <a:rPr lang="en-US" sz="1600" dirty="0">
                <a:latin typeface="Verdana" panose="020B0604030504040204" pitchFamily="34" charset="0"/>
                <a:ea typeface="Verdana" panose="020B0604030504040204" pitchFamily="34" charset="0"/>
                <a:cs typeface="Verdana" panose="020B0604030504040204" pitchFamily="34" charset="0"/>
              </a:rPr>
              <a:t>systematic review. Ann Intern </a:t>
            </a:r>
            <a:r>
              <a:rPr lang="en-US" sz="1600" dirty="0" smtClean="0">
                <a:latin typeface="Verdana" panose="020B0604030504040204" pitchFamily="34" charset="0"/>
                <a:ea typeface="Verdana" panose="020B0604030504040204" pitchFamily="34" charset="0"/>
                <a:cs typeface="Verdana" panose="020B0604030504040204" pitchFamily="34" charset="0"/>
              </a:rPr>
              <a:t>Med, 157(11), 785-795</a:t>
            </a:r>
            <a:r>
              <a:rPr lang="en-US" sz="1600" dirty="0">
                <a:latin typeface="Verdana" panose="020B0604030504040204" pitchFamily="34" charset="0"/>
                <a:ea typeface="Verdana" panose="020B0604030504040204" pitchFamily="34" charset="0"/>
                <a:cs typeface="Verdana" panose="020B0604030504040204" pitchFamily="34" charset="0"/>
              </a:rPr>
              <a:t>.</a:t>
            </a:r>
          </a:p>
          <a:p>
            <a:pPr marL="228600" lvl="0" indent="-50800" algn="l" rtl="0">
              <a:lnSpc>
                <a:spcPct val="90000"/>
              </a:lnSpc>
              <a:spcBef>
                <a:spcPts val="0"/>
              </a:spcBef>
              <a:spcAft>
                <a:spcPts val="90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210409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3" name="Google Shape;3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lt1"/>
                </a:solidFill>
                <a:latin typeface="Verdana"/>
                <a:ea typeface="Verdana"/>
                <a:cs typeface="Verdana"/>
                <a:sym typeface="Verdana"/>
              </a:rPr>
              <a:t>Change That Matters Team</a:t>
            </a:r>
            <a:endParaRPr dirty="0">
              <a:solidFill>
                <a:schemeClr val="lt1"/>
              </a:solidFill>
              <a:latin typeface="Verdana"/>
              <a:ea typeface="Verdana"/>
              <a:cs typeface="Verdana"/>
              <a:sym typeface="Verdana"/>
            </a:endParaRPr>
          </a:p>
        </p:txBody>
      </p:sp>
      <p:sp>
        <p:nvSpPr>
          <p:cNvPr id="374" name="Google Shape;374;p3"/>
          <p:cNvSpPr txBox="1">
            <a:spLocks noGrp="1"/>
          </p:cNvSpPr>
          <p:nvPr>
            <p:ph type="body" idx="1"/>
          </p:nvPr>
        </p:nvSpPr>
        <p:spPr>
          <a:xfrm>
            <a:off x="838200" y="1825625"/>
            <a:ext cx="10515600" cy="466571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Stephanie A. Hooker, PhD, MPH (co-PI)</a:t>
            </a:r>
            <a:endParaRPr dirty="0"/>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Michelle D. Sherman, PhD, ABPP (co-PI)</a:t>
            </a: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just"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Katie Loth, PhD, MPH</a:t>
            </a:r>
            <a:r>
              <a:rPr lang="en-US" dirty="0"/>
              <a:t>			</a:t>
            </a:r>
            <a:r>
              <a:rPr lang="en-US" sz="2400" dirty="0">
                <a:latin typeface="Verdana"/>
                <a:ea typeface="Verdana"/>
                <a:cs typeface="Verdana"/>
                <a:sym typeface="Verdana"/>
              </a:rPr>
              <a:t>Jean Moon, PharmD, BCACP</a:t>
            </a:r>
            <a:endParaRPr dirty="0"/>
          </a:p>
          <a:p>
            <a:pPr marL="177800" lvl="0" indent="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Kacey Justesen, MD</a:t>
            </a:r>
            <a:r>
              <a:rPr lang="en-US" dirty="0"/>
              <a:t>			</a:t>
            </a:r>
            <a:r>
              <a:rPr lang="en-US" sz="2400" dirty="0">
                <a:latin typeface="Verdana"/>
                <a:ea typeface="Verdana"/>
                <a:cs typeface="Verdana"/>
                <a:sym typeface="Verdana"/>
              </a:rPr>
              <a:t>Andrew Slattengren, DO</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Sam Ngaw, MD</a:t>
            </a:r>
            <a:r>
              <a:rPr lang="en-US" dirty="0"/>
              <a:t>				</a:t>
            </a:r>
            <a:r>
              <a:rPr lang="en-US" sz="2400" dirty="0" smtClean="0">
                <a:latin typeface="Verdana"/>
                <a:ea typeface="Verdana"/>
                <a:cs typeface="Verdana"/>
                <a:sym typeface="Verdana"/>
              </a:rPr>
              <a:t>Anne </a:t>
            </a:r>
            <a:r>
              <a:rPr lang="en-US" sz="2400" dirty="0">
                <a:latin typeface="Verdana"/>
                <a:ea typeface="Verdana"/>
                <a:cs typeface="Verdana"/>
                <a:sym typeface="Verdana"/>
              </a:rPr>
              <a:t>Doering, MD</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Marc Uy, BA, MPH</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75" name="Google Shape;375;p3"/>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86697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1f84d6a8f_1_45"/>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81" name="Google Shape;381;g71f84d6a8f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lt1"/>
                </a:solidFill>
                <a:latin typeface="Verdana"/>
                <a:ea typeface="Verdana"/>
                <a:cs typeface="Verdana"/>
                <a:sym typeface="Verdana"/>
              </a:rPr>
              <a:t>Special Thanks</a:t>
            </a:r>
            <a:endParaRPr dirty="0">
              <a:solidFill>
                <a:schemeClr val="lt1"/>
              </a:solidFill>
              <a:latin typeface="Verdana"/>
              <a:ea typeface="Verdana"/>
              <a:cs typeface="Verdana"/>
              <a:sym typeface="Verdana"/>
            </a:endParaRPr>
          </a:p>
        </p:txBody>
      </p:sp>
      <p:sp>
        <p:nvSpPr>
          <p:cNvPr id="382" name="Google Shape;382;g71f84d6a8f_1_45"/>
          <p:cNvSpPr txBox="1">
            <a:spLocks noGrp="1"/>
          </p:cNvSpPr>
          <p:nvPr>
            <p:ph type="body" idx="1"/>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228600" lvl="0" indent="-50800" algn="ctr" rtl="0">
              <a:lnSpc>
                <a:spcPct val="150000"/>
              </a:lnSpc>
              <a:spcBef>
                <a:spcPts val="0"/>
              </a:spcBef>
              <a:spcAft>
                <a:spcPts val="0"/>
              </a:spcAft>
              <a:buClr>
                <a:schemeClr val="dk1"/>
              </a:buClr>
              <a:buSzPts val="2800"/>
              <a:buNone/>
            </a:pPr>
            <a:endParaRPr sz="105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University of Minnesota Academic Health Center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1400" dirty="0">
                <a:latin typeface="Verdana"/>
                <a:ea typeface="Verdana"/>
                <a:cs typeface="Verdana"/>
                <a:sym typeface="Verdana"/>
              </a:rPr>
              <a:t>and</a:t>
            </a:r>
            <a:endParaRPr sz="1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National Institute for Integrated Behavioral Health</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for financial support for their development and evaluation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of Change that Matters</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83" name="Google Shape;383;g71f84d6a8f_1_45"/>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384" name="Google Shape;384;g71f84d6a8f_1_45"/>
          <p:cNvPicPr preferRelativeResize="0"/>
          <p:nvPr/>
        </p:nvPicPr>
        <p:blipFill>
          <a:blip r:embed="rId4">
            <a:alphaModFix/>
          </a:blip>
          <a:stretch>
            <a:fillRect/>
          </a:stretch>
        </p:blipFill>
        <p:spPr>
          <a:xfrm>
            <a:off x="6867078" y="5047400"/>
            <a:ext cx="3577025" cy="1373000"/>
          </a:xfrm>
          <a:prstGeom prst="rect">
            <a:avLst/>
          </a:prstGeom>
          <a:noFill/>
          <a:ln>
            <a:noFill/>
          </a:ln>
        </p:spPr>
      </p:pic>
      <p:pic>
        <p:nvPicPr>
          <p:cNvPr id="385" name="Google Shape;385;g71f84d6a8f_1_45"/>
          <p:cNvPicPr preferRelativeResize="0"/>
          <p:nvPr/>
        </p:nvPicPr>
        <p:blipFill>
          <a:blip r:embed="rId5">
            <a:alphaModFix/>
          </a:blip>
          <a:stretch>
            <a:fillRect/>
          </a:stretch>
        </p:blipFill>
        <p:spPr>
          <a:xfrm>
            <a:off x="2454400" y="4946249"/>
            <a:ext cx="2988700" cy="1823550"/>
          </a:xfrm>
          <a:prstGeom prst="rect">
            <a:avLst/>
          </a:prstGeom>
          <a:noFill/>
          <a:ln>
            <a:noFill/>
          </a:ln>
        </p:spPr>
      </p:pic>
    </p:spTree>
    <p:extLst>
      <p:ext uri="{BB962C8B-B14F-4D97-AF65-F5344CB8AC3E}">
        <p14:creationId xmlns:p14="http://schemas.microsoft.com/office/powerpoint/2010/main" val="56857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Where Do We Start??</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Rounded Rectangle 5"/>
          <p:cNvSpPr/>
          <p:nvPr/>
        </p:nvSpPr>
        <p:spPr>
          <a:xfrm>
            <a:off x="5381406" y="2068908"/>
            <a:ext cx="1209367"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HTN</a:t>
            </a:r>
          </a:p>
        </p:txBody>
      </p:sp>
      <p:sp>
        <p:nvSpPr>
          <p:cNvPr id="7" name="Rounded Rectangle 6"/>
          <p:cNvSpPr/>
          <p:nvPr/>
        </p:nvSpPr>
        <p:spPr>
          <a:xfrm>
            <a:off x="1310850" y="2871010"/>
            <a:ext cx="1435511"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Psychosocial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Stressors </a:t>
            </a:r>
          </a:p>
        </p:txBody>
      </p:sp>
      <p:sp>
        <p:nvSpPr>
          <p:cNvPr id="8" name="Rounded Rectangle 7"/>
          <p:cNvSpPr/>
          <p:nvPr/>
        </p:nvSpPr>
        <p:spPr>
          <a:xfrm>
            <a:off x="1310850" y="4345850"/>
            <a:ext cx="1484672"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Depression</a:t>
            </a:r>
          </a:p>
        </p:txBody>
      </p:sp>
      <p:sp>
        <p:nvSpPr>
          <p:cNvPr id="9" name="Rounded Rectangle 8"/>
          <p:cNvSpPr/>
          <p:nvPr/>
        </p:nvSpPr>
        <p:spPr>
          <a:xfrm>
            <a:off x="3955728" y="2713178"/>
            <a:ext cx="1209367"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Elevated BMI</a:t>
            </a:r>
          </a:p>
        </p:txBody>
      </p:sp>
      <p:sp>
        <p:nvSpPr>
          <p:cNvPr id="10" name="Rounded Rectangle 9"/>
          <p:cNvSpPr/>
          <p:nvPr/>
        </p:nvSpPr>
        <p:spPr>
          <a:xfrm>
            <a:off x="5381406" y="3451111"/>
            <a:ext cx="1209367"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DM</a:t>
            </a:r>
          </a:p>
        </p:txBody>
      </p:sp>
      <p:sp>
        <p:nvSpPr>
          <p:cNvPr id="11" name="Rounded Rectangle 10"/>
          <p:cNvSpPr/>
          <p:nvPr/>
        </p:nvSpPr>
        <p:spPr>
          <a:xfrm>
            <a:off x="5381406" y="4552326"/>
            <a:ext cx="1209367"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Activity</a:t>
            </a:r>
          </a:p>
        </p:txBody>
      </p:sp>
      <p:sp>
        <p:nvSpPr>
          <p:cNvPr id="12" name="Rounded Rectangle 11"/>
          <p:cNvSpPr/>
          <p:nvPr/>
        </p:nvSpPr>
        <p:spPr>
          <a:xfrm>
            <a:off x="5381406" y="5633875"/>
            <a:ext cx="1209367" cy="825910"/>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Smoking</a:t>
            </a:r>
          </a:p>
        </p:txBody>
      </p:sp>
      <p:sp>
        <p:nvSpPr>
          <p:cNvPr id="13" name="Rounded Rectangle 12"/>
          <p:cNvSpPr/>
          <p:nvPr/>
        </p:nvSpPr>
        <p:spPr>
          <a:xfrm>
            <a:off x="9225818" y="3205307"/>
            <a:ext cx="1720645" cy="796413"/>
          </a:xfrm>
          <a:prstGeom prst="roundRect">
            <a:avLst/>
          </a:prstGeom>
          <a:solidFill>
            <a:srgbClr val="DDDDDD"/>
          </a:solidFill>
          <a:ln w="15875" cap="flat" cmpd="sng" algn="ctr">
            <a:solidFill>
              <a:srgbClr val="DDDDDD">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 Disease </a:t>
            </a:r>
          </a:p>
        </p:txBody>
      </p:sp>
      <p:cxnSp>
        <p:nvCxnSpPr>
          <p:cNvPr id="14" name="Curved Connector 13"/>
          <p:cNvCxnSpPr/>
          <p:nvPr/>
        </p:nvCxnSpPr>
        <p:spPr>
          <a:xfrm rot="16200000" flipH="1">
            <a:off x="5890224" y="-990609"/>
            <a:ext cx="334297" cy="8057535"/>
          </a:xfrm>
          <a:prstGeom prst="curvedConnector3">
            <a:avLst>
              <a:gd name="adj1" fmla="val -309348"/>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15" name="Straight Arrow Connector 14"/>
          <p:cNvCxnSpPr/>
          <p:nvPr/>
        </p:nvCxnSpPr>
        <p:spPr>
          <a:xfrm flipV="1">
            <a:off x="4560412" y="2428559"/>
            <a:ext cx="820994" cy="284619"/>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16" name="Straight Arrow Connector 15"/>
          <p:cNvCxnSpPr/>
          <p:nvPr/>
        </p:nvCxnSpPr>
        <p:spPr>
          <a:xfrm>
            <a:off x="6590773" y="2428559"/>
            <a:ext cx="2635045" cy="1174955"/>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17" name="Straight Arrow Connector 16"/>
          <p:cNvCxnSpPr/>
          <p:nvPr/>
        </p:nvCxnSpPr>
        <p:spPr>
          <a:xfrm flipV="1">
            <a:off x="2746361" y="3126133"/>
            <a:ext cx="1209367" cy="157832"/>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18" name="Straight Arrow Connector 17"/>
          <p:cNvCxnSpPr/>
          <p:nvPr/>
        </p:nvCxnSpPr>
        <p:spPr>
          <a:xfrm flipV="1">
            <a:off x="2795522" y="3126133"/>
            <a:ext cx="1160206" cy="1632672"/>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19" name="Straight Arrow Connector 18"/>
          <p:cNvCxnSpPr/>
          <p:nvPr/>
        </p:nvCxnSpPr>
        <p:spPr>
          <a:xfrm>
            <a:off x="2746361" y="3283965"/>
            <a:ext cx="2635045" cy="1681316"/>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0" name="Straight Arrow Connector 19"/>
          <p:cNvCxnSpPr/>
          <p:nvPr/>
        </p:nvCxnSpPr>
        <p:spPr>
          <a:xfrm>
            <a:off x="2746361" y="3283965"/>
            <a:ext cx="2635045" cy="2762865"/>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1" name="Straight Arrow Connector 20"/>
          <p:cNvCxnSpPr/>
          <p:nvPr/>
        </p:nvCxnSpPr>
        <p:spPr>
          <a:xfrm>
            <a:off x="2028606" y="3696920"/>
            <a:ext cx="24580" cy="648930"/>
          </a:xfrm>
          <a:prstGeom prst="straightConnector1">
            <a:avLst/>
          </a:prstGeom>
          <a:noFill/>
          <a:ln w="25400" cap="flat" cmpd="sng" algn="ctr">
            <a:solidFill>
              <a:srgbClr val="DDDDDD"/>
            </a:solidFill>
            <a:prstDash val="solid"/>
            <a:headEnd type="triangle"/>
            <a:tailEnd type="triangle"/>
          </a:ln>
          <a:effectLst>
            <a:outerShdw blurRad="38100" dist="25400" dir="2700000" algn="br" rotWithShape="0">
              <a:srgbClr val="000000">
                <a:alpha val="60000"/>
              </a:srgbClr>
            </a:outerShdw>
          </a:effectLst>
        </p:spPr>
      </p:cxnSp>
      <p:cxnSp>
        <p:nvCxnSpPr>
          <p:cNvPr id="22" name="Curved Connector 21"/>
          <p:cNvCxnSpPr/>
          <p:nvPr/>
        </p:nvCxnSpPr>
        <p:spPr>
          <a:xfrm rot="5400000" flipH="1" flipV="1">
            <a:off x="5484643" y="570262"/>
            <a:ext cx="1170040" cy="8032955"/>
          </a:xfrm>
          <a:prstGeom prst="curvedConnector3">
            <a:avLst>
              <a:gd name="adj1" fmla="val -124580"/>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3" name="Straight Arrow Connector 22"/>
          <p:cNvCxnSpPr/>
          <p:nvPr/>
        </p:nvCxnSpPr>
        <p:spPr>
          <a:xfrm>
            <a:off x="2839767" y="4758805"/>
            <a:ext cx="2541639" cy="206476"/>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4" name="Straight Arrow Connector 23"/>
          <p:cNvCxnSpPr/>
          <p:nvPr/>
        </p:nvCxnSpPr>
        <p:spPr>
          <a:xfrm>
            <a:off x="2795522" y="4758805"/>
            <a:ext cx="2585884" cy="1288025"/>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5" name="Straight Arrow Connector 24"/>
          <p:cNvCxnSpPr/>
          <p:nvPr/>
        </p:nvCxnSpPr>
        <p:spPr>
          <a:xfrm flipH="1" flipV="1">
            <a:off x="4560412" y="3539088"/>
            <a:ext cx="820994" cy="1426193"/>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6" name="Straight Arrow Connector 25"/>
          <p:cNvCxnSpPr/>
          <p:nvPr/>
        </p:nvCxnSpPr>
        <p:spPr>
          <a:xfrm>
            <a:off x="4560412" y="3539088"/>
            <a:ext cx="820994" cy="324978"/>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7" name="Straight Arrow Connector 26"/>
          <p:cNvCxnSpPr/>
          <p:nvPr/>
        </p:nvCxnSpPr>
        <p:spPr>
          <a:xfrm>
            <a:off x="6590773" y="3864066"/>
            <a:ext cx="2635045" cy="0"/>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8" name="Straight Arrow Connector 27"/>
          <p:cNvCxnSpPr/>
          <p:nvPr/>
        </p:nvCxnSpPr>
        <p:spPr>
          <a:xfrm flipV="1">
            <a:off x="6590773" y="3795242"/>
            <a:ext cx="2635045" cy="1170039"/>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cxnSp>
        <p:nvCxnSpPr>
          <p:cNvPr id="29" name="Straight Arrow Connector 28"/>
          <p:cNvCxnSpPr/>
          <p:nvPr/>
        </p:nvCxnSpPr>
        <p:spPr>
          <a:xfrm flipV="1">
            <a:off x="6590773" y="3952560"/>
            <a:ext cx="2635045" cy="2094270"/>
          </a:xfrm>
          <a:prstGeom prst="straightConnector1">
            <a:avLst/>
          </a:prstGeom>
          <a:noFill/>
          <a:ln w="25400" cap="flat" cmpd="sng" algn="ctr">
            <a:solidFill>
              <a:srgbClr val="DDDDDD"/>
            </a:solidFill>
            <a:prstDash val="solid"/>
            <a:tailEnd type="triangle"/>
          </a:ln>
          <a:effectLst>
            <a:outerShdw blurRad="38100" dist="25400" dir="2700000" algn="br" rotWithShape="0">
              <a:srgbClr val="000000">
                <a:alpha val="60000"/>
              </a:srgbClr>
            </a:outerShdw>
          </a:effectLst>
        </p:spPr>
      </p:cxnSp>
    </p:spTree>
    <p:extLst>
      <p:ext uri="{BB962C8B-B14F-4D97-AF65-F5344CB8AC3E}">
        <p14:creationId xmlns:p14="http://schemas.microsoft.com/office/powerpoint/2010/main" val="282707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Defining Adherence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algn="ctr">
              <a:buFont typeface="Courier New" panose="02070309020205020404" pitchFamily="49" charset="0"/>
              <a:buChar char="o"/>
            </a:pPr>
            <a:endParaRPr lang="en-US" dirty="0"/>
          </a:p>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“The extent to which a person’s </a:t>
            </a:r>
            <a:r>
              <a:rPr lang="en-US" b="1" dirty="0" smtClean="0">
                <a:latin typeface="Verdana" panose="020B0604030504040204" pitchFamily="34" charset="0"/>
                <a:ea typeface="Verdana" panose="020B0604030504040204" pitchFamily="34" charset="0"/>
                <a:cs typeface="Verdana" panose="020B0604030504040204" pitchFamily="34" charset="0"/>
              </a:rPr>
              <a:t>behavior </a:t>
            </a:r>
            <a:r>
              <a:rPr lang="en-US" dirty="0" smtClean="0">
                <a:latin typeface="Verdana" panose="020B0604030504040204" pitchFamily="34" charset="0"/>
                <a:ea typeface="Verdana" panose="020B0604030504040204" pitchFamily="34" charset="0"/>
                <a:cs typeface="Verdana" panose="020B0604030504040204" pitchFamily="34" charset="0"/>
              </a:rPr>
              <a:t>(taking </a:t>
            </a:r>
            <a:r>
              <a:rPr lang="en-US" dirty="0">
                <a:latin typeface="Verdana" panose="020B0604030504040204" pitchFamily="34" charset="0"/>
                <a:ea typeface="Verdana" panose="020B0604030504040204" pitchFamily="34" charset="0"/>
                <a:cs typeface="Verdana" panose="020B0604030504040204" pitchFamily="34" charset="0"/>
              </a:rPr>
              <a:t>medication, following a diet, or making healthy lifestyle </a:t>
            </a:r>
            <a:r>
              <a:rPr lang="en-US" dirty="0" smtClean="0">
                <a:latin typeface="Verdana" panose="020B0604030504040204" pitchFamily="34" charset="0"/>
                <a:ea typeface="Verdana" panose="020B0604030504040204" pitchFamily="34" charset="0"/>
                <a:cs typeface="Verdana" panose="020B0604030504040204" pitchFamily="34" charset="0"/>
              </a:rPr>
              <a:t>changes) corresponds </a:t>
            </a:r>
            <a:r>
              <a:rPr lang="en-US" dirty="0">
                <a:latin typeface="Verdana" panose="020B0604030504040204" pitchFamily="34" charset="0"/>
                <a:ea typeface="Verdana" panose="020B0604030504040204" pitchFamily="34" charset="0"/>
                <a:cs typeface="Verdana" panose="020B0604030504040204" pitchFamily="34" charset="0"/>
              </a:rPr>
              <a:t>with </a:t>
            </a:r>
            <a:r>
              <a:rPr lang="en-US" b="1" dirty="0">
                <a:latin typeface="Verdana" panose="020B0604030504040204" pitchFamily="34" charset="0"/>
                <a:ea typeface="Verdana" panose="020B0604030504040204" pitchFamily="34" charset="0"/>
                <a:cs typeface="Verdana" panose="020B0604030504040204" pitchFamily="34" charset="0"/>
              </a:rPr>
              <a:t>agreed</a:t>
            </a:r>
            <a:r>
              <a:rPr lang="en-US" dirty="0">
                <a:latin typeface="Verdana" panose="020B0604030504040204" pitchFamily="34" charset="0"/>
                <a:ea typeface="Verdana" panose="020B0604030504040204" pitchFamily="34" charset="0"/>
                <a:cs typeface="Verdana" panose="020B0604030504040204" pitchFamily="34" charset="0"/>
              </a:rPr>
              <a:t>-upon recommendations from a health-care provider</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				World </a:t>
            </a:r>
            <a:r>
              <a:rPr lang="en-US" dirty="0">
                <a:latin typeface="Verdana" panose="020B0604030504040204" pitchFamily="34" charset="0"/>
                <a:ea typeface="Verdana" panose="020B0604030504040204" pitchFamily="34" charset="0"/>
                <a:cs typeface="Verdana" panose="020B0604030504040204" pitchFamily="34" charset="0"/>
              </a:rPr>
              <a:t>Health Organization, 2003</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96018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Defining Medication Adherence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“The patient’s conformance with the provider’s recommendation with respect to </a:t>
            </a:r>
            <a:r>
              <a:rPr lang="en-US" b="1" dirty="0">
                <a:latin typeface="Verdana" panose="020B0604030504040204" pitchFamily="34" charset="0"/>
                <a:ea typeface="Verdana" panose="020B0604030504040204" pitchFamily="34" charset="0"/>
                <a:cs typeface="Verdana" panose="020B0604030504040204" pitchFamily="34" charset="0"/>
              </a:rPr>
              <a:t>timing, dosage, </a:t>
            </a:r>
            <a:r>
              <a:rPr lang="en-US" dirty="0">
                <a:latin typeface="Verdana" panose="020B0604030504040204" pitchFamily="34" charset="0"/>
                <a:ea typeface="Verdana" panose="020B0604030504040204" pitchFamily="34" charset="0"/>
                <a:cs typeface="Verdana" panose="020B0604030504040204" pitchFamily="34" charset="0"/>
              </a:rPr>
              <a:t>and </a:t>
            </a:r>
            <a:r>
              <a:rPr lang="en-US" b="1" dirty="0">
                <a:latin typeface="Verdana" panose="020B0604030504040204" pitchFamily="34" charset="0"/>
                <a:ea typeface="Verdana" panose="020B0604030504040204" pitchFamily="34" charset="0"/>
                <a:cs typeface="Verdana" panose="020B0604030504040204" pitchFamily="34" charset="0"/>
              </a:rPr>
              <a:t>frequency</a:t>
            </a:r>
            <a:r>
              <a:rPr lang="en-US" dirty="0">
                <a:latin typeface="Verdana" panose="020B0604030504040204" pitchFamily="34" charset="0"/>
                <a:ea typeface="Verdana" panose="020B0604030504040204" pitchFamily="34" charset="0"/>
                <a:cs typeface="Verdana" panose="020B0604030504040204" pitchFamily="34" charset="0"/>
              </a:rPr>
              <a:t> of medication-taking during the </a:t>
            </a:r>
            <a:r>
              <a:rPr lang="en-US" b="1" dirty="0">
                <a:latin typeface="Verdana" panose="020B0604030504040204" pitchFamily="34" charset="0"/>
                <a:ea typeface="Verdana" panose="020B0604030504040204" pitchFamily="34" charset="0"/>
                <a:cs typeface="Verdana" panose="020B0604030504040204" pitchFamily="34" charset="0"/>
              </a:rPr>
              <a:t>prescribed length of time</a:t>
            </a:r>
            <a:r>
              <a:rPr lang="en-US" dirty="0">
                <a:latin typeface="Verdana" panose="020B0604030504040204" pitchFamily="34" charset="0"/>
                <a:ea typeface="Verdana" panose="020B0604030504040204" pitchFamily="34" charset="0"/>
                <a:cs typeface="Verdana" panose="020B0604030504040204" pitchFamily="34" charset="0"/>
              </a:rPr>
              <a:t>”</a:t>
            </a:r>
            <a:endParaRPr lang="en-US" b="1" dirty="0">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endParaRPr lang="en-US" dirty="0" smtClean="0"/>
          </a:p>
          <a:p>
            <a:pPr marL="114300" indent="0" algn="r">
              <a:buNone/>
            </a:pP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Agency </a:t>
            </a:r>
            <a:r>
              <a:rPr lang="en-US" sz="2400" dirty="0">
                <a:latin typeface="Verdana" panose="020B0604030504040204" pitchFamily="34" charset="0"/>
                <a:ea typeface="Verdana" panose="020B0604030504040204" pitchFamily="34" charset="0"/>
                <a:cs typeface="Verdana" panose="020B0604030504040204" pitchFamily="34" charset="0"/>
              </a:rPr>
              <a:t>for Healthcare Research and Quality</a:t>
            </a:r>
          </a:p>
          <a:p>
            <a:pPr>
              <a:buFont typeface="Courier New" panose="02070309020205020404" pitchFamily="49" charset="0"/>
              <a:buChar char="o"/>
            </a:pPr>
            <a:endParaRPr lang="en-US" dirty="0"/>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7736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Remember this…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lang="en-US" dirty="0" smtClean="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“Drugs don’t work in patients who don’t take them.”</a:t>
            </a:r>
          </a:p>
          <a:p>
            <a:pPr marL="228600" lvl="0" indent="-50800" algn="l" rtl="0">
              <a:lnSpc>
                <a:spcPct val="90000"/>
              </a:lnSpc>
              <a:spcBef>
                <a:spcPts val="0"/>
              </a:spcBef>
              <a:spcAft>
                <a:spcPts val="0"/>
              </a:spcAft>
              <a:buClr>
                <a:schemeClr val="dk1"/>
              </a:buClr>
              <a:buSzPts val="2800"/>
              <a:buNone/>
            </a:pPr>
            <a:endParaRPr lang="en-US"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r>
              <a:rPr lang="en-US" dirty="0" smtClean="0">
                <a:latin typeface="Verdana"/>
                <a:ea typeface="Verdana"/>
                <a:cs typeface="Verdana"/>
                <a:sym typeface="Verdana"/>
              </a:rPr>
              <a:t>		- C. Everett Koop</a:t>
            </a: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09762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Medication Adherence Statistics</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192505" y="1825625"/>
            <a:ext cx="11502190" cy="4799764"/>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Approximately </a:t>
            </a:r>
            <a:r>
              <a:rPr lang="en-US" sz="2600" dirty="0" smtClean="0">
                <a:latin typeface="Verdana" panose="020B0604030504040204" pitchFamily="34" charset="0"/>
                <a:ea typeface="Verdana" panose="020B0604030504040204" pitchFamily="34" charset="0"/>
                <a:cs typeface="Verdana" panose="020B0604030504040204" pitchFamily="34" charset="0"/>
              </a:rPr>
              <a:t>____ </a:t>
            </a:r>
            <a:r>
              <a:rPr lang="en-US" sz="2600" dirty="0">
                <a:latin typeface="Verdana" panose="020B0604030504040204" pitchFamily="34" charset="0"/>
                <a:ea typeface="Verdana" panose="020B0604030504040204" pitchFamily="34" charset="0"/>
                <a:cs typeface="Verdana" panose="020B0604030504040204" pitchFamily="34" charset="0"/>
              </a:rPr>
              <a:t>to ____% of prescriptions are never picked up from the pharmacy</a:t>
            </a:r>
          </a:p>
          <a:p>
            <a:pP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 ____% of medications for chronic diseases are not taken as prescribed</a:t>
            </a:r>
          </a:p>
          <a:p>
            <a:pP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 An estimated ____% of hospitalizations in older adults may be caused by medication non-adherence</a:t>
            </a:r>
          </a:p>
          <a:p>
            <a:pP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 Up to $____ billion of avoidable health care costs have been attributed to non-adherence in the US annually</a:t>
            </a:r>
          </a:p>
          <a:p>
            <a:pPr>
              <a:buFont typeface="Arial" panose="020B0604020202020204" pitchFamily="34" charset="0"/>
              <a:buChar char="•"/>
            </a:pPr>
            <a:r>
              <a:rPr lang="en-US" sz="2600" dirty="0">
                <a:latin typeface="Verdana" panose="020B0604030504040204" pitchFamily="34" charset="0"/>
                <a:ea typeface="Verdana" panose="020B0604030504040204" pitchFamily="34" charset="0"/>
                <a:cs typeface="Verdana" panose="020B0604030504040204" pitchFamily="34" charset="0"/>
              </a:rPr>
              <a:t> A retrospective claims-based study of 1,705 patients with diabetes and hyperlipidemia showed that adherence decreased all-cause medical costs by ____%</a:t>
            </a: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7" name="TextBox 6"/>
          <p:cNvSpPr txBox="1"/>
          <p:nvPr/>
        </p:nvSpPr>
        <p:spPr>
          <a:xfrm>
            <a:off x="3331276" y="1969656"/>
            <a:ext cx="782222" cy="461665"/>
          </a:xfrm>
          <a:prstGeom prst="rect">
            <a:avLst/>
          </a:prstGeom>
          <a:noFill/>
        </p:spPr>
        <p:txBody>
          <a:bodyPr wrap="square" rtlCol="0">
            <a:spAutoFit/>
          </a:bodyPr>
          <a:lstStyle/>
          <a:p>
            <a:pPr defTabSz="457200">
              <a:buClrTx/>
              <a:buFontTx/>
              <a:buNone/>
            </a:pP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a:t>
            </a: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678180" y="1969655"/>
            <a:ext cx="727764" cy="461665"/>
          </a:xfrm>
          <a:prstGeom prst="rect">
            <a:avLst/>
          </a:prstGeom>
          <a:noFill/>
        </p:spPr>
        <p:txBody>
          <a:bodyPr wrap="square" rtlCol="0">
            <a:spAutoFit/>
          </a:bodyPr>
          <a:lstStyle/>
          <a:p>
            <a:pPr defTabSz="457200">
              <a:buClrTx/>
              <a:buFontTx/>
              <a:buNone/>
            </a:pPr>
            <a:r>
              <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rPr>
              <a:t>3</a:t>
            </a: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0</a:t>
            </a: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978568" y="2794414"/>
            <a:ext cx="735590" cy="461665"/>
          </a:xfrm>
          <a:prstGeom prst="rect">
            <a:avLst/>
          </a:prstGeom>
          <a:noFill/>
        </p:spPr>
        <p:txBody>
          <a:bodyPr wrap="square" rtlCol="0">
            <a:spAutoFit/>
          </a:bodyPr>
          <a:lstStyle/>
          <a:p>
            <a:pPr defTabSz="457200">
              <a:buClrTx/>
              <a:buFontTx/>
              <a:buNone/>
            </a:pPr>
            <a:r>
              <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rPr>
              <a:t>5</a:t>
            </a: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0</a:t>
            </a: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3331276" y="3608955"/>
            <a:ext cx="682085"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1</a:t>
            </a:r>
            <a:r>
              <a:rPr lang="en-US" sz="2400" dirty="0" smtClean="0">
                <a:latin typeface="Verdana" panose="020B0604030504040204" pitchFamily="34" charset="0"/>
                <a:ea typeface="Verdana" panose="020B0604030504040204" pitchFamily="34" charset="0"/>
                <a:cs typeface="Verdana" panose="020B0604030504040204" pitchFamily="34" charset="0"/>
              </a:rPr>
              <a:t>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2101858" y="4466650"/>
            <a:ext cx="992946" cy="461665"/>
          </a:xfrm>
          <a:prstGeom prst="rect">
            <a:avLst/>
          </a:prstGeom>
          <a:noFill/>
        </p:spPr>
        <p:txBody>
          <a:bodyPr wrap="square" rtlCol="0">
            <a:spAutoFit/>
          </a:bodyPr>
          <a:lstStyle/>
          <a:p>
            <a:pPr defTabSz="457200">
              <a:buClrTx/>
              <a:buFontTx/>
              <a:buNone/>
            </a:pP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300</a:t>
            </a: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245768" y="6029888"/>
            <a:ext cx="697832" cy="461665"/>
          </a:xfrm>
          <a:prstGeom prst="rect">
            <a:avLst/>
          </a:prstGeom>
          <a:noFill/>
        </p:spPr>
        <p:txBody>
          <a:bodyPr wrap="square" rtlCol="0">
            <a:spAutoFit/>
          </a:bodyPr>
          <a:lstStyle/>
          <a:p>
            <a:pPr defTabSz="457200">
              <a:buClrTx/>
              <a:buFontTx/>
              <a:buNone/>
            </a:pPr>
            <a:r>
              <a:rPr lang="en-US" sz="2400" kern="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15</a:t>
            </a:r>
            <a:endParaRPr lang="en-US" sz="24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204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2947</Words>
  <Application>Microsoft Office PowerPoint</Application>
  <PresentationFormat>Custom</PresentationFormat>
  <Paragraphs>417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Medication Adherence</vt:lpstr>
      <vt:lpstr>Brief Overview</vt:lpstr>
      <vt:lpstr>Patient Case</vt:lpstr>
      <vt:lpstr>Discussion Questions</vt:lpstr>
      <vt:lpstr>Where Do We Start??</vt:lpstr>
      <vt:lpstr>Defining Adherence</vt:lpstr>
      <vt:lpstr>Defining Medication Adherence</vt:lpstr>
      <vt:lpstr>Remember this…</vt:lpstr>
      <vt:lpstr>Medication Adherence Statistics</vt:lpstr>
      <vt:lpstr>The Problem With Non-Adherence</vt:lpstr>
      <vt:lpstr>Most Common Reasons for Non-Adherence</vt:lpstr>
      <vt:lpstr>How Can We Predict Adherence?</vt:lpstr>
      <vt:lpstr>Assessment Strategies</vt:lpstr>
      <vt:lpstr>Assessing Adherence</vt:lpstr>
      <vt:lpstr>Asking About Adherence</vt:lpstr>
      <vt:lpstr>Self-monitoring</vt:lpstr>
      <vt:lpstr>Types of “Objective” Data</vt:lpstr>
      <vt:lpstr>What About Conflicting Data?</vt:lpstr>
      <vt:lpstr>Questions for Discussion</vt:lpstr>
      <vt:lpstr>PowerPoint Presentation</vt:lpstr>
      <vt:lpstr>Evidence-Based Approaches</vt:lpstr>
      <vt:lpstr>5 Approaches</vt:lpstr>
      <vt:lpstr>Education</vt:lpstr>
      <vt:lpstr>Motivational Interviewing</vt:lpstr>
      <vt:lpstr>Understand the Patient’s Story</vt:lpstr>
      <vt:lpstr>Address Specific Barriers</vt:lpstr>
      <vt:lpstr>Smart Phone Applications for Adherence</vt:lpstr>
      <vt:lpstr>Self-Management Training</vt:lpstr>
      <vt:lpstr>Choosing Good Self-Reinforcements</vt:lpstr>
      <vt:lpstr>Making Taking Medication a Habit</vt:lpstr>
      <vt:lpstr>Making Taking Medication a Habit</vt:lpstr>
      <vt:lpstr>Change That Matters’ Focus on Values/Meaning in Life</vt:lpstr>
      <vt:lpstr>Connect Adherence to Values and Meaning</vt:lpstr>
      <vt:lpstr>Patient Brochure</vt:lpstr>
      <vt:lpstr>Noteworthy Features</vt:lpstr>
      <vt:lpstr>EHR Template</vt:lpstr>
      <vt:lpstr>Documentation Template</vt:lpstr>
      <vt:lpstr>Documentation Template (cont.)</vt:lpstr>
      <vt:lpstr>After Visit Summary (AVS) Template</vt:lpstr>
      <vt:lpstr>Structured Practice</vt:lpstr>
      <vt:lpstr>Practice Activity</vt:lpstr>
      <vt:lpstr>Responding to Common Challenges</vt:lpstr>
      <vt:lpstr>PowerPoint Presentation</vt:lpstr>
      <vt:lpstr>PowerPoint Presentation</vt:lpstr>
      <vt:lpstr>Resources for Further Learning</vt:lpstr>
      <vt:lpstr>PowerPoint Presentation</vt:lpstr>
      <vt:lpstr>Change That Matters Team</vt:lpstr>
      <vt:lpstr>Special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 Exam Rooms</dc:creator>
  <cp:lastModifiedBy>Michelle</cp:lastModifiedBy>
  <cp:revision>74</cp:revision>
  <dcterms:modified xsi:type="dcterms:W3CDTF">2020-04-28T20:38:01Z</dcterms:modified>
</cp:coreProperties>
</file>