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9"/>
  </p:notesMasterIdLst>
  <p:sldIdLst>
    <p:sldId id="256" r:id="rId2"/>
    <p:sldId id="365" r:id="rId3"/>
    <p:sldId id="367" r:id="rId4"/>
    <p:sldId id="260" r:id="rId5"/>
    <p:sldId id="368" r:id="rId6"/>
    <p:sldId id="369" r:id="rId7"/>
    <p:sldId id="370" r:id="rId8"/>
    <p:sldId id="371" r:id="rId9"/>
    <p:sldId id="372" r:id="rId10"/>
    <p:sldId id="373" r:id="rId11"/>
    <p:sldId id="374" r:id="rId12"/>
    <p:sldId id="375" r:id="rId13"/>
    <p:sldId id="376" r:id="rId14"/>
    <p:sldId id="377" r:id="rId15"/>
    <p:sldId id="378" r:id="rId16"/>
    <p:sldId id="402" r:id="rId17"/>
    <p:sldId id="261" r:id="rId18"/>
    <p:sldId id="380" r:id="rId19"/>
    <p:sldId id="381" r:id="rId20"/>
    <p:sldId id="413" r:id="rId21"/>
    <p:sldId id="414" r:id="rId22"/>
    <p:sldId id="415" r:id="rId23"/>
    <p:sldId id="262" r:id="rId24"/>
    <p:sldId id="409" r:id="rId25"/>
    <p:sldId id="382" r:id="rId26"/>
    <p:sldId id="383" r:id="rId27"/>
    <p:sldId id="384" r:id="rId28"/>
    <p:sldId id="385" r:id="rId29"/>
    <p:sldId id="386" r:id="rId30"/>
    <p:sldId id="387" r:id="rId31"/>
    <p:sldId id="388" r:id="rId32"/>
    <p:sldId id="389" r:id="rId33"/>
    <p:sldId id="390" r:id="rId34"/>
    <p:sldId id="406" r:id="rId35"/>
    <p:sldId id="391" r:id="rId36"/>
    <p:sldId id="407" r:id="rId37"/>
    <p:sldId id="416" r:id="rId38"/>
    <p:sldId id="263" r:id="rId39"/>
    <p:sldId id="306" r:id="rId40"/>
    <p:sldId id="403" r:id="rId41"/>
    <p:sldId id="264" r:id="rId42"/>
    <p:sldId id="395" r:id="rId43"/>
    <p:sldId id="396" r:id="rId44"/>
    <p:sldId id="397" r:id="rId45"/>
    <p:sldId id="308" r:id="rId46"/>
    <p:sldId id="412" r:id="rId47"/>
    <p:sldId id="393" r:id="rId48"/>
    <p:sldId id="394" r:id="rId49"/>
    <p:sldId id="265" r:id="rId50"/>
    <p:sldId id="315" r:id="rId51"/>
    <p:sldId id="398" r:id="rId52"/>
    <p:sldId id="266" r:id="rId53"/>
    <p:sldId id="301" r:id="rId54"/>
    <p:sldId id="408" r:id="rId55"/>
    <p:sldId id="304" r:id="rId56"/>
    <p:sldId id="267" r:id="rId57"/>
    <p:sldId id="309" r:id="rId58"/>
    <p:sldId id="311" r:id="rId59"/>
    <p:sldId id="313" r:id="rId60"/>
    <p:sldId id="399" r:id="rId61"/>
    <p:sldId id="411" r:id="rId62"/>
    <p:sldId id="312" r:id="rId63"/>
    <p:sldId id="400" r:id="rId64"/>
    <p:sldId id="410" r:id="rId65"/>
    <p:sldId id="401" r:id="rId66"/>
    <p:sldId id="417" r:id="rId67"/>
    <p:sldId id="418" r:id="rId6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ker, Stephanie A" initials="SAH"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99C"/>
    <a:srgbClr val="542D90"/>
    <a:srgbClr val="1EBFC7"/>
    <a:srgbClr val="009552"/>
    <a:srgbClr val="A7D04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85" autoAdjust="0"/>
  </p:normalViewPr>
  <p:slideViewPr>
    <p:cSldViewPr snapToGrid="0">
      <p:cViewPr>
        <p:scale>
          <a:sx n="76" d="100"/>
          <a:sy n="76" d="100"/>
        </p:scale>
        <p:origin x="-1794" y="-5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4"/>
          <c:dPt>
            <c:idx val="0"/>
            <c:bubble3D val="0"/>
            <c:spPr>
              <a:solidFill>
                <a:srgbClr val="A7D046"/>
              </a:solidFill>
              <a:ln w="19050">
                <a:solidFill>
                  <a:schemeClr val="lt1"/>
                </a:solidFill>
              </a:ln>
              <a:effectLst/>
            </c:spPr>
          </c:dPt>
          <c:dPt>
            <c:idx val="1"/>
            <c:bubble3D val="0"/>
            <c:spPr>
              <a:solidFill>
                <a:srgbClr val="542D90"/>
              </a:solidFill>
              <a:ln w="19050">
                <a:solidFill>
                  <a:schemeClr val="lt1"/>
                </a:solidFill>
              </a:ln>
              <a:effectLst/>
            </c:spPr>
          </c:dPt>
          <c:dPt>
            <c:idx val="2"/>
            <c:bubble3D val="0"/>
            <c:spPr>
              <a:solidFill>
                <a:srgbClr val="1EBFC7"/>
              </a:solidFill>
              <a:ln w="19050">
                <a:solidFill>
                  <a:schemeClr val="lt1"/>
                </a:solidFill>
              </a:ln>
              <a:effectLst/>
            </c:spPr>
          </c:dPt>
          <c:dLbls>
            <c:dLbl>
              <c:idx val="0"/>
              <c:layout>
                <c:manualLayout>
                  <c:x val="-0.23126747463109706"/>
                  <c:y val="7.8729806785866781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109833490751255"/>
                  <c:y val="-0.10489233426592004"/>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9041934516585976E-2"/>
                  <c:y val="0"/>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156912293239783"/>
                      <c:h val="0.1900036264707545"/>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Set point</c:v>
                </c:pt>
                <c:pt idx="1">
                  <c:v>Intentional Activity</c:v>
                </c:pt>
                <c:pt idx="2">
                  <c:v>Circumstances</c:v>
                </c:pt>
              </c:strCache>
            </c:strRef>
          </c:cat>
          <c:val>
            <c:numRef>
              <c:f>Sheet1!$B$2:$B$4</c:f>
              <c:numCache>
                <c:formatCode>General</c:formatCode>
                <c:ptCount val="3"/>
                <c:pt idx="0">
                  <c:v>50</c:v>
                </c:pt>
                <c:pt idx="1">
                  <c:v>40</c:v>
                </c:pt>
                <c:pt idx="2">
                  <c:v>10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44381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ebappa.cdc.gov/sasweb/ncipc/leadcaus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tents/unipolar-depression-in-adult-primary-care-patients-and-general-medical-illness-evidence-for-the-efficacy-of-initial-treatments/abstract/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1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National Center for Health Statistics analysis of data from the National Vital Statistics System.</a:t>
            </a:r>
          </a:p>
          <a:p>
            <a:r>
              <a:rPr lang="en-US" dirty="0" smtClean="0">
                <a:hlinkClick r:id="rId3"/>
              </a:rPr>
              <a:t>Centers for Disease Control and Prevention (CDC) WISQARS Leading Causes of Death Reports</a:t>
            </a:r>
            <a:r>
              <a:rPr lang="en-US" dirty="0" smtClean="0"/>
              <a:t>, </a:t>
            </a:r>
          </a:p>
          <a:p>
            <a:r>
              <a:rPr lang="en-US" dirty="0" smtClean="0"/>
              <a:t>https://afsp.org/about-suicide/suicide-statistics/</a:t>
            </a:r>
          </a:p>
          <a:p>
            <a:r>
              <a:rPr lang="en-US" dirty="0" smtClean="0">
                <a:effectLst/>
                <a:latin typeface="Arial"/>
              </a:rPr>
              <a:t>Centers for Disease Control and Prevention(CDC). (2012). Web-based injury statistics query and reporting system (WISQARS™).</a:t>
            </a:r>
            <a:endParaRPr lang="en-US" dirty="0" smtClean="0"/>
          </a:p>
          <a:p>
            <a:endParaRPr lang="en-US" dirty="0"/>
          </a:p>
        </p:txBody>
      </p:sp>
    </p:spTree>
    <p:extLst>
      <p:ext uri="{BB962C8B-B14F-4D97-AF65-F5344CB8AC3E}">
        <p14:creationId xmlns:p14="http://schemas.microsoft.com/office/powerpoint/2010/main" val="25749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https://www.cdc.gov/vitalsigns/suicide/infographic.html#graphic3</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Just remember that many</a:t>
            </a:r>
            <a:r>
              <a:rPr lang="en-US" baseline="0" dirty="0" smtClean="0"/>
              <a:t> life stressors may increase the risk of suicide. Consider suicide risk when you hear these factors</a:t>
            </a:r>
            <a:endParaRPr lang="en-US" dirty="0" smtClean="0"/>
          </a:p>
          <a:p>
            <a:endParaRPr lang="en-US" dirty="0"/>
          </a:p>
        </p:txBody>
      </p:sp>
    </p:spTree>
    <p:extLst>
      <p:ext uri="{BB962C8B-B14F-4D97-AF65-F5344CB8AC3E}">
        <p14:creationId xmlns:p14="http://schemas.microsoft.com/office/powerpoint/2010/main" val="11319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2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effectLst/>
                <a:latin typeface="Arial"/>
              </a:rPr>
              <a:t>Siu AL, US Preventive Services Task Force (USPSTF), </a:t>
            </a:r>
            <a:r>
              <a:rPr lang="en-US" dirty="0" err="1" smtClean="0">
                <a:effectLst/>
                <a:latin typeface="Arial"/>
              </a:rPr>
              <a:t>Bibbins</a:t>
            </a:r>
            <a:r>
              <a:rPr lang="en-US" dirty="0" smtClean="0">
                <a:effectLst/>
                <a:latin typeface="Arial"/>
              </a:rPr>
              <a:t>-Domingo K, et al. Screening for depression in adults: U.S. preventive services task force recommendation statement. JAMA 2016;315:380-87</a:t>
            </a:r>
            <a:endParaRPr lang="en-US" dirty="0" smtClean="0"/>
          </a:p>
          <a:p>
            <a:endParaRPr lang="en-US" dirty="0"/>
          </a:p>
        </p:txBody>
      </p:sp>
    </p:spTree>
    <p:extLst>
      <p:ext uri="{BB962C8B-B14F-4D97-AF65-F5344CB8AC3E}">
        <p14:creationId xmlns:p14="http://schemas.microsoft.com/office/powerpoint/2010/main" val="115246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latin typeface="Arial"/>
              </a:rPr>
              <a:t>Hirschfeld, Robert M.A., M.D., Janet B.W. Williams, D.S.W., Robert L. Spitzer, M.D., Joseph R. Calabrese, M.D., Laurie Flynn, Paul E. Keck, Jr., M.D., Lydia Lewis, Susan L. McElroy, M.D., Robert M. Post, M.D., Daniel J. Rapport, M.D., James M. Russell, M.D., Gary S. Sachs, M.D., John </a:t>
            </a:r>
            <a:r>
              <a:rPr lang="en-US" dirty="0" err="1" smtClean="0">
                <a:effectLst/>
                <a:latin typeface="Arial"/>
              </a:rPr>
              <a:t>Zajecka</a:t>
            </a:r>
            <a:r>
              <a:rPr lang="en-US" dirty="0" smtClean="0">
                <a:effectLst/>
                <a:latin typeface="Arial"/>
              </a:rPr>
              <a:t>, </a:t>
            </a:r>
            <a:r>
              <a:rPr lang="en-US" dirty="0" err="1" smtClean="0">
                <a:effectLst/>
                <a:latin typeface="Arial"/>
              </a:rPr>
              <a:t>M.D.,“Development</a:t>
            </a:r>
            <a:r>
              <a:rPr lang="en-US" dirty="0" smtClean="0">
                <a:effectLst/>
                <a:latin typeface="Arial"/>
              </a:rPr>
              <a:t> and Validation of a Screening Instrument for Bipolar Spectrum Disorder: The Mood Disorder Questionnaire.” </a:t>
            </a:r>
            <a:r>
              <a:rPr lang="en-US" sz="1100" b="0" i="0" u="none" strike="noStrike" cap="none" dirty="0" smtClean="0">
                <a:solidFill>
                  <a:srgbClr val="000000"/>
                </a:solidFill>
                <a:effectLst/>
                <a:latin typeface="Arial"/>
                <a:ea typeface="Arial"/>
                <a:cs typeface="Arial"/>
                <a:sym typeface="Arial"/>
              </a:rPr>
              <a:t>American Journal of Psychiatry</a:t>
            </a:r>
            <a:r>
              <a:rPr lang="en-US" dirty="0" smtClean="0">
                <a:effectLst/>
                <a:latin typeface="Arial"/>
              </a:rPr>
              <a:t>157:11 (November 2000) 1873-1875</a:t>
            </a:r>
          </a:p>
          <a:p>
            <a:endParaRPr lang="en-US" dirty="0" smtClean="0">
              <a:effectLst/>
              <a:latin typeface="Arial"/>
            </a:endParaRPr>
          </a:p>
          <a:p>
            <a:r>
              <a:rPr lang="en-US" dirty="0" smtClean="0"/>
              <a:t>http://www.sadag.org/images/pdf/mdq.pdf</a:t>
            </a:r>
          </a:p>
          <a:p>
            <a:endParaRPr lang="en-US" dirty="0" smtClean="0"/>
          </a:p>
          <a:p>
            <a:r>
              <a:rPr lang="en-US" dirty="0" smtClean="0">
                <a:effectLst/>
                <a:latin typeface="Arial"/>
              </a:rPr>
              <a:t>Scoring:</a:t>
            </a:r>
          </a:p>
          <a:p>
            <a:r>
              <a:rPr lang="en-US" dirty="0" smtClean="0">
                <a:effectLst/>
                <a:latin typeface="Arial"/>
              </a:rPr>
              <a:t>1. “</a:t>
            </a:r>
            <a:r>
              <a:rPr lang="en-US" dirty="0" err="1" smtClean="0">
                <a:effectLst/>
                <a:latin typeface="Arial"/>
              </a:rPr>
              <a:t>Yes”to</a:t>
            </a:r>
            <a:r>
              <a:rPr lang="en-US" dirty="0" smtClean="0">
                <a:effectLst/>
                <a:latin typeface="Arial"/>
              </a:rPr>
              <a:t> seven or more of the 13 items in question number 1; AND</a:t>
            </a:r>
          </a:p>
          <a:p>
            <a:r>
              <a:rPr lang="en-US" dirty="0" smtClean="0">
                <a:effectLst/>
                <a:latin typeface="Arial"/>
              </a:rPr>
              <a:t>2. “</a:t>
            </a:r>
            <a:r>
              <a:rPr lang="en-US" dirty="0" err="1" smtClean="0">
                <a:effectLst/>
                <a:latin typeface="Arial"/>
              </a:rPr>
              <a:t>Yes”to</a:t>
            </a:r>
            <a:r>
              <a:rPr lang="en-US" dirty="0" smtClean="0">
                <a:effectLst/>
                <a:latin typeface="Arial"/>
              </a:rPr>
              <a:t> question number 2; AND</a:t>
            </a:r>
          </a:p>
          <a:p>
            <a:r>
              <a:rPr lang="en-US" dirty="0" smtClean="0">
                <a:effectLst/>
                <a:latin typeface="Arial"/>
              </a:rPr>
              <a:t>3. “</a:t>
            </a:r>
            <a:r>
              <a:rPr lang="en-US" dirty="0" err="1" smtClean="0">
                <a:effectLst/>
                <a:latin typeface="Arial"/>
              </a:rPr>
              <a:t>Moderate”or</a:t>
            </a:r>
            <a:r>
              <a:rPr lang="en-US" dirty="0" smtClean="0">
                <a:effectLst/>
                <a:latin typeface="Arial"/>
              </a:rPr>
              <a:t> “</a:t>
            </a:r>
            <a:r>
              <a:rPr lang="en-US" dirty="0" err="1" smtClean="0">
                <a:effectLst/>
                <a:latin typeface="Arial"/>
              </a:rPr>
              <a:t>Serious”to</a:t>
            </a:r>
            <a:r>
              <a:rPr lang="en-US" dirty="0" smtClean="0">
                <a:effectLst/>
                <a:latin typeface="Arial"/>
              </a:rPr>
              <a:t> question number 3; you have a positive screen. All three of the criteria above should be met. A positive screen should be followed by a comprehensive medical evaluation for Bipolar Spectrum Disorder</a:t>
            </a:r>
            <a:endParaRPr lang="en-US" dirty="0"/>
          </a:p>
        </p:txBody>
      </p:sp>
    </p:spTree>
    <p:extLst>
      <p:ext uri="{BB962C8B-B14F-4D97-AF65-F5344CB8AC3E}">
        <p14:creationId xmlns:p14="http://schemas.microsoft.com/office/powerpoint/2010/main" val="148720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096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McQuaid</a:t>
            </a:r>
            <a:r>
              <a:rPr lang="en-US" dirty="0" smtClean="0"/>
              <a:t> et al</a:t>
            </a:r>
            <a:r>
              <a:rPr lang="en-US" baseline="0" dirty="0" smtClean="0"/>
              <a:t> (2019)</a:t>
            </a:r>
            <a:endParaRPr lang="en-US" dirty="0" smtClean="0"/>
          </a:p>
          <a:p>
            <a:endParaRPr lang="en-US" dirty="0"/>
          </a:p>
        </p:txBody>
      </p:sp>
    </p:spTree>
    <p:extLst>
      <p:ext uri="{BB962C8B-B14F-4D97-AF65-F5344CB8AC3E}">
        <p14:creationId xmlns:p14="http://schemas.microsoft.com/office/powerpoint/2010/main" val="45313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McQuaid</a:t>
            </a:r>
            <a:r>
              <a:rPr lang="en-US" dirty="0" smtClean="0"/>
              <a:t> et al</a:t>
            </a:r>
            <a:r>
              <a:rPr lang="en-US" baseline="0" dirty="0" smtClean="0"/>
              <a:t> (2019)</a:t>
            </a:r>
            <a:endParaRPr lang="en-US" dirty="0" smtClean="0"/>
          </a:p>
          <a:p>
            <a:endParaRPr lang="en-US" dirty="0"/>
          </a:p>
        </p:txBody>
      </p:sp>
    </p:spTree>
    <p:extLst>
      <p:ext uri="{BB962C8B-B14F-4D97-AF65-F5344CB8AC3E}">
        <p14:creationId xmlns:p14="http://schemas.microsoft.com/office/powerpoint/2010/main" val="75339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McQuaid</a:t>
            </a:r>
            <a:r>
              <a:rPr lang="en-US" dirty="0" smtClean="0"/>
              <a:t> et al</a:t>
            </a:r>
            <a:r>
              <a:rPr lang="en-US" baseline="0" dirty="0" smtClean="0"/>
              <a:t> (2019)</a:t>
            </a:r>
            <a:endParaRPr lang="en-US" dirty="0" smtClean="0"/>
          </a:p>
          <a:p>
            <a:endParaRPr lang="en-US" dirty="0"/>
          </a:p>
        </p:txBody>
      </p:sp>
    </p:spTree>
    <p:extLst>
      <p:ext uri="{BB962C8B-B14F-4D97-AF65-F5344CB8AC3E}">
        <p14:creationId xmlns:p14="http://schemas.microsoft.com/office/powerpoint/2010/main" val="453137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McQuaid</a:t>
            </a:r>
            <a:r>
              <a:rPr lang="en-US" dirty="0" smtClean="0"/>
              <a:t> et al</a:t>
            </a:r>
            <a:r>
              <a:rPr lang="en-US" baseline="0" dirty="0" smtClean="0"/>
              <a:t> (2019)</a:t>
            </a:r>
            <a:endParaRPr lang="en-US" dirty="0" smtClean="0"/>
          </a:p>
          <a:p>
            <a:endParaRPr lang="en-US" dirty="0"/>
          </a:p>
        </p:txBody>
      </p:sp>
    </p:spTree>
    <p:extLst>
      <p:ext uri="{BB962C8B-B14F-4D97-AF65-F5344CB8AC3E}">
        <p14:creationId xmlns:p14="http://schemas.microsoft.com/office/powerpoint/2010/main" val="168448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Key</a:t>
            </a:r>
            <a:r>
              <a:rPr lang="en-US" baseline="0" dirty="0" smtClean="0"/>
              <a:t> point: Depressive symptoms can be rooted in many different causes. While the knee-jerk (&amp; perhaps quickly) reaction may be to prescribe a medication, it’s important to take the time to explore the etiology to provide effective treatment.</a:t>
            </a:r>
            <a:endParaRPr lang="en-US" dirty="0" smtClean="0"/>
          </a:p>
          <a:p>
            <a:endParaRPr lang="en-US" dirty="0"/>
          </a:p>
        </p:txBody>
      </p:sp>
    </p:spTree>
    <p:extLst>
      <p:ext uri="{BB962C8B-B14F-4D97-AF65-F5344CB8AC3E}">
        <p14:creationId xmlns:p14="http://schemas.microsoft.com/office/powerpoint/2010/main" val="3985636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McQuaid</a:t>
            </a:r>
            <a:r>
              <a:rPr lang="en-US" dirty="0" smtClean="0"/>
              <a:t> et al</a:t>
            </a:r>
            <a:r>
              <a:rPr lang="en-US" baseline="0" dirty="0" smtClean="0"/>
              <a:t> (2019)</a:t>
            </a:r>
            <a:endParaRPr lang="en-US" dirty="0" smtClean="0"/>
          </a:p>
          <a:p>
            <a:endParaRPr lang="en-US" dirty="0"/>
          </a:p>
        </p:txBody>
      </p:sp>
    </p:spTree>
    <p:extLst>
      <p:ext uri="{BB962C8B-B14F-4D97-AF65-F5344CB8AC3E}">
        <p14:creationId xmlns:p14="http://schemas.microsoft.com/office/powerpoint/2010/main" val="343332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Linde, Klaus, et al. "Effectiveness of psychological treatments for depressive disorders in primary care: systematic review and meta-analysis." </a:t>
            </a:r>
            <a:r>
              <a:rPr lang="en-US" i="1" dirty="0" smtClean="0"/>
              <a:t>The Annals of Family Medicine</a:t>
            </a:r>
            <a:r>
              <a:rPr lang="en-US" dirty="0" smtClean="0"/>
              <a:t> 13.1 (2015): 56-68.</a:t>
            </a:r>
          </a:p>
          <a:p>
            <a:endParaRPr lang="en-US" dirty="0"/>
          </a:p>
        </p:txBody>
      </p:sp>
    </p:spTree>
    <p:extLst>
      <p:ext uri="{BB962C8B-B14F-4D97-AF65-F5344CB8AC3E}">
        <p14:creationId xmlns:p14="http://schemas.microsoft.com/office/powerpoint/2010/main" val="1442887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Gartlehner</a:t>
            </a:r>
            <a:r>
              <a:rPr lang="en-US" dirty="0" smtClean="0"/>
              <a:t>, Gerald, et al. "How should primary care doctors select which antidepressants to administer?." </a:t>
            </a:r>
            <a:r>
              <a:rPr lang="en-US" i="1" dirty="0" smtClean="0"/>
              <a:t>Current psychiatry reports</a:t>
            </a:r>
            <a:r>
              <a:rPr lang="en-US" dirty="0" smtClean="0"/>
              <a:t> 14.4 (2012): 360-369.</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Simon, Gregory, and P. </a:t>
            </a:r>
            <a:r>
              <a:rPr lang="en-US" dirty="0" err="1" smtClean="0"/>
              <a:t>Ciechanowski</a:t>
            </a:r>
            <a:r>
              <a:rPr lang="en-US" dirty="0" smtClean="0"/>
              <a:t>. "Unipolar major depression in adults: Choosing initial treatment." </a:t>
            </a:r>
            <a:r>
              <a:rPr lang="en-US" i="1" dirty="0" err="1" smtClean="0"/>
              <a:t>UpToDate</a:t>
            </a:r>
            <a:r>
              <a:rPr lang="en-US" i="1" dirty="0" smtClean="0"/>
              <a:t>. http://www. </a:t>
            </a:r>
            <a:r>
              <a:rPr lang="en-US" i="1" dirty="0" err="1" smtClean="0"/>
              <a:t>uptodate</a:t>
            </a:r>
            <a:r>
              <a:rPr lang="en-US" i="1" dirty="0" smtClean="0"/>
              <a:t>. com/contents/unipolar-major-depression-in-adults-choosing-initial-treatment. Accessed November</a:t>
            </a:r>
            <a:r>
              <a:rPr lang="en-US" dirty="0" smtClean="0"/>
              <a:t> 8 (2016).</a:t>
            </a:r>
          </a:p>
          <a:p>
            <a:endParaRPr lang="en-US" dirty="0"/>
          </a:p>
        </p:txBody>
      </p:sp>
    </p:spTree>
    <p:extLst>
      <p:ext uri="{BB962C8B-B14F-4D97-AF65-F5344CB8AC3E}">
        <p14:creationId xmlns:p14="http://schemas.microsoft.com/office/powerpoint/2010/main" val="252325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Gartlehner</a:t>
            </a:r>
            <a:r>
              <a:rPr lang="en-US" dirty="0" smtClean="0"/>
              <a:t>, Gerald, et al. "How should primary care doctors select which antidepressants to administer?." </a:t>
            </a:r>
            <a:r>
              <a:rPr lang="en-US" i="1" dirty="0" smtClean="0"/>
              <a:t>Current psychiatry reports</a:t>
            </a:r>
            <a:r>
              <a:rPr lang="en-US" dirty="0" smtClean="0"/>
              <a:t> 14.4 (2012): 360-369.</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Simon, Gregory, and P. </a:t>
            </a:r>
            <a:r>
              <a:rPr lang="en-US" dirty="0" err="1" smtClean="0"/>
              <a:t>Ciechanowski</a:t>
            </a:r>
            <a:r>
              <a:rPr lang="en-US" dirty="0" smtClean="0"/>
              <a:t>. "Unipolar major depression in adults: Choosing initial treatment." </a:t>
            </a:r>
            <a:r>
              <a:rPr lang="en-US" i="1" dirty="0" err="1" smtClean="0"/>
              <a:t>UpToDate</a:t>
            </a:r>
            <a:r>
              <a:rPr lang="en-US" i="1" dirty="0" smtClean="0"/>
              <a:t>. http://www. </a:t>
            </a:r>
            <a:r>
              <a:rPr lang="en-US" i="1" dirty="0" err="1" smtClean="0"/>
              <a:t>uptodate</a:t>
            </a:r>
            <a:r>
              <a:rPr lang="en-US" i="1" dirty="0" smtClean="0"/>
              <a:t>. com/contents/unipolar-major-depression-in-adults-choosing-initial-treatment. Accessed November</a:t>
            </a:r>
            <a:r>
              <a:rPr lang="en-US" dirty="0" smtClean="0"/>
              <a:t> 8 (2016).</a:t>
            </a:r>
          </a:p>
          <a:p>
            <a:endParaRPr lang="en-US" dirty="0" smtClean="0"/>
          </a:p>
          <a:p>
            <a:endParaRPr lang="en-US" dirty="0"/>
          </a:p>
        </p:txBody>
      </p:sp>
    </p:spTree>
    <p:extLst>
      <p:ext uri="{BB962C8B-B14F-4D97-AF65-F5344CB8AC3E}">
        <p14:creationId xmlns:p14="http://schemas.microsoft.com/office/powerpoint/2010/main" val="1280820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Without long-term antidepressant treatment, major depressive relapses and recurrences occur in 50-80% of patients (American Psychiatric Association, 2010).</a:t>
            </a:r>
          </a:p>
          <a:p>
            <a:r>
              <a:rPr lang="en-US" sz="1100" b="0" i="0" u="none" strike="noStrike" cap="none" dirty="0" err="1" smtClean="0">
                <a:solidFill>
                  <a:srgbClr val="000000"/>
                </a:solidFill>
                <a:effectLst/>
                <a:latin typeface="Arial"/>
                <a:ea typeface="Arial"/>
                <a:cs typeface="Arial"/>
                <a:sym typeface="Arial"/>
              </a:rPr>
              <a:t>Trangle</a:t>
            </a:r>
            <a:r>
              <a:rPr lang="en-US" sz="1100" b="0" i="0" u="none" strike="noStrike" cap="none" dirty="0" smtClean="0">
                <a:solidFill>
                  <a:srgbClr val="000000"/>
                </a:solidFill>
                <a:effectLst/>
                <a:latin typeface="Arial"/>
                <a:ea typeface="Arial"/>
                <a:cs typeface="Arial"/>
                <a:sym typeface="Arial"/>
              </a:rPr>
              <a:t> M, </a:t>
            </a:r>
            <a:r>
              <a:rPr lang="en-US" sz="1100" b="0" i="0" u="none" strike="noStrike" cap="none" dirty="0" err="1" smtClean="0">
                <a:solidFill>
                  <a:srgbClr val="000000"/>
                </a:solidFill>
                <a:effectLst/>
                <a:latin typeface="Arial"/>
                <a:ea typeface="Arial"/>
                <a:cs typeface="Arial"/>
                <a:sym typeface="Arial"/>
              </a:rPr>
              <a:t>Gursky</a:t>
            </a:r>
            <a:r>
              <a:rPr lang="en-US" sz="1100" b="0" i="0" u="none" strike="noStrike" cap="none" dirty="0" smtClean="0">
                <a:solidFill>
                  <a:srgbClr val="000000"/>
                </a:solidFill>
                <a:effectLst/>
                <a:latin typeface="Arial"/>
                <a:ea typeface="Arial"/>
                <a:cs typeface="Arial"/>
                <a:sym typeface="Arial"/>
              </a:rPr>
              <a:t> J, Haight R, </a:t>
            </a:r>
            <a:r>
              <a:rPr lang="en-US" sz="1100" b="0" i="0" u="none" strike="noStrike" cap="none" dirty="0" err="1" smtClean="0">
                <a:solidFill>
                  <a:srgbClr val="000000"/>
                </a:solidFill>
                <a:effectLst/>
                <a:latin typeface="Arial"/>
                <a:ea typeface="Arial"/>
                <a:cs typeface="Arial"/>
                <a:sym typeface="Arial"/>
              </a:rPr>
              <a:t>Hardwig</a:t>
            </a:r>
            <a:r>
              <a:rPr lang="en-US" sz="1100" b="0" i="0" u="none" strike="noStrike" cap="none" dirty="0" smtClean="0">
                <a:solidFill>
                  <a:srgbClr val="000000"/>
                </a:solidFill>
                <a:effectLst/>
                <a:latin typeface="Arial"/>
                <a:ea typeface="Arial"/>
                <a:cs typeface="Arial"/>
                <a:sym typeface="Arial"/>
              </a:rPr>
              <a:t> J, </a:t>
            </a:r>
            <a:r>
              <a:rPr lang="en-US" sz="1100" b="0" i="0" u="none" strike="noStrike" cap="none" dirty="0" err="1" smtClean="0">
                <a:solidFill>
                  <a:srgbClr val="000000"/>
                </a:solidFill>
                <a:effectLst/>
                <a:latin typeface="Arial"/>
                <a:ea typeface="Arial"/>
                <a:cs typeface="Arial"/>
                <a:sym typeface="Arial"/>
              </a:rPr>
              <a:t>Hinnenkamp</a:t>
            </a:r>
            <a:r>
              <a:rPr lang="en-US" sz="1100" b="0" i="0" u="none" strike="noStrike" cap="none" dirty="0" smtClean="0">
                <a:solidFill>
                  <a:srgbClr val="000000"/>
                </a:solidFill>
                <a:effectLst/>
                <a:latin typeface="Arial"/>
                <a:ea typeface="Arial"/>
                <a:cs typeface="Arial"/>
                <a:sym typeface="Arial"/>
              </a:rPr>
              <a:t> T, Kessler D, Mack N, </a:t>
            </a:r>
            <a:r>
              <a:rPr lang="en-US" sz="1100" b="0" i="0" u="none" strike="noStrike" cap="none" dirty="0" err="1" smtClean="0">
                <a:solidFill>
                  <a:srgbClr val="000000"/>
                </a:solidFill>
                <a:effectLst/>
                <a:latin typeface="Arial"/>
                <a:ea typeface="Arial"/>
                <a:cs typeface="Arial"/>
                <a:sym typeface="Arial"/>
              </a:rPr>
              <a:t>Myszkowski</a:t>
            </a:r>
            <a:r>
              <a:rPr lang="en-US" sz="1100" b="0" i="0" u="none" strike="noStrike" cap="none" dirty="0" smtClean="0">
                <a:solidFill>
                  <a:srgbClr val="000000"/>
                </a:solidFill>
                <a:effectLst/>
                <a:latin typeface="Arial"/>
                <a:ea typeface="Arial"/>
                <a:cs typeface="Arial"/>
                <a:sym typeface="Arial"/>
              </a:rPr>
              <a:t> M. Institute for Clinical Systems Improvement. Adult Depression in Primary Care. Updated March 2016</a:t>
            </a:r>
            <a:endParaRPr lang="en-US" dirty="0" smtClean="0"/>
          </a:p>
          <a:p>
            <a:endParaRPr lang="en-US" dirty="0"/>
          </a:p>
        </p:txBody>
      </p:sp>
    </p:spTree>
    <p:extLst>
      <p:ext uri="{BB962C8B-B14F-4D97-AF65-F5344CB8AC3E}">
        <p14:creationId xmlns:p14="http://schemas.microsoft.com/office/powerpoint/2010/main" val="2422899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smtClean="0">
                <a:solidFill>
                  <a:srgbClr val="000000"/>
                </a:solidFill>
                <a:effectLst/>
                <a:latin typeface="Arial"/>
                <a:ea typeface="Arial"/>
                <a:cs typeface="Arial"/>
                <a:sym typeface="Arial"/>
              </a:rPr>
              <a:t>Haq</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Aazaz</a:t>
            </a:r>
            <a:r>
              <a:rPr lang="en-US" sz="1100" b="0" i="0" u="none" strike="noStrike" cap="none" dirty="0" smtClean="0">
                <a:solidFill>
                  <a:srgbClr val="000000"/>
                </a:solidFill>
                <a:effectLst/>
                <a:latin typeface="Arial"/>
                <a:ea typeface="Arial"/>
                <a:cs typeface="Arial"/>
                <a:sym typeface="Arial"/>
              </a:rPr>
              <a:t> U., et al. "Response of depression to electroconvulsive therapy: a meta-analysis of clinical predictors." (2015): 1374-1384.</a:t>
            </a:r>
          </a:p>
          <a:p>
            <a:r>
              <a:rPr lang="en-US" sz="1100" b="0" i="0" u="none" strike="noStrike" cap="none" dirty="0" smtClean="0">
                <a:solidFill>
                  <a:srgbClr val="000000"/>
                </a:solidFill>
                <a:effectLst/>
                <a:latin typeface="Arial"/>
                <a:ea typeface="Arial"/>
                <a:cs typeface="Arial"/>
                <a:sym typeface="Arial"/>
              </a:rPr>
              <a:t>Van </a:t>
            </a:r>
            <a:r>
              <a:rPr lang="en-US" sz="1100" b="0" i="0" u="none" strike="noStrike" cap="none" dirty="0" err="1" smtClean="0">
                <a:solidFill>
                  <a:srgbClr val="000000"/>
                </a:solidFill>
                <a:effectLst/>
                <a:latin typeface="Arial"/>
                <a:ea typeface="Arial"/>
                <a:cs typeface="Arial"/>
                <a:sym typeface="Arial"/>
              </a:rPr>
              <a:t>Diermen</a:t>
            </a:r>
            <a:r>
              <a:rPr lang="en-US" sz="1100" b="0" i="0" u="none" strike="noStrike" cap="none" dirty="0" smtClean="0">
                <a:solidFill>
                  <a:srgbClr val="000000"/>
                </a:solidFill>
                <a:effectLst/>
                <a:latin typeface="Arial"/>
                <a:ea typeface="Arial"/>
                <a:cs typeface="Arial"/>
                <a:sym typeface="Arial"/>
              </a:rPr>
              <a:t>, Linda, et al. "Prediction of electroconvulsive therapy response and remission in major depression: meta-analysis." </a:t>
            </a:r>
            <a:r>
              <a:rPr lang="en-US" sz="1100" b="0" i="1" u="none" strike="noStrike" cap="none" dirty="0" smtClean="0">
                <a:solidFill>
                  <a:srgbClr val="000000"/>
                </a:solidFill>
                <a:effectLst/>
                <a:latin typeface="Arial"/>
                <a:ea typeface="Arial"/>
                <a:cs typeface="Arial"/>
                <a:sym typeface="Arial"/>
              </a:rPr>
              <a:t>The British journal of psychiatry</a:t>
            </a:r>
            <a:r>
              <a:rPr lang="en-US" sz="1100" b="0" i="0" u="none" strike="noStrike" cap="none" dirty="0" smtClean="0">
                <a:solidFill>
                  <a:srgbClr val="000000"/>
                </a:solidFill>
                <a:effectLst/>
                <a:latin typeface="Arial"/>
                <a:ea typeface="Arial"/>
                <a:cs typeface="Arial"/>
                <a:sym typeface="Arial"/>
              </a:rPr>
              <a:t> 212.2 (2018): 71-80.</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Rebar, Amanda L., et al. "A meta-meta-analysis of the effect of physical activity on depression and anxiety in non-clinical adult populations." </a:t>
            </a:r>
            <a:r>
              <a:rPr lang="en-US" i="1" dirty="0" smtClean="0"/>
              <a:t>Health psychology review</a:t>
            </a:r>
            <a:r>
              <a:rPr lang="en-US" dirty="0" smtClean="0"/>
              <a:t> 9.3 (2015): 366-378.</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Cooney, Gary M., et al. "Exercise for depression." </a:t>
            </a:r>
            <a:r>
              <a:rPr lang="en-US" i="1" dirty="0" smtClean="0"/>
              <a:t>Cochrane database of systematic reviews</a:t>
            </a:r>
            <a:r>
              <a:rPr lang="en-US" dirty="0" smtClean="0"/>
              <a:t> 9 (2013).</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Goyal, </a:t>
            </a:r>
            <a:r>
              <a:rPr lang="en-US" dirty="0" err="1" smtClean="0"/>
              <a:t>Madhav</a:t>
            </a:r>
            <a:r>
              <a:rPr lang="en-US" dirty="0" smtClean="0"/>
              <a:t>, et al. "Meditation programs for psychological stress and well-being: a systematic review and meta-analysis." </a:t>
            </a:r>
            <a:r>
              <a:rPr lang="en-US" i="1" dirty="0" smtClean="0"/>
              <a:t>JAMA internal medicine</a:t>
            </a:r>
            <a:r>
              <a:rPr lang="en-US" dirty="0" smtClean="0"/>
              <a:t> 174.3 (2014): 357-368.</a:t>
            </a:r>
          </a:p>
          <a:p>
            <a:endParaRPr lang="en-US" dirty="0" smtClean="0"/>
          </a:p>
          <a:p>
            <a:endParaRPr lang="en-US"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smtClean="0"/>
          </a:p>
          <a:p>
            <a:endParaRPr lang="en-US" dirty="0"/>
          </a:p>
        </p:txBody>
      </p:sp>
    </p:spTree>
    <p:extLst>
      <p:ext uri="{BB962C8B-B14F-4D97-AF65-F5344CB8AC3E}">
        <p14:creationId xmlns:p14="http://schemas.microsoft.com/office/powerpoint/2010/main" val="120657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smtClean="0">
                <a:solidFill>
                  <a:srgbClr val="000000"/>
                </a:solidFill>
                <a:effectLst/>
                <a:latin typeface="Arial"/>
                <a:ea typeface="Arial"/>
                <a:cs typeface="Arial"/>
                <a:sym typeface="Arial"/>
              </a:rPr>
              <a:t>Haq</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Aazaz</a:t>
            </a:r>
            <a:r>
              <a:rPr lang="en-US" sz="1100" b="0" i="0" u="none" strike="noStrike" cap="none" dirty="0" smtClean="0">
                <a:solidFill>
                  <a:srgbClr val="000000"/>
                </a:solidFill>
                <a:effectLst/>
                <a:latin typeface="Arial"/>
                <a:ea typeface="Arial"/>
                <a:cs typeface="Arial"/>
                <a:sym typeface="Arial"/>
              </a:rPr>
              <a:t> U., et al. "Response of depression to electroconvulsive therapy: a meta-analysis of clinical predictors." (2015): 1374-1384.</a:t>
            </a:r>
          </a:p>
          <a:p>
            <a:r>
              <a:rPr lang="en-US" sz="1100" b="0" i="0" u="none" strike="noStrike" cap="none" dirty="0" smtClean="0">
                <a:solidFill>
                  <a:srgbClr val="000000"/>
                </a:solidFill>
                <a:effectLst/>
                <a:latin typeface="Arial"/>
                <a:ea typeface="Arial"/>
                <a:cs typeface="Arial"/>
                <a:sym typeface="Arial"/>
              </a:rPr>
              <a:t>Van </a:t>
            </a:r>
            <a:r>
              <a:rPr lang="en-US" sz="1100" b="0" i="0" u="none" strike="noStrike" cap="none" dirty="0" err="1" smtClean="0">
                <a:solidFill>
                  <a:srgbClr val="000000"/>
                </a:solidFill>
                <a:effectLst/>
                <a:latin typeface="Arial"/>
                <a:ea typeface="Arial"/>
                <a:cs typeface="Arial"/>
                <a:sym typeface="Arial"/>
              </a:rPr>
              <a:t>Diermen</a:t>
            </a:r>
            <a:r>
              <a:rPr lang="en-US" sz="1100" b="0" i="0" u="none" strike="noStrike" cap="none" dirty="0" smtClean="0">
                <a:solidFill>
                  <a:srgbClr val="000000"/>
                </a:solidFill>
                <a:effectLst/>
                <a:latin typeface="Arial"/>
                <a:ea typeface="Arial"/>
                <a:cs typeface="Arial"/>
                <a:sym typeface="Arial"/>
              </a:rPr>
              <a:t>, Linda, et al. "Prediction of electroconvulsive therapy response and remission in major depression: meta-analysis." </a:t>
            </a:r>
            <a:r>
              <a:rPr lang="en-US" sz="1100" b="0" i="1" u="none" strike="noStrike" cap="none" dirty="0" smtClean="0">
                <a:solidFill>
                  <a:srgbClr val="000000"/>
                </a:solidFill>
                <a:effectLst/>
                <a:latin typeface="Arial"/>
                <a:ea typeface="Arial"/>
                <a:cs typeface="Arial"/>
                <a:sym typeface="Arial"/>
              </a:rPr>
              <a:t>The British journal of psychiatry</a:t>
            </a:r>
            <a:r>
              <a:rPr lang="en-US" sz="1100" b="0" i="0" u="none" strike="noStrike" cap="none" dirty="0" smtClean="0">
                <a:solidFill>
                  <a:srgbClr val="000000"/>
                </a:solidFill>
                <a:effectLst/>
                <a:latin typeface="Arial"/>
                <a:ea typeface="Arial"/>
                <a:cs typeface="Arial"/>
                <a:sym typeface="Arial"/>
              </a:rPr>
              <a:t> 212.2 (2018): 71-80.</a:t>
            </a:r>
            <a:endParaRPr lang="en-US" dirty="0" smtClean="0"/>
          </a:p>
          <a:p>
            <a:endParaRPr lang="en-US" dirty="0"/>
          </a:p>
        </p:txBody>
      </p:sp>
    </p:spTree>
    <p:extLst>
      <p:ext uri="{BB962C8B-B14F-4D97-AF65-F5344CB8AC3E}">
        <p14:creationId xmlns:p14="http://schemas.microsoft.com/office/powerpoint/2010/main" val="4005530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Dixon, Lisa B., et al. "Outcomes of a randomized study of a peer-taught family-to-family education program for mental illness." </a:t>
            </a:r>
            <a:r>
              <a:rPr lang="en-US" sz="1100" b="0" i="1" u="none" strike="noStrike" cap="none" dirty="0" smtClean="0">
                <a:solidFill>
                  <a:srgbClr val="000000"/>
                </a:solidFill>
                <a:effectLst/>
                <a:latin typeface="Arial"/>
                <a:ea typeface="Arial"/>
                <a:cs typeface="Arial"/>
                <a:sym typeface="Arial"/>
              </a:rPr>
              <a:t>Psychiatric Services</a:t>
            </a:r>
            <a:r>
              <a:rPr lang="en-US" sz="1100" b="0" i="0" u="none" strike="noStrike" cap="none" dirty="0" smtClean="0">
                <a:solidFill>
                  <a:srgbClr val="000000"/>
                </a:solidFill>
                <a:effectLst/>
                <a:latin typeface="Arial"/>
                <a:ea typeface="Arial"/>
                <a:cs typeface="Arial"/>
                <a:sym typeface="Arial"/>
              </a:rPr>
              <a:t> 62.6 (2011): 591-597.</a:t>
            </a:r>
            <a:endParaRPr lang="en-US" dirty="0" smtClean="0"/>
          </a:p>
          <a:p>
            <a:endParaRPr lang="en-US" dirty="0"/>
          </a:p>
        </p:txBody>
      </p:sp>
    </p:spTree>
    <p:extLst>
      <p:ext uri="{BB962C8B-B14F-4D97-AF65-F5344CB8AC3E}">
        <p14:creationId xmlns:p14="http://schemas.microsoft.com/office/powerpoint/2010/main" val="4005530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2 books created</a:t>
            </a:r>
            <a:r>
              <a:rPr lang="en-US" baseline="0" dirty="0" smtClean="0"/>
              <a:t> specifically for these youth:</a:t>
            </a:r>
            <a:br>
              <a:rPr lang="en-US" baseline="0" dirty="0" smtClean="0"/>
            </a:br>
            <a:r>
              <a:rPr lang="en-US" baseline="0" dirty="0" smtClean="0"/>
              <a:t>“Wishing Wellness: A workbook for children of parents with mental illness” – Lisa Clarke</a:t>
            </a:r>
          </a:p>
          <a:p>
            <a:pPr marL="158750" indent="0">
              <a:buNone/>
            </a:pPr>
            <a:r>
              <a:rPr lang="en-US" baseline="0" dirty="0" smtClean="0"/>
              <a:t>“I’m not alone: A teen’s guide to living with a parent who has a mental illness” – Michelle &amp; </a:t>
            </a:r>
            <a:r>
              <a:rPr lang="en-US" baseline="0" dirty="0" err="1" smtClean="0"/>
              <a:t>DeAnne</a:t>
            </a:r>
            <a:r>
              <a:rPr lang="en-US" baseline="0" dirty="0" smtClean="0"/>
              <a:t> Sherman (www.SeedsofHopeBooks.com)</a:t>
            </a:r>
            <a:endParaRPr lang="en-US" dirty="0" smtClean="0"/>
          </a:p>
          <a:p>
            <a:pPr marL="158750" indent="0">
              <a:buNone/>
            </a:pPr>
            <a:endParaRPr lang="en-US" dirty="0" smtClean="0"/>
          </a:p>
          <a:p>
            <a:pPr marL="158750" indent="0">
              <a:buNone/>
            </a:pPr>
            <a:r>
              <a:rPr lang="en-US" dirty="0" smtClean="0"/>
              <a:t>Children</a:t>
            </a:r>
            <a:r>
              <a:rPr lang="en-US" baseline="0" dirty="0" smtClean="0"/>
              <a:t> whose parent has major depression are at many times increased risk for developing </a:t>
            </a:r>
            <a:r>
              <a:rPr lang="en-US" sz="1100" b="0" i="0" u="none" strike="noStrike" cap="none" dirty="0" smtClean="0">
                <a:solidFill>
                  <a:srgbClr val="000000"/>
                </a:solidFill>
                <a:effectLst/>
                <a:latin typeface="Arial"/>
                <a:ea typeface="Arial"/>
                <a:cs typeface="Arial"/>
                <a:sym typeface="Arial"/>
              </a:rPr>
              <a:t>both externalizing (acting out) and internalizing (depression and anxiety) problems.</a:t>
            </a:r>
          </a:p>
          <a:p>
            <a:pPr marL="158750" indent="0">
              <a:buNone/>
            </a:pPr>
            <a:r>
              <a:rPr lang="en-US" sz="1100" b="0" i="0" u="none" strike="noStrike" cap="none" dirty="0" smtClean="0">
                <a:solidFill>
                  <a:srgbClr val="000000"/>
                </a:solidFill>
                <a:effectLst/>
                <a:latin typeface="Arial"/>
                <a:ea typeface="Arial"/>
                <a:cs typeface="Arial"/>
                <a:sym typeface="Arial"/>
              </a:rPr>
              <a:t>Rates of child psychiatric diagnosis among offspring of depressed parents range from 30-50% (vs. 20% in general population).</a:t>
            </a:r>
          </a:p>
          <a:p>
            <a:pPr marL="158750" indent="0">
              <a:buNone/>
            </a:pPr>
            <a:r>
              <a:rPr lang="en-US" sz="1100" b="0" i="0" u="none" strike="noStrike" cap="none" dirty="0" smtClean="0">
                <a:solidFill>
                  <a:srgbClr val="000000"/>
                </a:solidFill>
                <a:effectLst/>
                <a:latin typeface="Arial"/>
                <a:ea typeface="Arial"/>
                <a:cs typeface="Arial"/>
                <a:sym typeface="Arial"/>
              </a:rPr>
              <a:t>These children are more likely to experience developmental delays, poorer school performance, and problems with peers than children whose parents do not have mental illness.</a:t>
            </a:r>
            <a:endParaRPr lang="en-US" sz="1100" b="0" i="0" u="none" strike="noStrike" cap="none" baseline="30000"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Goodman SH, Rouse MH, Connell A, Broth M, Hall C, and Heyward D. Maternal depression and child psychopathology: A meta-analytic review. </a:t>
            </a:r>
            <a:r>
              <a:rPr lang="en-US" sz="1100" b="0" i="1" u="none" strike="noStrike" cap="none" dirty="0" err="1" smtClean="0">
                <a:solidFill>
                  <a:srgbClr val="000000"/>
                </a:solidFill>
                <a:effectLst/>
                <a:latin typeface="Arial"/>
                <a:ea typeface="Arial"/>
                <a:cs typeface="Arial"/>
                <a:sym typeface="Arial"/>
              </a:rPr>
              <a:t>Clin</a:t>
            </a:r>
            <a:r>
              <a:rPr lang="en-US" sz="1100" b="0" i="1" u="none" strike="noStrike" cap="none" dirty="0" smtClean="0">
                <a:solidFill>
                  <a:srgbClr val="000000"/>
                </a:solidFill>
                <a:effectLst/>
                <a:latin typeface="Arial"/>
                <a:ea typeface="Arial"/>
                <a:cs typeface="Arial"/>
                <a:sym typeface="Arial"/>
              </a:rPr>
              <a:t> Child Fam Psych </a:t>
            </a:r>
            <a:r>
              <a:rPr lang="en-US" sz="1100" b="0" i="0" u="none" strike="noStrike" cap="none" dirty="0" smtClean="0">
                <a:solidFill>
                  <a:srgbClr val="000000"/>
                </a:solidFill>
                <a:effectLst/>
                <a:latin typeface="Arial"/>
                <a:ea typeface="Arial"/>
                <a:cs typeface="Arial"/>
                <a:sym typeface="Arial"/>
              </a:rPr>
              <a:t>2011; 14: 1–27. </a:t>
            </a:r>
          </a:p>
          <a:p>
            <a:pPr lvl="0"/>
            <a:r>
              <a:rPr lang="en-US" sz="1100" b="0" i="0" u="none" strike="noStrike" cap="none" dirty="0" err="1" smtClean="0">
                <a:solidFill>
                  <a:srgbClr val="000000"/>
                </a:solidFill>
                <a:effectLst/>
                <a:latin typeface="Arial"/>
                <a:ea typeface="Arial"/>
                <a:cs typeface="Arial"/>
                <a:sym typeface="Arial"/>
              </a:rPr>
              <a:t>Reupert</a:t>
            </a:r>
            <a:r>
              <a:rPr lang="en-US" sz="1100" b="0" i="0" u="none" strike="noStrike" cap="none" dirty="0" smtClean="0">
                <a:solidFill>
                  <a:srgbClr val="000000"/>
                </a:solidFill>
                <a:effectLst/>
                <a:latin typeface="Arial"/>
                <a:ea typeface="Arial"/>
                <a:cs typeface="Arial"/>
                <a:sym typeface="Arial"/>
              </a:rPr>
              <a:t> AE, and </a:t>
            </a:r>
            <a:r>
              <a:rPr lang="en-US" sz="1100" b="0" i="0" u="none" strike="noStrike" cap="none" dirty="0" err="1" smtClean="0">
                <a:solidFill>
                  <a:srgbClr val="000000"/>
                </a:solidFill>
                <a:effectLst/>
                <a:latin typeface="Arial"/>
                <a:ea typeface="Arial"/>
                <a:cs typeface="Arial"/>
                <a:sym typeface="Arial"/>
              </a:rPr>
              <a:t>Kowalenko</a:t>
            </a:r>
            <a:r>
              <a:rPr lang="en-US" sz="1100" b="0" i="0" u="none" strike="noStrike" cap="none" dirty="0" smtClean="0">
                <a:solidFill>
                  <a:srgbClr val="000000"/>
                </a:solidFill>
                <a:effectLst/>
                <a:latin typeface="Arial"/>
                <a:ea typeface="Arial"/>
                <a:cs typeface="Arial"/>
                <a:sym typeface="Arial"/>
              </a:rPr>
              <a:t> NM. Children whose parents have a mental illness: Prevalence, need and treatment. </a:t>
            </a:r>
            <a:r>
              <a:rPr lang="en-US" sz="1100" b="0" i="1" u="none" strike="noStrike" cap="none" dirty="0" smtClean="0">
                <a:solidFill>
                  <a:srgbClr val="000000"/>
                </a:solidFill>
                <a:effectLst/>
                <a:latin typeface="Arial"/>
                <a:ea typeface="Arial"/>
                <a:cs typeface="Arial"/>
                <a:sym typeface="Arial"/>
              </a:rPr>
              <a:t>The Medical Journal of Australia</a:t>
            </a:r>
            <a:r>
              <a:rPr lang="en-US" sz="1100" b="0" i="0" u="none" strike="noStrike" cap="none" dirty="0" smtClean="0">
                <a:solidFill>
                  <a:srgbClr val="000000"/>
                </a:solidFill>
                <a:effectLst/>
                <a:latin typeface="Arial"/>
                <a:ea typeface="Arial"/>
                <a:cs typeface="Arial"/>
                <a:sym typeface="Arial"/>
              </a:rPr>
              <a:t> 2013; 199(3 </a:t>
            </a:r>
            <a:r>
              <a:rPr lang="en-US" sz="1100" b="0" i="0" u="none" strike="noStrike" cap="none" dirty="0" err="1" smtClean="0">
                <a:solidFill>
                  <a:srgbClr val="000000"/>
                </a:solidFill>
                <a:effectLst/>
                <a:latin typeface="Arial"/>
                <a:ea typeface="Arial"/>
                <a:cs typeface="Arial"/>
                <a:sym typeface="Arial"/>
              </a:rPr>
              <a:t>Suppl</a:t>
            </a:r>
            <a:r>
              <a:rPr lang="en-US" sz="1100" b="0" i="0" u="none" strike="noStrike" cap="none" dirty="0" smtClean="0">
                <a:solidFill>
                  <a:srgbClr val="000000"/>
                </a:solidFill>
                <a:effectLst/>
                <a:latin typeface="Arial"/>
                <a:ea typeface="Arial"/>
                <a:cs typeface="Arial"/>
                <a:sym typeface="Arial"/>
              </a:rPr>
              <a:t>): S7-9.</a:t>
            </a:r>
          </a:p>
          <a:p>
            <a:pPr marL="158750" indent="0">
              <a:buNone/>
            </a:pPr>
            <a:endParaRPr lang="en-US" dirty="0" smtClean="0"/>
          </a:p>
        </p:txBody>
      </p:sp>
    </p:spTree>
    <p:extLst>
      <p:ext uri="{BB962C8B-B14F-4D97-AF65-F5344CB8AC3E}">
        <p14:creationId xmlns:p14="http://schemas.microsoft.com/office/powerpoint/2010/main" val="4005530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77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85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364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37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255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Line</a:t>
            </a:r>
            <a:r>
              <a:rPr lang="en-US" baseline="0" dirty="0" smtClean="0"/>
              <a:t> of r</a:t>
            </a:r>
            <a:r>
              <a:rPr lang="en-US" dirty="0" smtClean="0"/>
              <a:t>esearch by</a:t>
            </a:r>
            <a:r>
              <a:rPr lang="en-US" baseline="0" dirty="0" smtClean="0"/>
              <a:t> Sonja </a:t>
            </a:r>
            <a:r>
              <a:rPr lang="en-US" baseline="0" dirty="0" err="1" smtClean="0"/>
              <a:t>Lyubomirsky</a:t>
            </a:r>
            <a:r>
              <a:rPr lang="en-US" baseline="0" dirty="0" smtClean="0"/>
              <a:t>, PhD., psychologist at University of California-Riverside examining predictors of happiness.</a:t>
            </a:r>
          </a:p>
          <a:p>
            <a:r>
              <a:rPr lang="en-US" baseline="0" dirty="0" smtClean="0"/>
              <a:t>Her research has found that 40% of happiness is due to intentional activity – our choices, actions &amp; thoughts. That is the 40% we’re striving to focus on. Admittedly some things cannot be changed (genetics, some life circumstances), but behavioral activation specifically empowers patients to make changes in their behavior.</a:t>
            </a:r>
            <a:endParaRPr lang="en-US" dirty="0" smtClean="0"/>
          </a:p>
          <a:p>
            <a:endParaRPr lang="en-US" dirty="0"/>
          </a:p>
        </p:txBody>
      </p:sp>
    </p:spTree>
    <p:extLst>
      <p:ext uri="{BB962C8B-B14F-4D97-AF65-F5344CB8AC3E}">
        <p14:creationId xmlns:p14="http://schemas.microsoft.com/office/powerpoint/2010/main" val="541606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When people feel down, they tend to avoid people and activities that they used to enjoy. People often isolate themselves, lose hope, and spend a lot of time resting in bed, watching TV, or playing videogames. Unfortunately, choosing those types of activities can lead people to feel worse</a:t>
            </a:r>
          </a:p>
          <a:p>
            <a:r>
              <a:rPr lang="en-US" sz="1100" b="0" i="0" u="none" strike="noStrike" cap="none" dirty="0" smtClean="0">
                <a:solidFill>
                  <a:srgbClr val="000000"/>
                </a:solidFill>
                <a:effectLst/>
                <a:latin typeface="Arial"/>
                <a:cs typeface="Arial"/>
                <a:sym typeface="Arial"/>
              </a:rPr>
              <a:t>Behavioral activation involves making a CHOICE to do something differently to break the cycle</a:t>
            </a:r>
            <a:endParaRPr lang="en-US" dirty="0" smtClean="0"/>
          </a:p>
          <a:p>
            <a:endParaRPr lang="en-US" dirty="0"/>
          </a:p>
        </p:txBody>
      </p:sp>
    </p:spTree>
    <p:extLst>
      <p:ext uri="{BB962C8B-B14F-4D97-AF65-F5344CB8AC3E}">
        <p14:creationId xmlns:p14="http://schemas.microsoft.com/office/powerpoint/2010/main" val="4005530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Martel, Addis, Jacobson, 2001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Easy to understand – hard to do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BA May be part of other treatment approaches or used alone</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13. Richards DA, </a:t>
            </a:r>
            <a:r>
              <a:rPr lang="en-US" dirty="0" err="1" smtClean="0"/>
              <a:t>Ekers</a:t>
            </a:r>
            <a:r>
              <a:rPr lang="en-US" dirty="0" smtClean="0"/>
              <a:t> D, McMillan D, et al. Cost and outcome of </a:t>
            </a:r>
            <a:r>
              <a:rPr lang="en-US" dirty="0" err="1" smtClean="0"/>
              <a:t>behavioural</a:t>
            </a:r>
            <a:r>
              <a:rPr lang="en-US" dirty="0" smtClean="0"/>
              <a:t> activation versus cognitive</a:t>
            </a:r>
            <a:br>
              <a:rPr lang="en-US" dirty="0" smtClean="0"/>
            </a:br>
            <a:r>
              <a:rPr lang="en-US" dirty="0" err="1" smtClean="0"/>
              <a:t>behavioural</a:t>
            </a:r>
            <a:r>
              <a:rPr lang="en-US" dirty="0" smtClean="0"/>
              <a:t> therapy for depression (COBRA): A </a:t>
            </a:r>
            <a:r>
              <a:rPr lang="en-US" dirty="0" err="1" smtClean="0"/>
              <a:t>randomised</a:t>
            </a:r>
            <a:r>
              <a:rPr lang="en-US" dirty="0" smtClean="0"/>
              <a:t>, controlled, </a:t>
            </a:r>
            <a:r>
              <a:rPr lang="en-US" dirty="0" err="1" smtClean="0"/>
              <a:t>noninferiority</a:t>
            </a:r>
            <a:r>
              <a:rPr lang="en-US" dirty="0" smtClean="0"/>
              <a:t> trial. Lancet</a:t>
            </a:r>
            <a:br>
              <a:rPr lang="en-US" dirty="0" smtClean="0"/>
            </a:br>
            <a:r>
              <a:rPr lang="en-US" dirty="0" smtClean="0"/>
              <a:t>2016;388:871-880.</a:t>
            </a:r>
            <a:br>
              <a:rPr lang="en-US" dirty="0" smtClean="0"/>
            </a:br>
            <a:r>
              <a:rPr lang="en-US" dirty="0" smtClean="0"/>
              <a:t>14. Dobson KS, </a:t>
            </a:r>
            <a:r>
              <a:rPr lang="en-US" dirty="0" err="1" smtClean="0"/>
              <a:t>Hollon</a:t>
            </a:r>
            <a:r>
              <a:rPr lang="en-US" dirty="0" smtClean="0"/>
              <a:t> SD, </a:t>
            </a:r>
            <a:r>
              <a:rPr lang="en-US" dirty="0" err="1" smtClean="0"/>
              <a:t>Dimijian</a:t>
            </a:r>
            <a:r>
              <a:rPr lang="en-US" dirty="0" smtClean="0"/>
              <a:t> S et al. Randomized trial of behavioral activation, cognitive therapy and</a:t>
            </a:r>
            <a:br>
              <a:rPr lang="en-US" dirty="0" smtClean="0"/>
            </a:br>
            <a:r>
              <a:rPr lang="en-US" dirty="0" smtClean="0"/>
              <a:t>antidepressant medication in the prevention of relapse and recurrence of major depression. J Consult </a:t>
            </a:r>
            <a:r>
              <a:rPr lang="en-US" dirty="0" err="1" smtClean="0"/>
              <a:t>Clin</a:t>
            </a:r>
            <a:r>
              <a:rPr lang="en-US" dirty="0" smtClean="0"/>
              <a:t/>
            </a:r>
            <a:br>
              <a:rPr lang="en-US" dirty="0" smtClean="0"/>
            </a:br>
            <a:r>
              <a:rPr lang="en-US" dirty="0" smtClean="0"/>
              <a:t>Psych 2008;76(3):468-477.</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8795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Puspitasari</a:t>
            </a:r>
            <a:r>
              <a:rPr lang="en-US" dirty="0" smtClean="0"/>
              <a:t>, A., </a:t>
            </a:r>
            <a:r>
              <a:rPr lang="en-US" dirty="0" err="1" smtClean="0"/>
              <a:t>L’Amoeureax</a:t>
            </a:r>
            <a:r>
              <a:rPr lang="en-US" dirty="0" smtClean="0"/>
              <a:t>, T., &amp; </a:t>
            </a:r>
            <a:r>
              <a:rPr lang="en-US" dirty="0" err="1" smtClean="0"/>
              <a:t>Schak</a:t>
            </a:r>
            <a:r>
              <a:rPr lang="en-US" dirty="0" smtClean="0"/>
              <a:t>, K.</a:t>
            </a:r>
            <a:r>
              <a:rPr lang="en-US" baseline="0" dirty="0" smtClean="0"/>
              <a:t> (2019). Introduction to behavioral activation. Minnesota Psychological Association workshop.</a:t>
            </a:r>
            <a:endParaRPr lang="en-US" dirty="0"/>
          </a:p>
        </p:txBody>
      </p:sp>
    </p:spTree>
    <p:extLst>
      <p:ext uri="{BB962C8B-B14F-4D97-AF65-F5344CB8AC3E}">
        <p14:creationId xmlns:p14="http://schemas.microsoft.com/office/powerpoint/2010/main" val="3471598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Avoid using this to suggest health behavior change (e.g., quitting smoking, weight loss)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Trangle</a:t>
            </a:r>
            <a:r>
              <a:rPr lang="en-US" dirty="0" smtClean="0"/>
              <a:t> M, </a:t>
            </a:r>
            <a:r>
              <a:rPr lang="en-US" dirty="0" err="1" smtClean="0"/>
              <a:t>Gursky</a:t>
            </a:r>
            <a:r>
              <a:rPr lang="en-US" dirty="0" smtClean="0"/>
              <a:t> J, Haight R, </a:t>
            </a:r>
            <a:r>
              <a:rPr lang="en-US" dirty="0" err="1" smtClean="0"/>
              <a:t>Hardwig</a:t>
            </a:r>
            <a:r>
              <a:rPr lang="en-US" dirty="0" smtClean="0"/>
              <a:t> J, </a:t>
            </a:r>
            <a:r>
              <a:rPr lang="en-US" dirty="0" err="1" smtClean="0"/>
              <a:t>Hinnenkamp</a:t>
            </a:r>
            <a:r>
              <a:rPr lang="en-US" dirty="0" smtClean="0"/>
              <a:t> T, Kessler D, Mack N, </a:t>
            </a:r>
            <a:r>
              <a:rPr lang="en-US" dirty="0" err="1" smtClean="0"/>
              <a:t>Myszkowski</a:t>
            </a:r>
            <a:r>
              <a:rPr lang="en-US" dirty="0" smtClean="0"/>
              <a:t> M. Institute for Clinical Systems Improvement. Adult Depression in Primary Care. Updated March 2016</a:t>
            </a:r>
            <a:endParaRPr lang="en-US" dirty="0" smtClean="0">
              <a:latin typeface="Verdana"/>
              <a:ea typeface="Verdana"/>
              <a:cs typeface="Verdana"/>
              <a:sym typeface="Verdana"/>
            </a:endParaRPr>
          </a:p>
          <a:p>
            <a:endParaRPr lang="en-US" dirty="0" smtClean="0"/>
          </a:p>
          <a:p>
            <a:endParaRPr lang="en-US" dirty="0"/>
          </a:p>
        </p:txBody>
      </p:sp>
    </p:spTree>
    <p:extLst>
      <p:ext uri="{BB962C8B-B14F-4D97-AF65-F5344CB8AC3E}">
        <p14:creationId xmlns:p14="http://schemas.microsoft.com/office/powerpoint/2010/main" val="189864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Trangle</a:t>
            </a:r>
            <a:r>
              <a:rPr lang="en-US" dirty="0" smtClean="0"/>
              <a:t> M, </a:t>
            </a:r>
            <a:r>
              <a:rPr lang="en-US" dirty="0" err="1" smtClean="0"/>
              <a:t>Gursky</a:t>
            </a:r>
            <a:r>
              <a:rPr lang="en-US" dirty="0" smtClean="0"/>
              <a:t> J, Haight R, </a:t>
            </a:r>
            <a:r>
              <a:rPr lang="en-US" dirty="0" err="1" smtClean="0"/>
              <a:t>Hardwig</a:t>
            </a:r>
            <a:r>
              <a:rPr lang="en-US" dirty="0" smtClean="0"/>
              <a:t> J, </a:t>
            </a:r>
            <a:r>
              <a:rPr lang="en-US" dirty="0" err="1" smtClean="0"/>
              <a:t>Hinnenkamp</a:t>
            </a:r>
            <a:r>
              <a:rPr lang="en-US" dirty="0" smtClean="0"/>
              <a:t> T, Kessler D, Mack N, </a:t>
            </a:r>
            <a:r>
              <a:rPr lang="en-US" dirty="0" err="1" smtClean="0"/>
              <a:t>Myszkowski</a:t>
            </a:r>
            <a:r>
              <a:rPr lang="en-US" dirty="0" smtClean="0"/>
              <a:t> M. Institute for Clinical Systems Improvement. Adult Depression in Primary Care. Updated March 2016</a:t>
            </a:r>
            <a:endParaRPr lang="en-US" dirty="0" smtClean="0">
              <a:latin typeface="Verdana"/>
              <a:ea typeface="Verdana"/>
              <a:cs typeface="Verdana"/>
              <a:sym typeface="Verdana"/>
            </a:endParaRPr>
          </a:p>
          <a:p>
            <a:endParaRPr lang="en-US" dirty="0" smtClean="0"/>
          </a:p>
          <a:p>
            <a:endParaRPr lang="en-US" dirty="0"/>
          </a:p>
        </p:txBody>
      </p:sp>
    </p:spTree>
    <p:extLst>
      <p:ext uri="{BB962C8B-B14F-4D97-AF65-F5344CB8AC3E}">
        <p14:creationId xmlns:p14="http://schemas.microsoft.com/office/powerpoint/2010/main" val="1291419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52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Five 2-year cycles (2005-2006 through 2013-2014) of the National Health and Nutrition Examination Survey, representative cross-sectional surveys of US adults aged 18 years or older, were analyzed for use of medications with depression as a potential adverse effect  (n = 26 192 adults)</a:t>
            </a:r>
          </a:p>
          <a:p>
            <a:endParaRPr lang="en-US" dirty="0" smtClean="0"/>
          </a:p>
          <a:p>
            <a:r>
              <a:rPr lang="en-US" dirty="0" err="1" smtClean="0"/>
              <a:t>Qato</a:t>
            </a:r>
            <a:r>
              <a:rPr lang="en-US" dirty="0" smtClean="0"/>
              <a:t> DM, </a:t>
            </a:r>
            <a:r>
              <a:rPr lang="en-US" dirty="0" err="1" smtClean="0"/>
              <a:t>Ozenberger</a:t>
            </a:r>
            <a:r>
              <a:rPr lang="en-US" dirty="0" smtClean="0"/>
              <a:t> K, </a:t>
            </a:r>
            <a:r>
              <a:rPr lang="en-US" dirty="0" err="1" smtClean="0"/>
              <a:t>Olfson</a:t>
            </a:r>
            <a:r>
              <a:rPr lang="en-US" dirty="0" smtClean="0"/>
              <a:t> M. Prevalence of Prescription Medications With Depression as a Potential Adverse Effect Among Adults in the United States. </a:t>
            </a:r>
            <a:r>
              <a:rPr lang="en-US" i="1" dirty="0" smtClean="0"/>
              <a:t>JAMA.</a:t>
            </a:r>
            <a:r>
              <a:rPr lang="en-US" dirty="0" smtClean="0"/>
              <a:t> 2018;319(22):2289–2298. doi:10.1001/jama.2018.6741</a:t>
            </a:r>
          </a:p>
          <a:p>
            <a:endParaRPr lang="en-US" dirty="0"/>
          </a:p>
        </p:txBody>
      </p:sp>
    </p:spTree>
    <p:extLst>
      <p:ext uri="{BB962C8B-B14F-4D97-AF65-F5344CB8AC3E}">
        <p14:creationId xmlns:p14="http://schemas.microsoft.com/office/powerpoint/2010/main" val="3515507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863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782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133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133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338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969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932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93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4933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Puspitasari</a:t>
            </a:r>
            <a:r>
              <a:rPr lang="en-US" dirty="0" smtClean="0"/>
              <a:t>, A., </a:t>
            </a:r>
            <a:r>
              <a:rPr lang="en-US" dirty="0" err="1" smtClean="0"/>
              <a:t>L’Amoeureax</a:t>
            </a:r>
            <a:r>
              <a:rPr lang="en-US" dirty="0" smtClean="0"/>
              <a:t>, T., &amp; </a:t>
            </a:r>
            <a:r>
              <a:rPr lang="en-US" dirty="0" err="1" smtClean="0"/>
              <a:t>Schak</a:t>
            </a:r>
            <a:r>
              <a:rPr lang="en-US" dirty="0" smtClean="0"/>
              <a:t>, K.</a:t>
            </a:r>
            <a:r>
              <a:rPr lang="en-US" baseline="0" dirty="0" smtClean="0"/>
              <a:t> (2019). Introduction to behavioral activation. Minnesota Psychological Association workshop.</a:t>
            </a:r>
            <a:endParaRPr lang="en-US" dirty="0"/>
          </a:p>
        </p:txBody>
      </p:sp>
    </p:spTree>
    <p:extLst>
      <p:ext uri="{BB962C8B-B14F-4D97-AF65-F5344CB8AC3E}">
        <p14:creationId xmlns:p14="http://schemas.microsoft.com/office/powerpoint/2010/main" val="347159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Among 12.9% of those with lifetime MDD, all episodes occurred just after the death of someone close and lasted less than 2 months (</a:t>
            </a:r>
            <a:r>
              <a:rPr lang="en-US" dirty="0" err="1" smtClean="0"/>
              <a:t>Hasin</a:t>
            </a:r>
            <a:r>
              <a:rPr lang="en-US" dirty="0" smtClean="0"/>
              <a:t> et al. 2018; national survey of MDD)</a:t>
            </a:r>
          </a:p>
          <a:p>
            <a:endParaRPr lang="en-US" dirty="0"/>
          </a:p>
        </p:txBody>
      </p:sp>
    </p:spTree>
    <p:extLst>
      <p:ext uri="{BB962C8B-B14F-4D97-AF65-F5344CB8AC3E}">
        <p14:creationId xmlns:p14="http://schemas.microsoft.com/office/powerpoint/2010/main" val="2668854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6122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7720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1f84d6a8f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g71f84d6a8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66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National survey of 36 309 US adults</a:t>
            </a:r>
          </a:p>
          <a:p>
            <a:pPr marL="158750" indent="0">
              <a:buNone/>
            </a:pPr>
            <a:r>
              <a:rPr lang="en-US" dirty="0" smtClean="0"/>
              <a:t>National Epidemiologic Survey on Alcohol and Related Conditions III (NESARC-III) is a nationally representative 2012-2013 survey of </a:t>
            </a:r>
            <a:r>
              <a:rPr lang="en-US" i="1" dirty="0" smtClean="0"/>
              <a:t>DSM-5</a:t>
            </a:r>
            <a:r>
              <a:rPr lang="en-US" dirty="0" smtClean="0"/>
              <a:t> psychiatric and SUDs in adults 18 years or older</a:t>
            </a:r>
          </a:p>
          <a:p>
            <a:pPr marL="158750" indent="0">
              <a:buNone/>
            </a:pPr>
            <a:endParaRPr lang="en-US" dirty="0" smtClean="0"/>
          </a:p>
          <a:p>
            <a:pPr marL="158750" indent="0">
              <a:buNone/>
            </a:pPr>
            <a:r>
              <a:rPr lang="en-US" dirty="0" err="1" smtClean="0"/>
              <a:t>Hasin</a:t>
            </a:r>
            <a:r>
              <a:rPr lang="en-US" dirty="0" smtClean="0"/>
              <a:t> DS, </a:t>
            </a:r>
            <a:r>
              <a:rPr lang="en-US" dirty="0" err="1" smtClean="0"/>
              <a:t>Sarvet</a:t>
            </a:r>
            <a:r>
              <a:rPr lang="en-US" dirty="0" smtClean="0"/>
              <a:t> AL, Meyers JL, et al. Epidemiology of Adult </a:t>
            </a:r>
            <a:r>
              <a:rPr lang="en-US" i="1" dirty="0" smtClean="0"/>
              <a:t>DSM-5</a:t>
            </a:r>
            <a:r>
              <a:rPr lang="en-US" dirty="0" smtClean="0"/>
              <a:t> Major Depressive Disorder and Its Specifiers in the United States. </a:t>
            </a:r>
            <a:r>
              <a:rPr lang="en-US" i="1" dirty="0" smtClean="0"/>
              <a:t>JAMA Psychiatry.</a:t>
            </a:r>
            <a:r>
              <a:rPr lang="en-US" dirty="0" smtClean="0"/>
              <a:t> 2018;75(4):336–346. doi:10.1001/jamapsychiatry.2017.4602</a:t>
            </a:r>
          </a:p>
          <a:p>
            <a:pPr marL="158750" indent="0">
              <a:buNone/>
            </a:pPr>
            <a:endParaRPr lang="en-US" dirty="0" smtClean="0"/>
          </a:p>
          <a:p>
            <a:pPr marL="158750" indent="0">
              <a:buNone/>
            </a:pPr>
            <a:r>
              <a:rPr lang="en-US" dirty="0" err="1" smtClean="0"/>
              <a:t>McQuaid</a:t>
            </a:r>
            <a:r>
              <a:rPr lang="en-US" dirty="0" smtClean="0"/>
              <a:t> et al 2019</a:t>
            </a:r>
          </a:p>
          <a:p>
            <a:endParaRPr lang="en-US" dirty="0"/>
          </a:p>
        </p:txBody>
      </p:sp>
    </p:spTree>
    <p:extLst>
      <p:ext uri="{BB962C8B-B14F-4D97-AF65-F5344CB8AC3E}">
        <p14:creationId xmlns:p14="http://schemas.microsoft.com/office/powerpoint/2010/main" val="407267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smtClean="0"/>
          </a:p>
          <a:p>
            <a:pPr marL="158750" indent="0">
              <a:buNone/>
            </a:pPr>
            <a:r>
              <a:rPr lang="en-US" dirty="0" err="1" smtClean="0"/>
              <a:t>Hasin</a:t>
            </a:r>
            <a:r>
              <a:rPr lang="en-US" dirty="0" smtClean="0"/>
              <a:t> DS, </a:t>
            </a:r>
            <a:r>
              <a:rPr lang="en-US" dirty="0" err="1" smtClean="0"/>
              <a:t>Sarvet</a:t>
            </a:r>
            <a:r>
              <a:rPr lang="en-US" dirty="0" smtClean="0"/>
              <a:t> AL, Meyers JL, et al. Epidemiology of Adult </a:t>
            </a:r>
            <a:r>
              <a:rPr lang="en-US" i="1" dirty="0" smtClean="0"/>
              <a:t>DSM-5</a:t>
            </a:r>
            <a:r>
              <a:rPr lang="en-US" dirty="0" smtClean="0"/>
              <a:t> Major Depressive Disorder and Its Specifiers in the United States. </a:t>
            </a:r>
            <a:r>
              <a:rPr lang="en-US" i="1" dirty="0" smtClean="0"/>
              <a:t>JAMA Psychiatry.</a:t>
            </a:r>
            <a:r>
              <a:rPr lang="en-US" dirty="0" smtClean="0"/>
              <a:t> 2018;75(4):336–346. doi:10.1001/jamapsychiatry.2017.4602</a:t>
            </a:r>
          </a:p>
          <a:p>
            <a:endParaRPr lang="en-US" dirty="0"/>
          </a:p>
        </p:txBody>
      </p:sp>
    </p:spTree>
    <p:extLst>
      <p:ext uri="{BB962C8B-B14F-4D97-AF65-F5344CB8AC3E}">
        <p14:creationId xmlns:p14="http://schemas.microsoft.com/office/powerpoint/2010/main" val="294932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effectLst/>
                <a:latin typeface="Arial"/>
              </a:rPr>
              <a:t>Kriston</a:t>
            </a:r>
            <a:r>
              <a:rPr lang="en-US" dirty="0" smtClean="0">
                <a:effectLst/>
                <a:latin typeface="Arial"/>
              </a:rPr>
              <a:t> L, von Wolff A, </a:t>
            </a:r>
            <a:r>
              <a:rPr lang="en-US" dirty="0" err="1" smtClean="0">
                <a:effectLst/>
                <a:latin typeface="Arial"/>
              </a:rPr>
              <a:t>Westphal</a:t>
            </a:r>
            <a:r>
              <a:rPr lang="en-US" dirty="0" smtClean="0">
                <a:effectLst/>
                <a:latin typeface="Arial"/>
              </a:rPr>
              <a:t> A, et al. Efficacy and acceptability of acute treatments for persistent depressive disorder: a network meta-analysis. Depress Anxiety 2014;31:621-30</a:t>
            </a:r>
            <a:endParaRPr lang="en-US" dirty="0" smtClean="0"/>
          </a:p>
          <a:p>
            <a:endParaRPr lang="en-US" dirty="0"/>
          </a:p>
        </p:txBody>
      </p:sp>
    </p:spTree>
    <p:extLst>
      <p:ext uri="{BB962C8B-B14F-4D97-AF65-F5344CB8AC3E}">
        <p14:creationId xmlns:p14="http://schemas.microsoft.com/office/powerpoint/2010/main" val="388009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Kessler RC, </a:t>
            </a:r>
            <a:r>
              <a:rPr lang="en-US" dirty="0" err="1" smtClean="0"/>
              <a:t>Petukhova</a:t>
            </a:r>
            <a:r>
              <a:rPr lang="en-US" dirty="0" smtClean="0"/>
              <a:t> M, Sampson NA, </a:t>
            </a:r>
            <a:r>
              <a:rPr lang="en-US" dirty="0" err="1" smtClean="0"/>
              <a:t>Zaslavsky</a:t>
            </a:r>
            <a:r>
              <a:rPr lang="en-US" dirty="0" smtClean="0"/>
              <a:t> AM, </a:t>
            </a:r>
            <a:r>
              <a:rPr lang="en-US" dirty="0" err="1" smtClean="0"/>
              <a:t>Wittchen</a:t>
            </a:r>
            <a:r>
              <a:rPr lang="en-US" dirty="0" smtClean="0"/>
              <a:t> H. Twelve-month and lifetime prevalence and lifetime morbid risk of anxiety and mood disorders in the United States. </a:t>
            </a:r>
            <a:r>
              <a:rPr lang="en-US" dirty="0" err="1" smtClean="0"/>
              <a:t>Int</a:t>
            </a:r>
            <a:r>
              <a:rPr lang="en-US" dirty="0" smtClean="0"/>
              <a:t> J Methods</a:t>
            </a:r>
            <a:br>
              <a:rPr lang="en-US" dirty="0" smtClean="0"/>
            </a:br>
            <a:r>
              <a:rPr lang="en-US" dirty="0" err="1" smtClean="0"/>
              <a:t>Psychiatr</a:t>
            </a:r>
            <a:r>
              <a:rPr lang="en-US" dirty="0" smtClean="0"/>
              <a:t> Res 2012;21:169-184.</a:t>
            </a:r>
          </a:p>
          <a:p>
            <a:r>
              <a:rPr lang="en-US" dirty="0" err="1" smtClean="0"/>
              <a:t>Olfson</a:t>
            </a:r>
            <a:r>
              <a:rPr lang="en-US" dirty="0" smtClean="0"/>
              <a:t> M, Blanco C, Marcus SC. Treatment of Adult Depression in the United States. </a:t>
            </a:r>
            <a:r>
              <a:rPr lang="en-US" i="1" dirty="0" smtClean="0"/>
              <a:t>JAMA Intern Med.</a:t>
            </a:r>
            <a:r>
              <a:rPr lang="en-US" dirty="0" smtClean="0"/>
              <a:t> 2016;176(10):1482–1491. doi:10.1001/jamainternmed.2016.5057</a:t>
            </a:r>
            <a:endParaRPr lang="en-US" dirty="0" smtClean="0">
              <a:hlinkClick r:id="rId3"/>
            </a:endParaRPr>
          </a:p>
          <a:p>
            <a:r>
              <a:rPr lang="en-US" dirty="0" err="1" smtClean="0">
                <a:effectLst/>
                <a:latin typeface="Arial"/>
              </a:rPr>
              <a:t>Vos</a:t>
            </a:r>
            <a:r>
              <a:rPr lang="en-US" dirty="0" smtClean="0">
                <a:effectLst/>
                <a:latin typeface="Arial"/>
              </a:rPr>
              <a:t>, T., Barber, R.M., Bell, B., </a:t>
            </a:r>
            <a:r>
              <a:rPr lang="en-US" dirty="0" err="1" smtClean="0">
                <a:effectLst/>
                <a:latin typeface="Arial"/>
              </a:rPr>
              <a:t>Bertozzl</a:t>
            </a:r>
            <a:r>
              <a:rPr lang="en-US" dirty="0" smtClean="0">
                <a:effectLst/>
                <a:latin typeface="Arial"/>
              </a:rPr>
              <a:t>-Villa, A., </a:t>
            </a:r>
            <a:r>
              <a:rPr lang="en-US" dirty="0" err="1" smtClean="0">
                <a:effectLst/>
                <a:latin typeface="Arial"/>
              </a:rPr>
              <a:t>Blrukov</a:t>
            </a:r>
            <a:r>
              <a:rPr lang="en-US" dirty="0" smtClean="0">
                <a:effectLst/>
                <a:latin typeface="Arial"/>
              </a:rPr>
              <a:t>, S.,</a:t>
            </a:r>
            <a:r>
              <a:rPr lang="en-US" dirty="0" err="1" smtClean="0">
                <a:effectLst/>
                <a:latin typeface="Arial"/>
              </a:rPr>
              <a:t>Bolliger</a:t>
            </a:r>
            <a:r>
              <a:rPr lang="en-US" dirty="0" smtClean="0">
                <a:effectLst/>
                <a:latin typeface="Arial"/>
              </a:rPr>
              <a:t>, I., . . . Murray, C.J.L. (2015). Global, regional, and national incidence, prevalence, and years lived with disability for 301 acute and chronic diseases and injuries in 188 countries, 1990-2013: </a:t>
            </a:r>
            <a:r>
              <a:rPr lang="en-US" dirty="0" err="1" smtClean="0">
                <a:effectLst/>
                <a:latin typeface="Arial"/>
              </a:rPr>
              <a:t>Asystematic</a:t>
            </a:r>
            <a:r>
              <a:rPr lang="en-US" dirty="0" smtClean="0">
                <a:effectLst/>
                <a:latin typeface="Arial"/>
              </a:rPr>
              <a:t> analysis for the global burden of disease study 2013. The Lancet, 386(9995), 743–800</a:t>
            </a:r>
          </a:p>
          <a:p>
            <a:r>
              <a:rPr lang="en-US" dirty="0" err="1" smtClean="0"/>
              <a:t>Conradi</a:t>
            </a:r>
            <a:r>
              <a:rPr lang="en-US" dirty="0" smtClean="0"/>
              <a:t> HJ, </a:t>
            </a:r>
            <a:r>
              <a:rPr lang="en-US" dirty="0" err="1" smtClean="0"/>
              <a:t>Bos</a:t>
            </a:r>
            <a:r>
              <a:rPr lang="en-US" dirty="0" smtClean="0"/>
              <a:t> EH, </a:t>
            </a:r>
            <a:r>
              <a:rPr lang="en-US" dirty="0" err="1" smtClean="0"/>
              <a:t>Kamphuis</a:t>
            </a:r>
            <a:r>
              <a:rPr lang="en-US" dirty="0" smtClean="0"/>
              <a:t> JH, de </a:t>
            </a:r>
            <a:r>
              <a:rPr lang="en-US" dirty="0" err="1" smtClean="0"/>
              <a:t>Jonge</a:t>
            </a:r>
            <a:r>
              <a:rPr lang="en-US" dirty="0" smtClean="0"/>
              <a:t> P. The ten-year course of depression in primary care and long-term effects of psychoeducation, psychiatric consultation and cognitive behavioral therapy. J Affect</a:t>
            </a:r>
            <a:br>
              <a:rPr lang="en-US" dirty="0" smtClean="0"/>
            </a:br>
            <a:r>
              <a:rPr lang="en-US" dirty="0" smtClean="0"/>
              <a:t>Disorders 2017;217:174-182.</a:t>
            </a:r>
          </a:p>
          <a:p>
            <a:endParaRPr lang="en-US" dirty="0"/>
          </a:p>
        </p:txBody>
      </p:sp>
    </p:spTree>
    <p:extLst>
      <p:ext uri="{BB962C8B-B14F-4D97-AF65-F5344CB8AC3E}">
        <p14:creationId xmlns:p14="http://schemas.microsoft.com/office/powerpoint/2010/main" val="179412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hareddecisions.mayoclinic.org/decision-aid-information/decision-aids-for-chronic-disease/depression-medication-choi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nami.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csi.org/wp-content/uploads/2019/01/Depr.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B5C5"/>
        </a:solidFill>
        <a:effectLst/>
      </p:bgPr>
    </p:bg>
    <p:spTree>
      <p:nvGrpSpPr>
        <p:cNvPr id="1" name="Shape 83"/>
        <p:cNvGrpSpPr/>
        <p:nvPr/>
      </p:nvGrpSpPr>
      <p:grpSpPr>
        <a:xfrm>
          <a:off x="0" y="0"/>
          <a:ext cx="0" cy="0"/>
          <a:chOff x="0" y="0"/>
          <a:chExt cx="0" cy="0"/>
        </a:xfrm>
      </p:grpSpPr>
      <p:sp>
        <p:nvSpPr>
          <p:cNvPr id="84" name="Google Shape;84;p13"/>
          <p:cNvSpPr/>
          <p:nvPr/>
        </p:nvSpPr>
        <p:spPr>
          <a:xfrm>
            <a:off x="5769972" y="0"/>
            <a:ext cx="6421721"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a:stretch/>
        </p:blipFill>
        <p:spPr>
          <a:xfrm flipH="1">
            <a:off x="9751" y="0"/>
            <a:ext cx="12192000" cy="6858000"/>
          </a:xfrm>
          <a:prstGeom prst="rect">
            <a:avLst/>
          </a:prstGeom>
          <a:noFill/>
          <a:ln>
            <a:noFill/>
          </a:ln>
        </p:spPr>
      </p:pic>
      <p:sp>
        <p:nvSpPr>
          <p:cNvPr id="86" name="Google Shape;86;p13"/>
          <p:cNvSpPr txBox="1">
            <a:spLocks noGrp="1"/>
          </p:cNvSpPr>
          <p:nvPr>
            <p:ph type="ctrTitle"/>
          </p:nvPr>
        </p:nvSpPr>
        <p:spPr>
          <a:xfrm>
            <a:off x="804483" y="1557214"/>
            <a:ext cx="4805996" cy="1297115"/>
          </a:xfrm>
          <a:prstGeom prst="rect">
            <a:avLst/>
          </a:prstGeom>
          <a:noFill/>
          <a:ln>
            <a:noFill/>
          </a:ln>
        </p:spPr>
        <p:txBody>
          <a:bodyPr spcFirstLastPara="1" wrap="square" lIns="91425" tIns="45700" rIns="91425" bIns="45700" anchor="t" anchorCtr="0">
            <a:noAutofit/>
          </a:bodyPr>
          <a:lstStyle/>
          <a:p>
            <a:pPr lvl="0" algn="l">
              <a:buSzPts val="4400"/>
            </a:pPr>
            <a:r>
              <a:rPr lang="en-US" sz="4400" dirty="0" smtClean="0">
                <a:solidFill>
                  <a:srgbClr val="000000"/>
                </a:solidFill>
                <a:latin typeface="Verdana"/>
                <a:ea typeface="Verdana"/>
                <a:cs typeface="Verdana"/>
                <a:sym typeface="Verdana"/>
              </a:rPr>
              <a:t>Depression</a:t>
            </a:r>
            <a:endParaRPr sz="4400" dirty="0">
              <a:solidFill>
                <a:srgbClr val="000000"/>
              </a:solidFill>
              <a:latin typeface="Verdana"/>
              <a:ea typeface="Verdana"/>
              <a:cs typeface="Verdana"/>
              <a:sym typeface="Verdana"/>
            </a:endParaRPr>
          </a:p>
        </p:txBody>
      </p:sp>
      <p:sp>
        <p:nvSpPr>
          <p:cNvPr id="88" name="Google Shape;88;p13"/>
          <p:cNvSpPr/>
          <p:nvPr/>
        </p:nvSpPr>
        <p:spPr>
          <a:xfrm>
            <a:off x="6727121" y="581159"/>
            <a:ext cx="546487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4">
            <a:alphaModFix/>
          </a:blip>
          <a:srcRect/>
          <a:stretch/>
        </p:blipFill>
        <p:spPr>
          <a:xfrm>
            <a:off x="6961935" y="2854329"/>
            <a:ext cx="5239816" cy="2161424"/>
          </a:xfrm>
          <a:prstGeom prst="rect">
            <a:avLst/>
          </a:prstGeom>
          <a:noFill/>
          <a:ln>
            <a:noFill/>
          </a:ln>
        </p:spPr>
      </p:pic>
      <p:sp>
        <p:nvSpPr>
          <p:cNvPr id="8" name="Google Shape;87;p1"/>
          <p:cNvSpPr txBox="1">
            <a:spLocks/>
          </p:cNvSpPr>
          <p:nvPr/>
        </p:nvSpPr>
        <p:spPr>
          <a:xfrm>
            <a:off x="642797" y="3719579"/>
            <a:ext cx="5119778" cy="83883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spcBef>
                <a:spcPts val="0"/>
              </a:spcBef>
              <a:buSzPts val="1800"/>
            </a:pPr>
            <a:r>
              <a:rPr lang="en-US" sz="1800" b="1" dirty="0" smtClean="0">
                <a:solidFill>
                  <a:srgbClr val="01599C"/>
                </a:solidFill>
                <a:latin typeface="Verdana"/>
                <a:ea typeface="Verdana"/>
                <a:cs typeface="Verdana"/>
                <a:sym typeface="Verdana"/>
              </a:rPr>
              <a:t>www.ChangeThatMatters.umn.edu</a:t>
            </a:r>
            <a:endParaRPr lang="en-US" sz="1800" b="1" dirty="0">
              <a:solidFill>
                <a:srgbClr val="01599C"/>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Major Depressive Disorder (DSM-5)</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a:xfrm>
            <a:off x="700391" y="1684619"/>
            <a:ext cx="10646684" cy="4351338"/>
          </a:xfrm>
        </p:spPr>
        <p:txBody>
          <a:bodyPr/>
          <a:lstStyle/>
          <a:p>
            <a:pPr lvl="0">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5 or more of the following symptoms for at least 2 weeks and representing a change from previous functioning (must include depression or anhedonia)</a:t>
            </a:r>
          </a:p>
          <a:p>
            <a:pPr lvl="1">
              <a:buClr>
                <a:srgbClr val="000000"/>
              </a:buCl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Depressed mood</a:t>
            </a:r>
          </a:p>
          <a:p>
            <a:pPr lvl="1">
              <a:buClr>
                <a:srgbClr val="000000"/>
              </a:buCl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Anhedonia</a:t>
            </a:r>
          </a:p>
          <a:p>
            <a:pPr lvl="1">
              <a:buClr>
                <a:srgbClr val="000000"/>
              </a:buCl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Significant change in weight or appetite </a:t>
            </a:r>
          </a:p>
          <a:p>
            <a:pPr lvl="1">
              <a:buClr>
                <a:srgbClr val="000000"/>
              </a:buClr>
            </a:pPr>
            <a:r>
              <a:rPr lang="en-US"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Insomnia or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hypersomnia</a:t>
            </a:r>
          </a:p>
          <a:p>
            <a:pPr lvl="1">
              <a:buClr>
                <a:srgbClr val="000000"/>
              </a:buClr>
            </a:pPr>
            <a:r>
              <a:rPr lang="en-US"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Psychomotor agitation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or retardation </a:t>
            </a:r>
          </a:p>
          <a:p>
            <a:pPr lvl="1">
              <a:buClr>
                <a:srgbClr val="000000"/>
              </a:buCl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Fatigue or loss of energy </a:t>
            </a:r>
          </a:p>
          <a:p>
            <a:pPr lvl="1">
              <a:buClr>
                <a:srgbClr val="000000"/>
              </a:buClr>
            </a:pPr>
            <a:r>
              <a:rPr lang="en-US"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Feelings of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worthlessness or excessive or inappropriate guilt </a:t>
            </a:r>
          </a:p>
          <a:p>
            <a:pPr lvl="1">
              <a:buClr>
                <a:srgbClr val="000000"/>
              </a:buCl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Diminished ability to think or concentrate</a:t>
            </a:r>
          </a:p>
          <a:p>
            <a:pPr lvl="1">
              <a:buClr>
                <a:srgbClr val="000000"/>
              </a:buClr>
            </a:pPr>
            <a:r>
              <a:rPr lang="en-US"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Recurrent thoughts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of death, suicidal ideation without a specific plan, or a suicide attempt or a specific plan for committing suicide</a:t>
            </a:r>
          </a:p>
          <a:p>
            <a:pPr lvl="1">
              <a:buClr>
                <a:srgbClr val="000000"/>
              </a:buClr>
            </a:pPr>
            <a:endPar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1" indent="0">
              <a:buClr>
                <a:srgbClr val="000000"/>
              </a:buClr>
              <a:buNone/>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Must cause clinical significant distress or impairment. Need to rule out substance or medical condition as cause. Not better explained by another psychiatric disorder.</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398272" y="5601870"/>
            <a:ext cx="1793727" cy="739912"/>
          </a:xfrm>
          <a:prstGeom prst="rect">
            <a:avLst/>
          </a:prstGeom>
        </p:spPr>
      </p:pic>
    </p:spTree>
    <p:extLst>
      <p:ext uri="{BB962C8B-B14F-4D97-AF65-F5344CB8AC3E}">
        <p14:creationId xmlns:p14="http://schemas.microsoft.com/office/powerpoint/2010/main" val="127908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Prevalence of MDD (US adults)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10%: One-year prevalence</a:t>
            </a:r>
          </a:p>
          <a:p>
            <a:r>
              <a:rPr lang="en-US" dirty="0">
                <a:latin typeface="Verdana" panose="020B0604030504040204" pitchFamily="34" charset="0"/>
                <a:ea typeface="Verdana" panose="020B0604030504040204" pitchFamily="34" charset="0"/>
                <a:cs typeface="Verdana" panose="020B0604030504040204" pitchFamily="34" charset="0"/>
              </a:rPr>
              <a:t>21%: Lifetime prevalence</a:t>
            </a:r>
          </a:p>
          <a:p>
            <a:r>
              <a:rPr lang="en-US" dirty="0">
                <a:latin typeface="Verdana" panose="020B0604030504040204" pitchFamily="34" charset="0"/>
                <a:ea typeface="Verdana" panose="020B0604030504040204" pitchFamily="34" charset="0"/>
                <a:cs typeface="Verdana" panose="020B0604030504040204" pitchFamily="34" charset="0"/>
              </a:rPr>
              <a:t>Higher rates among </a:t>
            </a:r>
          </a:p>
          <a:p>
            <a:pPr lvl="1"/>
            <a:r>
              <a:rPr lang="en-US" dirty="0">
                <a:latin typeface="Verdana" panose="020B0604030504040204" pitchFamily="34" charset="0"/>
                <a:ea typeface="Verdana" panose="020B0604030504040204" pitchFamily="34" charset="0"/>
                <a:cs typeface="Verdana" panose="020B0604030504040204" pitchFamily="34" charset="0"/>
              </a:rPr>
              <a:t>Women than men</a:t>
            </a:r>
          </a:p>
          <a:p>
            <a:pPr lvl="1"/>
            <a:r>
              <a:rPr lang="en-US" dirty="0">
                <a:latin typeface="Verdana" panose="020B0604030504040204" pitchFamily="34" charset="0"/>
                <a:ea typeface="Verdana" panose="020B0604030504040204" pitchFamily="34" charset="0"/>
                <a:cs typeface="Verdana" panose="020B0604030504040204" pitchFamily="34" charset="0"/>
              </a:rPr>
              <a:t>Young adults (18-29)</a:t>
            </a:r>
          </a:p>
          <a:p>
            <a:pPr lvl="1"/>
            <a:r>
              <a:rPr lang="en-US" dirty="0">
                <a:latin typeface="Verdana" panose="020B0604030504040204" pitchFamily="34" charset="0"/>
                <a:ea typeface="Verdana" panose="020B0604030504040204" pitchFamily="34" charset="0"/>
                <a:cs typeface="Verdana" panose="020B0604030504040204" pitchFamily="34" charset="0"/>
              </a:rPr>
              <a:t>People with lower incomes</a:t>
            </a:r>
          </a:p>
          <a:p>
            <a:pPr lvl="1"/>
            <a:r>
              <a:rPr lang="en-US" dirty="0">
                <a:latin typeface="Verdana" panose="020B0604030504040204" pitchFamily="34" charset="0"/>
                <a:ea typeface="Verdana" panose="020B0604030504040204" pitchFamily="34" charset="0"/>
                <a:cs typeface="Verdana" panose="020B0604030504040204" pitchFamily="34" charset="0"/>
              </a:rPr>
              <a:t>White people (than African American, Asian &amp; Hispanic) – however, chronicity and burden of depression may be higher in non-White adults; non-Whites may be less likely to receive treatment as well</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19790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Course of MDD</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Mean age of onset of MDD: 29 years</a:t>
            </a:r>
          </a:p>
          <a:p>
            <a:r>
              <a:rPr lang="en-US" dirty="0">
                <a:latin typeface="Verdana" panose="020B0604030504040204" pitchFamily="34" charset="0"/>
                <a:ea typeface="Verdana" panose="020B0604030504040204" pitchFamily="34" charset="0"/>
                <a:cs typeface="Verdana" panose="020B0604030504040204" pitchFamily="34" charset="0"/>
              </a:rPr>
              <a:t>Mean of 3.85 episodes in a lifetime</a:t>
            </a:r>
          </a:p>
          <a:p>
            <a:r>
              <a:rPr lang="en-US" dirty="0">
                <a:latin typeface="Verdana" panose="020B0604030504040204" pitchFamily="34" charset="0"/>
                <a:ea typeface="Verdana" panose="020B0604030504040204" pitchFamily="34" charset="0"/>
                <a:cs typeface="Verdana" panose="020B0604030504040204" pitchFamily="34" charset="0"/>
              </a:rPr>
              <a:t>Median duration of longest (or only) episode: 26 weeks</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~1 in 3 with lifetime MDD receive no treatment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159482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a:solidFill>
                  <a:schemeClr val="bg1"/>
                </a:solidFill>
              </a:rPr>
              <a:t>Persistent Depressive Disorder (DSM-5)</a:t>
            </a:r>
            <a:br>
              <a:rPr lang="en-US" dirty="0">
                <a:solidFill>
                  <a:schemeClr val="bg1"/>
                </a:solidFill>
              </a:rPr>
            </a:br>
            <a:r>
              <a:rPr lang="en-US" sz="3600" dirty="0">
                <a:solidFill>
                  <a:schemeClr val="bg1"/>
                </a:solidFill>
              </a:rPr>
              <a:t>Lifetime prevalence: 3-6%</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pPr marL="114300" lvl="0" indent="0">
              <a:buClr>
                <a:srgbClr val="000000"/>
              </a:buClr>
              <a:buNone/>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 Depressed mood for most of the day, for more days than not, as indicated by either subjective account of observation by others, for </a:t>
            </a:r>
            <a:r>
              <a:rPr lang="en-US" sz="2400" dirty="0">
                <a:solidFill>
                  <a:srgbClr val="1EBFC7"/>
                </a:solidFill>
                <a:latin typeface="Verdana" panose="020B0604030504040204" pitchFamily="34" charset="0"/>
                <a:ea typeface="Verdana" panose="020B0604030504040204" pitchFamily="34" charset="0"/>
                <a:cs typeface="Verdana" panose="020B0604030504040204" pitchFamily="34" charset="0"/>
              </a:rPr>
              <a:t>at least two years.</a:t>
            </a:r>
          </a:p>
          <a:p>
            <a:pPr marL="114300" lvl="0" indent="0">
              <a:buClr>
                <a:srgbClr val="000000"/>
              </a:buClr>
              <a:buNone/>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B. Presence while depressed of </a:t>
            </a:r>
            <a:r>
              <a:rPr lang="en-US" sz="2400" u="sng" dirty="0">
                <a:solidFill>
                  <a:srgbClr val="000000"/>
                </a:solidFill>
                <a:latin typeface="Verdana" panose="020B0604030504040204" pitchFamily="34" charset="0"/>
                <a:ea typeface="Verdana" panose="020B0604030504040204" pitchFamily="34" charset="0"/>
                <a:cs typeface="Verdana" panose="020B0604030504040204" pitchFamily="34" charset="0"/>
              </a:rPr>
              <a:t>&gt;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2 of the following:</a:t>
            </a:r>
          </a:p>
          <a:p>
            <a:pPr marL="571500" lvl="1" indent="0">
              <a:buClr>
                <a:srgbClr val="000000"/>
              </a:buClr>
              <a:buNone/>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1. Poor appetite or overeating</a:t>
            </a:r>
          </a:p>
          <a:p>
            <a:pPr marL="571500" lvl="1" indent="0">
              <a:buClr>
                <a:srgbClr val="000000"/>
              </a:buClr>
              <a:buNone/>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2. Insomnia or hypersomnia</a:t>
            </a:r>
          </a:p>
          <a:p>
            <a:pPr marL="571500" lvl="1" indent="0">
              <a:buClr>
                <a:srgbClr val="000000"/>
              </a:buClr>
              <a:buNone/>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3. Low energy or fatigue</a:t>
            </a:r>
          </a:p>
          <a:p>
            <a:pPr marL="571500" lvl="1" indent="0">
              <a:buClr>
                <a:srgbClr val="000000"/>
              </a:buClr>
              <a:buNone/>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4. Low self-esteem</a:t>
            </a:r>
          </a:p>
          <a:p>
            <a:pPr marL="571500" lvl="1" indent="0">
              <a:buClr>
                <a:srgbClr val="000000"/>
              </a:buClr>
              <a:buNone/>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5. Poor concentration or difficulty making decisions</a:t>
            </a:r>
          </a:p>
          <a:p>
            <a:pPr marL="571500" lvl="1" indent="0">
              <a:buClr>
                <a:srgbClr val="000000"/>
              </a:buClr>
              <a:buNone/>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6. Feelings of </a:t>
            </a: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hopelessness</a:t>
            </a: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1" indent="0">
              <a:buClr>
                <a:srgbClr val="000000"/>
              </a:buClr>
              <a:buNone/>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Must cause clinical significant distress or impairment. Need to rule out substance or medical condition as cause. Not better explained by </a:t>
            </a: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another </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psychiatric disorder.</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37493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Why Important in Primary Care?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pPr lvl="0">
              <a:buClr>
                <a:srgbClr val="000000"/>
              </a:buClr>
            </a:pP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Major Depression is</a:t>
            </a:r>
          </a:p>
          <a:p>
            <a:pPr lvl="1">
              <a:buClr>
                <a:srgbClr val="000000"/>
              </a:buClr>
            </a:pPr>
            <a:r>
              <a:rPr lang="en-US" dirty="0">
                <a:solidFill>
                  <a:srgbClr val="009552"/>
                </a:solidFill>
                <a:latin typeface="Verdana" panose="020B0604030504040204" pitchFamily="34" charset="0"/>
                <a:ea typeface="Verdana" panose="020B0604030504040204" pitchFamily="34" charset="0"/>
                <a:cs typeface="Verdana" panose="020B0604030504040204" pitchFamily="34" charset="0"/>
              </a:rPr>
              <a:t>COMMON: </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lifetime prevalence of a major depressive episode is 30%</a:t>
            </a:r>
          </a:p>
          <a:p>
            <a:pPr lvl="1">
              <a:buClr>
                <a:srgbClr val="000000"/>
              </a:buClr>
            </a:pPr>
            <a:r>
              <a:rPr lang="en-US" dirty="0">
                <a:solidFill>
                  <a:srgbClr val="009552"/>
                </a:solidFill>
                <a:latin typeface="Verdana" panose="020B0604030504040204" pitchFamily="34" charset="0"/>
                <a:ea typeface="Verdana" panose="020B0604030504040204" pitchFamily="34" charset="0"/>
                <a:cs typeface="Verdana" panose="020B0604030504040204" pitchFamily="34" charset="0"/>
              </a:rPr>
              <a:t>OFTEN MANAGED EXCLUSIVELY BY GENERAL MEDICAL PROVIDERS </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(~70%)</a:t>
            </a:r>
          </a:p>
          <a:p>
            <a:pPr lvl="1">
              <a:buClr>
                <a:srgbClr val="000000"/>
              </a:buClr>
            </a:pPr>
            <a:r>
              <a:rPr lang="en-US" dirty="0">
                <a:solidFill>
                  <a:srgbClr val="009552"/>
                </a:solidFill>
                <a:latin typeface="Verdana" panose="020B0604030504040204" pitchFamily="34" charset="0"/>
                <a:ea typeface="Verdana" panose="020B0604030504040204" pitchFamily="34" charset="0"/>
                <a:cs typeface="Verdana" panose="020B0604030504040204" pitchFamily="34" charset="0"/>
              </a:rPr>
              <a:t>COMMON CAUSE OF DISABILITY</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 2</a:t>
            </a:r>
            <a:r>
              <a:rPr lang="en-US"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nd</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 leading cause of disability – both in USA &amp; worldwide </a:t>
            </a:r>
          </a:p>
          <a:p>
            <a:pPr lvl="1">
              <a:buClr>
                <a:srgbClr val="000000"/>
              </a:buClr>
            </a:pPr>
            <a:r>
              <a:rPr lang="en-US" dirty="0">
                <a:solidFill>
                  <a:srgbClr val="009552"/>
                </a:solidFill>
                <a:latin typeface="Verdana" panose="020B0604030504040204" pitchFamily="34" charset="0"/>
                <a:ea typeface="Verdana" panose="020B0604030504040204" pitchFamily="34" charset="0"/>
                <a:cs typeface="Verdana" panose="020B0604030504040204" pitchFamily="34" charset="0"/>
              </a:rPr>
              <a:t>RECURRENT</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 75% of depressed patients successfully treated by PCP experience another major depressive episode in the decade following their initial treatment</a:t>
            </a:r>
          </a:p>
          <a:p>
            <a:pPr lvl="1">
              <a:buClr>
                <a:srgbClr val="000000"/>
              </a:buClr>
            </a:pPr>
            <a:r>
              <a:rPr lang="en-US" dirty="0">
                <a:solidFill>
                  <a:srgbClr val="009552"/>
                </a:solidFill>
                <a:latin typeface="Verdana" panose="020B0604030504040204" pitchFamily="34" charset="0"/>
                <a:ea typeface="Verdana" panose="020B0604030504040204" pitchFamily="34" charset="0"/>
                <a:cs typeface="Verdana" panose="020B0604030504040204" pitchFamily="34" charset="0"/>
              </a:rPr>
              <a:t>HIGHLY COMORBID WITH MEDICAL PROBLEMS</a:t>
            </a:r>
          </a:p>
          <a:p>
            <a:pPr lvl="0">
              <a:buClr>
                <a:srgbClr val="000000"/>
              </a:buClr>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426543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Suicide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a:xfrm>
            <a:off x="700391" y="1825625"/>
            <a:ext cx="10653409" cy="4789184"/>
          </a:xfrm>
        </p:spPr>
        <p:txBody>
          <a:bodyPr/>
          <a:lstStyle/>
          <a:p>
            <a:pPr lvl="0">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Suicide rates in the US have risen by 30% from </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2000-2016</a:t>
            </a:r>
          </a:p>
          <a:p>
            <a:pPr lvl="0">
              <a:buClr>
                <a:srgbClr val="000000"/>
              </a:buClr>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Age-adjusted suicide rate in 2017: 14/100,000</a:t>
            </a:r>
          </a:p>
          <a:p>
            <a:pPr lvl="1">
              <a:buClr>
                <a:srgbClr val="000000"/>
              </a:buClr>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2</a:t>
            </a:r>
            <a:r>
              <a:rPr lang="en-US" sz="2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nd</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leading cause of death ages 10-34</a:t>
            </a:r>
          </a:p>
          <a:p>
            <a:pPr lvl="1">
              <a:buClr>
                <a:srgbClr val="000000"/>
              </a:buClr>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4th leading cause of death ages 35-54</a:t>
            </a:r>
          </a:p>
          <a:p>
            <a:pPr lvl="0">
              <a:buClr>
                <a:srgbClr val="000000"/>
              </a:buClr>
            </a:pPr>
            <a:endPar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2/3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of those who die by suicide had depression at time of the act </a:t>
            </a:r>
          </a:p>
          <a:p>
            <a:pPr lvl="0">
              <a:buClr>
                <a:srgbClr val="000000"/>
              </a:buClr>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14300" lvl="0" indent="0" algn="ctr">
              <a:buClr>
                <a:srgbClr val="000000"/>
              </a:buClr>
              <a:buNone/>
            </a:pPr>
            <a:r>
              <a:rPr lang="en-US" sz="2400" i="1" dirty="0">
                <a:solidFill>
                  <a:srgbClr val="7030A0"/>
                </a:solidFill>
                <a:latin typeface="Verdana" panose="020B0604030504040204" pitchFamily="34" charset="0"/>
                <a:ea typeface="Verdana" panose="020B0604030504040204" pitchFamily="34" charset="0"/>
                <a:cs typeface="Verdana" panose="020B0604030504040204" pitchFamily="34" charset="0"/>
              </a:rPr>
              <a:t>Suicide management is beyond the scope of this lecture.</a:t>
            </a:r>
          </a:p>
          <a:p>
            <a:pPr marL="114300" lvl="0" indent="0" algn="ctr">
              <a:buClr>
                <a:srgbClr val="000000"/>
              </a:buClr>
              <a:buNone/>
            </a:pPr>
            <a:r>
              <a:rPr lang="en-US" sz="2400" i="1" dirty="0">
                <a:solidFill>
                  <a:srgbClr val="7030A0"/>
                </a:solidFill>
                <a:latin typeface="Verdana" panose="020B0604030504040204" pitchFamily="34" charset="0"/>
                <a:ea typeface="Verdana" panose="020B0604030504040204" pitchFamily="34" charset="0"/>
                <a:cs typeface="Verdana" panose="020B0604030504040204" pitchFamily="34" charset="0"/>
              </a:rPr>
              <a:t>Excellent resource listed in resources section</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398272" y="6118088"/>
            <a:ext cx="1793727" cy="739912"/>
          </a:xfrm>
          <a:prstGeom prst="rect">
            <a:avLst/>
          </a:prstGeom>
        </p:spPr>
      </p:pic>
    </p:spTree>
    <p:extLst>
      <p:ext uri="{BB962C8B-B14F-4D97-AF65-F5344CB8AC3E}">
        <p14:creationId xmlns:p14="http://schemas.microsoft.com/office/powerpoint/2010/main" val="6598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06" y="1486463"/>
            <a:ext cx="11336338"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95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56063"/>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5606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Assessment Strategies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726800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Guidelines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U.S. Preventive Services Task Force (USPSTF) recommendation</a:t>
            </a:r>
          </a:p>
          <a:p>
            <a:endParaRPr lang="en-US" dirty="0">
              <a:latin typeface="Verdana" panose="020B0604030504040204" pitchFamily="34" charset="0"/>
              <a:ea typeface="Verdana" panose="020B0604030504040204" pitchFamily="34" charset="0"/>
              <a:cs typeface="Verdana" panose="020B0604030504040204" pitchFamily="34" charset="0"/>
            </a:endParaRPr>
          </a:p>
          <a:p>
            <a:pPr lvl="1"/>
            <a:r>
              <a:rPr lang="en-US" sz="3200" dirty="0">
                <a:latin typeface="Verdana" panose="020B0604030504040204" pitchFamily="34" charset="0"/>
                <a:ea typeface="Verdana" panose="020B0604030504040204" pitchFamily="34" charset="0"/>
                <a:cs typeface="Verdana" panose="020B0604030504040204" pitchFamily="34" charset="0"/>
              </a:rPr>
              <a:t>Routine screening for depression of the general adult population, pregnant and postpartum women</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72765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Assessment Tools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PHQ2 / PHQ9</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Geriatric Depression Scale (15 yes/no questions and can be used with patients with mild to moderate dementia)</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Beck Depression Inventory (BDI)</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6011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Consider this Vignette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24 year old female (“Kate”). </a:t>
            </a:r>
          </a:p>
          <a:p>
            <a:r>
              <a:rPr lang="en-US" dirty="0">
                <a:latin typeface="Verdana" panose="020B0604030504040204" pitchFamily="34" charset="0"/>
                <a:ea typeface="Verdana" panose="020B0604030504040204" pitchFamily="34" charset="0"/>
                <a:cs typeface="Verdana" panose="020B0604030504040204" pitchFamily="34" charset="0"/>
              </a:rPr>
              <a:t>1st time at your primary care clinic. No available past medical records. </a:t>
            </a:r>
          </a:p>
          <a:p>
            <a:r>
              <a:rPr lang="en-US" dirty="0">
                <a:latin typeface="Verdana" panose="020B0604030504040204" pitchFamily="34" charset="0"/>
                <a:ea typeface="Verdana" panose="020B0604030504040204" pitchFamily="34" charset="0"/>
                <a:cs typeface="Verdana" panose="020B0604030504040204" pitchFamily="34" charset="0"/>
              </a:rPr>
              <a:t>Presenting symptoms: insomnia, crying spells, low energy, irritability, and social isolation. Hopes you can help her to “feel better.”  </a:t>
            </a:r>
          </a:p>
          <a:p>
            <a:r>
              <a:rPr lang="en-US" dirty="0">
                <a:latin typeface="Verdana" panose="020B0604030504040204" pitchFamily="34" charset="0"/>
                <a:ea typeface="Verdana" panose="020B0604030504040204" pitchFamily="34" charset="0"/>
                <a:cs typeface="Verdana" panose="020B0604030504040204" pitchFamily="34" charset="0"/>
              </a:rPr>
              <a:t>Been depressed for years, but worsened over past couple months.</a:t>
            </a:r>
          </a:p>
          <a:p>
            <a:r>
              <a:rPr lang="en-US" dirty="0">
                <a:latin typeface="Verdana" panose="020B0604030504040204" pitchFamily="34" charset="0"/>
                <a:ea typeface="Verdana" panose="020B0604030504040204" pitchFamily="34" charset="0"/>
                <a:cs typeface="Verdana" panose="020B0604030504040204" pitchFamily="34" charset="0"/>
              </a:rPr>
              <a:t>PHQ9 = 24 (denies suicidal thoughts</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a:p>
            <a:pPr marL="114300" indent="0" algn="ctr">
              <a:buNone/>
            </a:pPr>
            <a:r>
              <a:rPr lang="en-US" i="1" dirty="0">
                <a:latin typeface="Verdana" panose="020B0604030504040204" pitchFamily="34" charset="0"/>
                <a:ea typeface="Verdana" panose="020B0604030504040204" pitchFamily="34" charset="0"/>
                <a:cs typeface="Verdana" panose="020B0604030504040204" pitchFamily="34" charset="0"/>
              </a:rPr>
              <a:t>What’s your default treatment approach?</a:t>
            </a:r>
          </a:p>
          <a:p>
            <a:pPr marL="11430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90530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Assessment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When you see elevated score on screener:</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Suggested wording:</a:t>
            </a:r>
          </a:p>
          <a:p>
            <a:pPr lvl="1"/>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lvl="2"/>
            <a:r>
              <a:rPr lang="en-US" dirty="0" smtClean="0">
                <a:latin typeface="Verdana" panose="020B0604030504040204" pitchFamily="34" charset="0"/>
                <a:ea typeface="Verdana" panose="020B0604030504040204" pitchFamily="34" charset="0"/>
                <a:cs typeface="Verdana" panose="020B0604030504040204" pitchFamily="34" charset="0"/>
              </a:rPr>
              <a:t>Thanks for completing this form about depression.</a:t>
            </a:r>
          </a:p>
          <a:p>
            <a:pPr lvl="2"/>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2"/>
            <a:r>
              <a:rPr lang="en-US" dirty="0" smtClean="0">
                <a:latin typeface="Verdana" panose="020B0604030504040204" pitchFamily="34" charset="0"/>
                <a:ea typeface="Verdana" panose="020B0604030504040204" pitchFamily="34" charset="0"/>
                <a:cs typeface="Verdana" panose="020B0604030504040204" pitchFamily="34" charset="0"/>
              </a:rPr>
              <a:t>I noticed that your score is somewhat high today.</a:t>
            </a:r>
          </a:p>
          <a:p>
            <a:pPr lvl="2"/>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2"/>
            <a:r>
              <a:rPr lang="en-US" dirty="0" smtClean="0">
                <a:latin typeface="Verdana" panose="020B0604030504040204" pitchFamily="34" charset="0"/>
                <a:ea typeface="Verdana" panose="020B0604030504040204" pitchFamily="34" charset="0"/>
                <a:cs typeface="Verdana" panose="020B0604030504040204" pitchFamily="34" charset="0"/>
              </a:rPr>
              <a:t>I wonder if we could talk a bit about your mood today. </a:t>
            </a:r>
          </a:p>
          <a:p>
            <a:pPr lvl="2"/>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2"/>
            <a:r>
              <a:rPr lang="en-US" dirty="0" smtClean="0">
                <a:latin typeface="Verdana" panose="020B0604030504040204" pitchFamily="34" charset="0"/>
                <a:ea typeface="Verdana" panose="020B0604030504040204" pitchFamily="34" charset="0"/>
                <a:cs typeface="Verdana" panose="020B0604030504040204" pitchFamily="34" charset="0"/>
              </a:rPr>
              <a:t>How have you been feeling lately?</a:t>
            </a:r>
          </a:p>
          <a:p>
            <a:pPr lvl="2"/>
            <a:endParaRPr lang="en-US" sz="105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Given high comorbidity with anxiety, may consider giving GAD7</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11747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pPr marL="114300" indent="0"/>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Important to rule out mania / hypomania, especially if </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considering an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antidepressant</a:t>
            </a: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sz="2400" i="1" dirty="0" smtClean="0">
                <a:latin typeface="Verdana" panose="020B0604030504040204" pitchFamily="34" charset="0"/>
                <a:ea typeface="Verdana" panose="020B0604030504040204" pitchFamily="34" charset="0"/>
              </a:rPr>
              <a:t>Have </a:t>
            </a:r>
            <a:r>
              <a:rPr lang="en-US" sz="2400" i="1" dirty="0">
                <a:latin typeface="Verdana" panose="020B0604030504040204" pitchFamily="34" charset="0"/>
                <a:ea typeface="Verdana" panose="020B0604030504040204" pitchFamily="34" charset="0"/>
              </a:rPr>
              <a:t>you experienced sustained periods of feeling uncharacteristically energetic? </a:t>
            </a:r>
            <a:endParaRPr lang="en-US" sz="2400" i="1" dirty="0" smtClean="0">
              <a:latin typeface="Verdana" panose="020B0604030504040204" pitchFamily="34" charset="0"/>
              <a:ea typeface="Verdana" panose="020B0604030504040204" pitchFamily="34" charset="0"/>
            </a:endParaRPr>
          </a:p>
          <a:p>
            <a:r>
              <a:rPr lang="en-US" sz="2400" i="1" dirty="0" smtClean="0">
                <a:latin typeface="Verdana" panose="020B0604030504040204" pitchFamily="34" charset="0"/>
                <a:ea typeface="Verdana" panose="020B0604030504040204" pitchFamily="34" charset="0"/>
              </a:rPr>
              <a:t>Have </a:t>
            </a:r>
            <a:r>
              <a:rPr lang="en-US" sz="2400" i="1" dirty="0">
                <a:latin typeface="Verdana" panose="020B0604030504040204" pitchFamily="34" charset="0"/>
                <a:ea typeface="Verdana" panose="020B0604030504040204" pitchFamily="34" charset="0"/>
              </a:rPr>
              <a:t>you had periods of not sleeping, but not feeling tired? </a:t>
            </a:r>
          </a:p>
          <a:p>
            <a:r>
              <a:rPr lang="en-US" sz="2400" i="1" dirty="0">
                <a:latin typeface="Verdana" panose="020B0604030504040204" pitchFamily="34" charset="0"/>
                <a:ea typeface="Verdana" panose="020B0604030504040204" pitchFamily="34" charset="0"/>
              </a:rPr>
              <a:t>Have you felt that your thoughts were racing and couldn't be slowed down</a:t>
            </a:r>
            <a:r>
              <a:rPr lang="en-US" sz="2400" i="1" dirty="0" smtClean="0">
                <a:latin typeface="Verdana" panose="020B0604030504040204" pitchFamily="34" charset="0"/>
                <a:ea typeface="Verdana" panose="020B0604030504040204" pitchFamily="34" charset="0"/>
              </a:rPr>
              <a:t>?</a:t>
            </a:r>
            <a:endParaRPr lang="en-US" sz="2400" i="1" dirty="0">
              <a:latin typeface="Verdana" panose="020B0604030504040204" pitchFamily="34" charset="0"/>
              <a:ea typeface="Verdana" panose="020B0604030504040204" pitchFamily="34" charset="0"/>
            </a:endParaRPr>
          </a:p>
          <a:p>
            <a:r>
              <a:rPr lang="en-US" sz="2400" i="1" dirty="0">
                <a:latin typeface="Verdana" panose="020B0604030504040204" pitchFamily="34" charset="0"/>
                <a:ea typeface="Verdana" panose="020B0604030504040204" pitchFamily="34" charset="0"/>
              </a:rPr>
              <a:t>Have you had periods where you were excessive in sexual interest, spending money, or taking unusual risks</a:t>
            </a:r>
            <a:r>
              <a:rPr lang="en-US" sz="2400" i="1" dirty="0" smtClean="0">
                <a:latin typeface="Verdana" panose="020B0604030504040204" pitchFamily="34" charset="0"/>
                <a:ea typeface="Verdana" panose="020B0604030504040204" pitchFamily="34" charset="0"/>
              </a:rPr>
              <a:t>?</a:t>
            </a:r>
            <a:endParaRPr lang="en-US" sz="2400" i="1"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Episodes </a:t>
            </a:r>
            <a:r>
              <a:rPr lang="en-US" dirty="0">
                <a:latin typeface="Verdana" panose="020B0604030504040204" pitchFamily="34" charset="0"/>
                <a:ea typeface="Verdana" panose="020B0604030504040204" pitchFamily="34" charset="0"/>
              </a:rPr>
              <a:t>lasting for most of the day for at least 4 days? </a:t>
            </a:r>
          </a:p>
          <a:p>
            <a:r>
              <a:rPr lang="en-US" dirty="0">
                <a:latin typeface="Verdana" panose="020B0604030504040204" pitchFamily="34" charset="0"/>
                <a:ea typeface="Verdana" panose="020B0604030504040204" pitchFamily="34" charset="0"/>
              </a:rPr>
              <a:t>Impact on daily </a:t>
            </a:r>
            <a:r>
              <a:rPr lang="en-US" dirty="0" smtClean="0">
                <a:latin typeface="Verdana" panose="020B0604030504040204" pitchFamily="34" charset="0"/>
                <a:ea typeface="Verdana" panose="020B0604030504040204" pitchFamily="34" charset="0"/>
              </a:rPr>
              <a:t>&amp; occupational functioning</a:t>
            </a:r>
            <a:r>
              <a:rPr lang="en-US" dirty="0">
                <a:latin typeface="Verdana" panose="020B0604030504040204" pitchFamily="34" charset="0"/>
                <a:ea typeface="Verdana" panose="020B0604030504040204" pitchFamily="34" charset="0"/>
              </a:rPr>
              <a:t>? </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43695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7" y="365124"/>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Formal Assessment of </a:t>
            </a:r>
            <a:b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Bipolar Disorders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TextBox 5"/>
          <p:cNvSpPr txBox="1"/>
          <p:nvPr/>
        </p:nvSpPr>
        <p:spPr>
          <a:xfrm>
            <a:off x="950614" y="2516863"/>
            <a:ext cx="3847723" cy="1200329"/>
          </a:xfrm>
          <a:prstGeom prst="rect">
            <a:avLst/>
          </a:prstGeom>
          <a:noFill/>
        </p:spPr>
        <p:txBody>
          <a:bodyPr wrap="square" rtlCol="0">
            <a:spAutoFit/>
          </a:bodyPr>
          <a:lstStyle/>
          <a:p>
            <a:r>
              <a:rPr lang="en-US" sz="1800" dirty="0" smtClean="0">
                <a:latin typeface="Verdana" panose="020B0604030504040204" pitchFamily="34" charset="0"/>
                <a:ea typeface="Verdana" panose="020B0604030504040204" pitchFamily="34" charset="0"/>
              </a:rPr>
              <a:t>Mood Disorder Questionnaire</a:t>
            </a:r>
          </a:p>
          <a:p>
            <a:r>
              <a:rPr lang="en-US" sz="1800" dirty="0" smtClean="0">
                <a:latin typeface="Verdana" panose="020B0604030504040204" pitchFamily="34" charset="0"/>
                <a:ea typeface="Verdana" panose="020B0604030504040204" pitchFamily="34" charset="0"/>
              </a:rPr>
              <a:t>(MDQ)</a:t>
            </a:r>
          </a:p>
          <a:p>
            <a:endParaRPr lang="en-US" sz="1800" dirty="0" smtClean="0">
              <a:latin typeface="Verdana" panose="020B0604030504040204" pitchFamily="34" charset="0"/>
              <a:ea typeface="Verdana" panose="020B0604030504040204" pitchFamily="34" charset="0"/>
            </a:endParaRPr>
          </a:p>
          <a:p>
            <a:r>
              <a:rPr lang="en-US" sz="1800" dirty="0" err="1" smtClean="0">
                <a:latin typeface="Verdana" panose="020B0604030504040204" pitchFamily="34" charset="0"/>
                <a:ea typeface="Verdana" panose="020B0604030504040204" pitchFamily="34" charset="0"/>
              </a:rPr>
              <a:t>Hirshfeld</a:t>
            </a:r>
            <a:r>
              <a:rPr lang="en-US" sz="1800" dirty="0" smtClean="0">
                <a:latin typeface="Verdana" panose="020B0604030504040204" pitchFamily="34" charset="0"/>
                <a:ea typeface="Verdana" panose="020B0604030504040204" pitchFamily="34" charset="0"/>
              </a:rPr>
              <a:t> et al (2000)</a:t>
            </a:r>
            <a:endParaRPr lang="en-US" sz="1800" dirty="0">
              <a:latin typeface="Verdana" panose="020B0604030504040204" pitchFamily="34" charset="0"/>
              <a:ea typeface="Verdana" panose="020B0604030504040204" pitchFamily="34" charset="0"/>
            </a:endParaRPr>
          </a:p>
        </p:txBody>
      </p:sp>
      <p:pic>
        <p:nvPicPr>
          <p:cNvPr id="102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979" y="365125"/>
            <a:ext cx="6161464" cy="559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4377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4377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Evidence-Based Treatments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27777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4000" dirty="0">
                <a:solidFill>
                  <a:schemeClr val="bg1"/>
                </a:solidFill>
              </a:rPr>
              <a:t>Treatment guidelines summarized herein are based on: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Text Placeholder 2"/>
          <p:cNvSpPr>
            <a:spLocks noGrp="1"/>
          </p:cNvSpPr>
          <p:nvPr>
            <p:ph idx="1"/>
          </p:nvPr>
        </p:nvSpPr>
        <p:spPr>
          <a:xfrm>
            <a:off x="329024" y="1689095"/>
            <a:ext cx="11544924" cy="1830725"/>
          </a:xfrm>
        </p:spPr>
        <p:txBody>
          <a:bodyPr/>
          <a:lstStyle/>
          <a:p>
            <a:pPr marL="571500" lvl="1" indent="0">
              <a:buNone/>
            </a:pPr>
            <a:r>
              <a:rPr lang="en-US" sz="3200" dirty="0">
                <a:solidFill>
                  <a:srgbClr val="7030A0"/>
                </a:solidFill>
                <a:latin typeface="Verdana" panose="020B0604030504040204" pitchFamily="34" charset="0"/>
                <a:ea typeface="Verdana" panose="020B0604030504040204" pitchFamily="34" charset="0"/>
                <a:cs typeface="Verdana" panose="020B0604030504040204" pitchFamily="34" charset="0"/>
              </a:rPr>
              <a:t>Clinical Practice Guideline for the Treatment of Depression Across Three Age Cohorts (2019</a:t>
            </a:r>
            <a:r>
              <a:rPr lang="en-US" sz="3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pPr marL="571500" lvl="1" indent="0">
              <a:buNone/>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2"/>
          <p:cNvSpPr txBox="1">
            <a:spLocks/>
          </p:cNvSpPr>
          <p:nvPr/>
        </p:nvSpPr>
        <p:spPr>
          <a:xfrm>
            <a:off x="935476" y="2840477"/>
            <a:ext cx="10515600" cy="34629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Expert panel led by a psychologist and family medicine physician</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Reviewed 10 systematic reviews and meta-analyses as well as other literature (that met IOM or ASTAR requirements)</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r>
              <a:rPr lang="en-US" dirty="0" smtClean="0">
                <a:latin typeface="Verdana" panose="020B0604030504040204" pitchFamily="34" charset="0"/>
                <a:ea typeface="Verdana" panose="020B0604030504040204" pitchFamily="34" charset="0"/>
                <a:cs typeface="Verdana" panose="020B0604030504040204" pitchFamily="34" charset="0"/>
              </a:rPr>
              <a:t>		American Psychological Association</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258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Beginning Treatment of Depression in Adults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5"/>
          <p:cNvSpPr>
            <a:spLocks noGrp="1"/>
          </p:cNvSpPr>
          <p:nvPr>
            <p:ph type="body" idx="1"/>
          </p:nvPr>
        </p:nvSpPr>
        <p:spPr>
          <a:xfrm>
            <a:off x="119270" y="1825624"/>
            <a:ext cx="5900530" cy="531729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Second generation antidepressants</a:t>
            </a:r>
          </a:p>
          <a:p>
            <a:pPr lvl="1"/>
            <a:r>
              <a:rPr lang="en-US" sz="2000" dirty="0">
                <a:latin typeface="Verdana" panose="020B0604030504040204" pitchFamily="34" charset="0"/>
                <a:ea typeface="Verdana" panose="020B0604030504040204" pitchFamily="34" charset="0"/>
                <a:cs typeface="Verdana" panose="020B0604030504040204" pitchFamily="34" charset="0"/>
              </a:rPr>
              <a:t>SSRIs and </a:t>
            </a:r>
            <a:r>
              <a:rPr lang="en-US" sz="2000" dirty="0" smtClean="0">
                <a:latin typeface="Verdana" panose="020B0604030504040204" pitchFamily="34" charset="0"/>
                <a:ea typeface="Verdana" panose="020B0604030504040204" pitchFamily="34" charset="0"/>
                <a:cs typeface="Verdana" panose="020B0604030504040204" pitchFamily="34" charset="0"/>
              </a:rPr>
              <a:t>SNRIs</a:t>
            </a:r>
          </a:p>
          <a:p>
            <a:pPr marL="571500" lvl="1"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Psychotherapy models with</a:t>
            </a:r>
          </a:p>
          <a:p>
            <a:pPr marL="114300" indent="0">
              <a:buNone/>
            </a:pPr>
            <a:r>
              <a:rPr lang="en-US" sz="2400" dirty="0">
                <a:latin typeface="Verdana" panose="020B0604030504040204" pitchFamily="34" charset="0"/>
                <a:ea typeface="Verdana" panose="020B0604030504040204" pitchFamily="34" charset="0"/>
                <a:cs typeface="Verdana" panose="020B0604030504040204" pitchFamily="34" charset="0"/>
              </a:rPr>
              <a:t>similar effectiveness: </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CBT</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interpersonal </a:t>
            </a:r>
            <a:r>
              <a:rPr lang="en-US" sz="2000" dirty="0">
                <a:latin typeface="Verdana" panose="020B0604030504040204" pitchFamily="34" charset="0"/>
                <a:ea typeface="Verdana" panose="020B0604030504040204" pitchFamily="34" charset="0"/>
                <a:cs typeface="Verdana" panose="020B0604030504040204" pitchFamily="34" charset="0"/>
              </a:rPr>
              <a:t>therapy (IPT</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behavioral therapy</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cognitive therapy</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psychodynamic therapy</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supportive </a:t>
            </a:r>
            <a:r>
              <a:rPr lang="en-US" sz="2000" dirty="0">
                <a:latin typeface="Verdana" panose="020B0604030504040204" pitchFamily="34" charset="0"/>
                <a:ea typeface="Verdana" panose="020B0604030504040204" pitchFamily="34" charset="0"/>
                <a:cs typeface="Verdana" panose="020B0604030504040204" pitchFamily="34" charset="0"/>
              </a:rPr>
              <a:t>therapy</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18244"/>
            <a:ext cx="41243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9897083" y="2876876"/>
            <a:ext cx="1061052" cy="655608"/>
          </a:xfrm>
          <a:prstGeom prst="straightConnector1">
            <a:avLst/>
          </a:prstGeom>
          <a:ln w="28575">
            <a:solidFill>
              <a:srgbClr val="542D9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06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If starting with combined treatment, recommend</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Text Placeholder 2"/>
          <p:cNvSpPr>
            <a:spLocks noGrp="1"/>
          </p:cNvSpPr>
          <p:nvPr>
            <p:ph idx="1"/>
          </p:nvPr>
        </p:nvSpPr>
        <p:spPr>
          <a:xfrm>
            <a:off x="2081155" y="2679065"/>
            <a:ext cx="8016240" cy="2761615"/>
          </a:xfrm>
        </p:spPr>
        <p:txBody>
          <a:bodyPr/>
          <a:lstStyle/>
          <a:p>
            <a:pPr marL="571500" lvl="1" indent="0">
              <a:buNone/>
            </a:pPr>
            <a:r>
              <a:rPr lang="en-US" sz="3200" dirty="0">
                <a:latin typeface="Verdana" panose="020B0604030504040204" pitchFamily="34" charset="0"/>
                <a:ea typeface="Verdana" panose="020B0604030504040204" pitchFamily="34" charset="0"/>
                <a:cs typeface="Verdana" panose="020B0604030504040204" pitchFamily="34" charset="0"/>
              </a:rPr>
              <a:t>S</a:t>
            </a:r>
            <a:r>
              <a:rPr lang="en-US" sz="3200" dirty="0" smtClean="0">
                <a:latin typeface="Verdana" panose="020B0604030504040204" pitchFamily="34" charset="0"/>
                <a:ea typeface="Verdana" panose="020B0604030504040204" pitchFamily="34" charset="0"/>
                <a:cs typeface="Verdana" panose="020B0604030504040204" pitchFamily="34" charset="0"/>
              </a:rPr>
              <a:t>econd generation antidepressant</a:t>
            </a:r>
          </a:p>
          <a:p>
            <a:pPr marL="571500" lvl="1" indent="0">
              <a:buNone/>
            </a:pPr>
            <a:endParaRPr lang="en-US" sz="3200" dirty="0">
              <a:latin typeface="Verdana" panose="020B0604030504040204" pitchFamily="34" charset="0"/>
              <a:ea typeface="Verdana" panose="020B0604030504040204" pitchFamily="34" charset="0"/>
              <a:cs typeface="Verdana" panose="020B0604030504040204" pitchFamily="34" charset="0"/>
            </a:endParaRPr>
          </a:p>
          <a:p>
            <a:pPr marL="571500" lvl="1" indent="0">
              <a:buNone/>
            </a:pPr>
            <a:r>
              <a:rPr lang="en-US" sz="3200" dirty="0" smtClean="0">
                <a:latin typeface="Verdana" panose="020B0604030504040204" pitchFamily="34" charset="0"/>
                <a:ea typeface="Verdana" panose="020B0604030504040204" pitchFamily="34" charset="0"/>
                <a:cs typeface="Verdana" panose="020B0604030504040204" pitchFamily="34" charset="0"/>
              </a:rPr>
              <a:t>			</a:t>
            </a:r>
          </a:p>
          <a:p>
            <a:pPr marL="571500" lvl="1" indent="0">
              <a:buNone/>
            </a:pPr>
            <a:endParaRPr lang="en-US" sz="3200" dirty="0">
              <a:latin typeface="Verdana" panose="020B0604030504040204" pitchFamily="34" charset="0"/>
              <a:ea typeface="Verdana" panose="020B0604030504040204" pitchFamily="34" charset="0"/>
              <a:cs typeface="Verdana" panose="020B0604030504040204" pitchFamily="34" charset="0"/>
            </a:endParaRPr>
          </a:p>
          <a:p>
            <a:pPr marL="571500" lvl="1" indent="0">
              <a:buNone/>
            </a:pPr>
            <a:r>
              <a:rPr lang="en-US" sz="3200" dirty="0" smtClean="0">
                <a:latin typeface="Verdana" panose="020B0604030504040204" pitchFamily="34" charset="0"/>
                <a:ea typeface="Verdana" panose="020B0604030504040204" pitchFamily="34" charset="0"/>
                <a:cs typeface="Verdana" panose="020B0604030504040204" pitchFamily="34" charset="0"/>
              </a:rPr>
              <a:t>CBT or interpersonal therapy (IPT)</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7" name="Cross 6"/>
          <p:cNvSpPr/>
          <p:nvPr/>
        </p:nvSpPr>
        <p:spPr>
          <a:xfrm>
            <a:off x="5731135" y="3716972"/>
            <a:ext cx="716280" cy="685800"/>
          </a:xfrm>
          <a:prstGeom prst="plus">
            <a:avLst/>
          </a:prstGeom>
          <a:solidFill>
            <a:srgbClr val="1EBFC7"/>
          </a:solidFill>
          <a:ln>
            <a:solidFill>
              <a:srgbClr val="1EB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BFC7"/>
              </a:solidFill>
            </a:endParaRPr>
          </a:p>
        </p:txBody>
      </p:sp>
    </p:spTree>
    <p:extLst>
      <p:ext uri="{BB962C8B-B14F-4D97-AF65-F5344CB8AC3E}">
        <p14:creationId xmlns:p14="http://schemas.microsoft.com/office/powerpoint/2010/main" val="318679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If therapy or medications are ineffective or unacceptable, recommend:</a:t>
            </a: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Exercise monotherapy</a:t>
            </a:r>
          </a:p>
          <a:p>
            <a:r>
              <a:rPr lang="en-US" dirty="0">
                <a:latin typeface="Verdana" panose="020B0604030504040204" pitchFamily="34" charset="0"/>
                <a:ea typeface="Verdana" panose="020B0604030504040204" pitchFamily="34" charset="0"/>
                <a:cs typeface="Verdana" panose="020B0604030504040204" pitchFamily="34" charset="0"/>
              </a:rPr>
              <a:t>St John’s Wort Monotherapy</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dirty="0">
                <a:latin typeface="Verdana" panose="020B0604030504040204" pitchFamily="34" charset="0"/>
                <a:ea typeface="Verdana" panose="020B0604030504040204" pitchFamily="34" charset="0"/>
                <a:cs typeface="Verdana" panose="020B0604030504040204" pitchFamily="34" charset="0"/>
              </a:rPr>
              <a:t>If neither of those are acceptable or available, consider</a:t>
            </a:r>
          </a:p>
          <a:p>
            <a:r>
              <a:rPr lang="en-US" dirty="0">
                <a:latin typeface="Verdana" panose="020B0604030504040204" pitchFamily="34" charset="0"/>
                <a:ea typeface="Verdana" panose="020B0604030504040204" pitchFamily="34" charset="0"/>
                <a:cs typeface="Verdana" panose="020B0604030504040204" pitchFamily="34" charset="0"/>
              </a:rPr>
              <a:t>Bright light therapy</a:t>
            </a:r>
          </a:p>
          <a:p>
            <a:r>
              <a:rPr lang="en-US" dirty="0">
                <a:latin typeface="Verdana" panose="020B0604030504040204" pitchFamily="34" charset="0"/>
                <a:ea typeface="Verdana" panose="020B0604030504040204" pitchFamily="34" charset="0"/>
                <a:cs typeface="Verdana" panose="020B0604030504040204" pitchFamily="34" charset="0"/>
              </a:rPr>
              <a:t>Yoga</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dirty="0">
                <a:latin typeface="Verdana" panose="020B0604030504040204" pitchFamily="34" charset="0"/>
                <a:ea typeface="Verdana" panose="020B0604030504040204" pitchFamily="34" charset="0"/>
                <a:cs typeface="Verdana" panose="020B0604030504040204" pitchFamily="34" charset="0"/>
              </a:rPr>
              <a:t>(conditional recommendations for use)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36157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Subclinical depression, recommend</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Psychotherapy</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7" name="Picture 6" descr="Image result for psychotherapy hope"/>
          <p:cNvPicPr/>
          <p:nvPr/>
        </p:nvPicPr>
        <p:blipFill>
          <a:blip r:embed="rId4">
            <a:extLst>
              <a:ext uri="{28A0092B-C50C-407E-A947-70E740481C1C}">
                <a14:useLocalDpi xmlns:a14="http://schemas.microsoft.com/office/drawing/2010/main" val="0"/>
              </a:ext>
            </a:extLst>
          </a:blip>
          <a:srcRect/>
          <a:stretch>
            <a:fillRect/>
          </a:stretch>
        </p:blipFill>
        <p:spPr bwMode="auto">
          <a:xfrm>
            <a:off x="6206037" y="2721914"/>
            <a:ext cx="2597495" cy="2618572"/>
          </a:xfrm>
          <a:prstGeom prst="rect">
            <a:avLst/>
          </a:prstGeom>
          <a:noFill/>
          <a:ln>
            <a:noFill/>
          </a:ln>
        </p:spPr>
      </p:pic>
    </p:spTree>
    <p:extLst>
      <p:ext uri="{BB962C8B-B14F-4D97-AF65-F5344CB8AC3E}">
        <p14:creationId xmlns:p14="http://schemas.microsoft.com/office/powerpoint/2010/main" val="195097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Facts on Psychotherapy</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pPr lvl="0">
              <a:buClr>
                <a:srgbClr val="000000"/>
              </a:buClr>
              <a:defRP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Average effects of therapy are </a:t>
            </a:r>
            <a:r>
              <a:rPr lang="en-US" sz="2400" dirty="0">
                <a:solidFill>
                  <a:srgbClr val="542D90"/>
                </a:solidFill>
                <a:latin typeface="Verdana" panose="020B0604030504040204" pitchFamily="34" charset="0"/>
                <a:ea typeface="Verdana" panose="020B0604030504040204" pitchFamily="34" charset="0"/>
                <a:cs typeface="Verdana" panose="020B0604030504040204" pitchFamily="34" charset="0"/>
              </a:rPr>
              <a:t>larger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than that produced by many medical treatments.  </a:t>
            </a:r>
          </a:p>
          <a:p>
            <a:pPr lvl="0">
              <a:buClr>
                <a:srgbClr val="000000"/>
              </a:buClr>
              <a:defRPr/>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defRP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Therapy </a:t>
            </a:r>
            <a:r>
              <a:rPr lang="en-US" sz="2400" dirty="0">
                <a:solidFill>
                  <a:srgbClr val="542D90"/>
                </a:solidFill>
                <a:latin typeface="Verdana" panose="020B0604030504040204" pitchFamily="34" charset="0"/>
                <a:ea typeface="Verdana" panose="020B0604030504040204" pitchFamily="34" charset="0"/>
                <a:cs typeface="Verdana" panose="020B0604030504040204" pitchFamily="34" charset="0"/>
              </a:rPr>
              <a:t>teaches life skills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that last beyond the course of treatment. The </a:t>
            </a:r>
            <a:r>
              <a:rPr lang="en-US" sz="2400" dirty="0">
                <a:solidFill>
                  <a:srgbClr val="542D90"/>
                </a:solidFill>
                <a:latin typeface="Verdana" panose="020B0604030504040204" pitchFamily="34" charset="0"/>
                <a:ea typeface="Verdana" panose="020B0604030504040204" pitchFamily="34" charset="0"/>
                <a:cs typeface="Verdana" panose="020B0604030504040204" pitchFamily="34" charset="0"/>
              </a:rPr>
              <a:t>results last longer</a:t>
            </a:r>
            <a:r>
              <a:rPr lang="en-US"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than </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medications. </a:t>
            </a: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defRPr/>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defRP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Therapy</a:t>
            </a:r>
            <a:r>
              <a:rPr lang="en-US" sz="2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542D90"/>
                </a:solidFill>
                <a:latin typeface="Verdana" panose="020B0604030504040204" pitchFamily="34" charset="0"/>
                <a:ea typeface="Verdana" panose="020B0604030504040204" pitchFamily="34" charset="0"/>
                <a:cs typeface="Verdana" panose="020B0604030504040204" pitchFamily="34" charset="0"/>
              </a:rPr>
              <a:t>rarely produces harmful side effects</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defRPr/>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defRP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CBT and Interpersonal </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therapy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have been found to be effective in the primary care setting (compared to usual care or placebo)</a:t>
            </a:r>
          </a:p>
          <a:p>
            <a:pPr lvl="1">
              <a:buClr>
                <a:srgbClr val="000000"/>
              </a:buClr>
              <a:defRPr/>
            </a:pP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Non-face-to-face adaptations also show promise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70524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Break into groups of 3-4 people</a:t>
            </a: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Brainstorm. </a:t>
            </a:r>
            <a:r>
              <a:rPr lang="en-US" dirty="0">
                <a:latin typeface="Verdana" panose="020B0604030504040204" pitchFamily="34" charset="0"/>
                <a:ea typeface="Verdana" panose="020B0604030504040204" pitchFamily="34" charset="0"/>
                <a:cs typeface="Verdana" panose="020B0604030504040204" pitchFamily="34" charset="0"/>
              </a:rPr>
              <a:t>List as many possible etiologies you can, including but not limited to:</a:t>
            </a:r>
          </a:p>
          <a:p>
            <a:pPr lvl="1"/>
            <a:r>
              <a:rPr lang="en-US" dirty="0">
                <a:latin typeface="Verdana" panose="020B0604030504040204" pitchFamily="34" charset="0"/>
                <a:ea typeface="Verdana" panose="020B0604030504040204" pitchFamily="34" charset="0"/>
                <a:cs typeface="Verdana" panose="020B0604030504040204" pitchFamily="34" charset="0"/>
              </a:rPr>
              <a:t>DSM diagnoses</a:t>
            </a:r>
          </a:p>
          <a:p>
            <a:pPr lvl="1"/>
            <a:r>
              <a:rPr lang="en-US" dirty="0">
                <a:latin typeface="Verdana" panose="020B0604030504040204" pitchFamily="34" charset="0"/>
                <a:ea typeface="Verdana" panose="020B0604030504040204" pitchFamily="34" charset="0"/>
                <a:cs typeface="Verdana" panose="020B0604030504040204" pitchFamily="34" charset="0"/>
              </a:rPr>
              <a:t>Medical issues</a:t>
            </a:r>
          </a:p>
          <a:p>
            <a:pPr lvl="1"/>
            <a:r>
              <a:rPr lang="en-US" dirty="0">
                <a:latin typeface="Verdana" panose="020B0604030504040204" pitchFamily="34" charset="0"/>
                <a:ea typeface="Verdana" panose="020B0604030504040204" pitchFamily="34" charset="0"/>
                <a:cs typeface="Verdana" panose="020B0604030504040204" pitchFamily="34" charset="0"/>
              </a:rPr>
              <a:t>Other potential causes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Come back to large </a:t>
            </a:r>
            <a:r>
              <a:rPr lang="en-US" dirty="0" smtClean="0">
                <a:latin typeface="Verdana" panose="020B0604030504040204" pitchFamily="34" charset="0"/>
                <a:ea typeface="Verdana" panose="020B0604030504040204" pitchFamily="34" charset="0"/>
                <a:cs typeface="Verdana" panose="020B0604030504040204" pitchFamily="34" charset="0"/>
              </a:rPr>
              <a:t>group</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Create list of all possible causes</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Discuss appropriate treatment for each cause.</a:t>
            </a:r>
          </a:p>
          <a:p>
            <a:pPr marL="11430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400382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Medications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pPr lvl="0">
              <a:buClr>
                <a:srgbClr val="000000"/>
              </a:buClr>
            </a:pP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No demonstrated clear superiority in efficacy across antidepressants.</a:t>
            </a:r>
          </a:p>
          <a:p>
            <a:pPr lvl="0">
              <a:buClr>
                <a:srgbClr val="000000"/>
              </a:buClr>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Consider Mayo clinic’s shared decision making website</a:t>
            </a:r>
          </a:p>
          <a:p>
            <a:pPr lvl="1">
              <a:buClr>
                <a:srgbClr val="000000"/>
              </a:buClr>
            </a:pP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hlinkClick r:id="rId3"/>
              </a:rPr>
              <a:t>https://shareddecisions.mayoclinic.org/decision-aid-information/decision-aids-for-chronic-disease/depression-medication-choice/</a:t>
            </a: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Clr>
                <a:srgbClr val="000000"/>
              </a:buClr>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Clr>
                <a:srgbClr val="000000"/>
              </a:buClr>
            </a:pP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Patients consider medication choices based on:</a:t>
            </a:r>
          </a:p>
          <a:p>
            <a:pPr lvl="2">
              <a:buClr>
                <a:srgbClr val="000000"/>
              </a:buClr>
            </a:pP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Cost, sexual issues, sleep, weight change, and stopping approach</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4"/>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999399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Select medication based on factors such as: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Specific depressive symptoms</a:t>
            </a:r>
          </a:p>
          <a:p>
            <a:r>
              <a:rPr lang="en-US" sz="2000" dirty="0">
                <a:latin typeface="Verdana" panose="020B0604030504040204" pitchFamily="34" charset="0"/>
                <a:ea typeface="Verdana" panose="020B0604030504040204" pitchFamily="34" charset="0"/>
                <a:cs typeface="Verdana" panose="020B0604030504040204" pitchFamily="34" charset="0"/>
              </a:rPr>
              <a:t>Comorbid conditions</a:t>
            </a:r>
          </a:p>
          <a:p>
            <a:r>
              <a:rPr lang="en-US" sz="2000" dirty="0">
                <a:latin typeface="Verdana" panose="020B0604030504040204" pitchFamily="34" charset="0"/>
                <a:ea typeface="Verdana" panose="020B0604030504040204" pitchFamily="34" charset="0"/>
                <a:cs typeface="Verdana" panose="020B0604030504040204" pitchFamily="34" charset="0"/>
              </a:rPr>
              <a:t>Safety</a:t>
            </a:r>
          </a:p>
          <a:p>
            <a:r>
              <a:rPr lang="en-US" sz="2000" dirty="0">
                <a:latin typeface="Verdana" panose="020B0604030504040204" pitchFamily="34" charset="0"/>
                <a:ea typeface="Verdana" panose="020B0604030504040204" pitchFamily="34" charset="0"/>
                <a:cs typeface="Verdana" panose="020B0604030504040204" pitchFamily="34" charset="0"/>
              </a:rPr>
              <a:t>Side effect profile (e.g., sedating, weight gain, impact on sexual functioning)</a:t>
            </a:r>
          </a:p>
          <a:p>
            <a:r>
              <a:rPr lang="en-US" sz="2000" dirty="0">
                <a:latin typeface="Verdana" panose="020B0604030504040204" pitchFamily="34" charset="0"/>
                <a:ea typeface="Verdana" panose="020B0604030504040204" pitchFamily="34" charset="0"/>
                <a:cs typeface="Verdana" panose="020B0604030504040204" pitchFamily="34" charset="0"/>
              </a:rPr>
              <a:t>Concurrent medications (potential interactions)</a:t>
            </a:r>
          </a:p>
          <a:p>
            <a:r>
              <a:rPr lang="en-US" sz="2000" dirty="0">
                <a:latin typeface="Verdana" panose="020B0604030504040204" pitchFamily="34" charset="0"/>
                <a:ea typeface="Verdana" panose="020B0604030504040204" pitchFamily="34" charset="0"/>
                <a:cs typeface="Verdana" panose="020B0604030504040204" pitchFamily="34" charset="0"/>
              </a:rPr>
              <a:t>Ease of use (e.g., frequency of administration)</a:t>
            </a:r>
          </a:p>
          <a:p>
            <a:r>
              <a:rPr lang="en-US" sz="2000" dirty="0">
                <a:latin typeface="Verdana" panose="020B0604030504040204" pitchFamily="34" charset="0"/>
                <a:ea typeface="Verdana" panose="020B0604030504040204" pitchFamily="34" charset="0"/>
                <a:cs typeface="Verdana" panose="020B0604030504040204" pitchFamily="34" charset="0"/>
              </a:rPr>
              <a:t>Patient preference or expectations</a:t>
            </a:r>
          </a:p>
          <a:p>
            <a:r>
              <a:rPr lang="en-US" sz="2000" dirty="0">
                <a:latin typeface="Verdana" panose="020B0604030504040204" pitchFamily="34" charset="0"/>
                <a:ea typeface="Verdana" panose="020B0604030504040204" pitchFamily="34" charset="0"/>
                <a:cs typeface="Verdana" panose="020B0604030504040204" pitchFamily="34" charset="0"/>
              </a:rPr>
              <a:t>Cost and insurance coverage</a:t>
            </a:r>
          </a:p>
          <a:p>
            <a:r>
              <a:rPr lang="en-US" sz="2000" dirty="0">
                <a:latin typeface="Verdana" panose="020B0604030504040204" pitchFamily="34" charset="0"/>
                <a:ea typeface="Verdana" panose="020B0604030504040204" pitchFamily="34" charset="0"/>
                <a:cs typeface="Verdana" panose="020B0604030504040204" pitchFamily="34" charset="0"/>
              </a:rPr>
              <a:t>Response to antidepressants during prior episodes</a:t>
            </a:r>
          </a:p>
          <a:p>
            <a:r>
              <a:rPr lang="en-US" sz="2000" dirty="0">
                <a:latin typeface="Verdana" panose="020B0604030504040204" pitchFamily="34" charset="0"/>
                <a:ea typeface="Verdana" panose="020B0604030504040204" pitchFamily="34" charset="0"/>
                <a:cs typeface="Verdana" panose="020B0604030504040204" pitchFamily="34" charset="0"/>
              </a:rPr>
              <a:t>Family (first degree relative) history of response to antidepressants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46671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Key messages to give patients when starting antidepressants</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pPr lvl="0">
              <a:lnSpc>
                <a:spcPct val="100000"/>
              </a:lnSpc>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Side effects often precede therapeutic benefit.</a:t>
            </a:r>
          </a:p>
          <a:p>
            <a:pPr lvl="0">
              <a:lnSpc>
                <a:spcPct val="100000"/>
              </a:lnSpc>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Side effects typically recede over time. </a:t>
            </a:r>
          </a:p>
          <a:p>
            <a:pPr lvl="0">
              <a:lnSpc>
                <a:spcPct val="100000"/>
              </a:lnSpc>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Most people should be on medication at least 6-12 months after adequate response to the </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medicine.</a:t>
            </a: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nSpc>
                <a:spcPct val="100000"/>
              </a:lnSpc>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Although you may start feeling better in as little as 2 weeks, it takes more time for full response and remission.</a:t>
            </a:r>
          </a:p>
          <a:p>
            <a:pPr lvl="0">
              <a:lnSpc>
                <a:spcPct val="100000"/>
              </a:lnSpc>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Take the medication as prescribed, even after you feel better. </a:t>
            </a:r>
          </a:p>
          <a:p>
            <a:pPr lvl="0">
              <a:lnSpc>
                <a:spcPct val="100000"/>
              </a:lnSpc>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Do not stop taking the medication without calling your clinician. </a:t>
            </a:r>
          </a:p>
          <a:p>
            <a:pPr>
              <a:lnSpc>
                <a:spcPct val="100000"/>
              </a:lnSpc>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08515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Other Treatment Options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Peer Support groups – Depression and Bipolar Support Alliance: </a:t>
            </a:r>
            <a:r>
              <a:rPr lang="en-US" altLang="en-US" sz="2000" dirty="0">
                <a:solidFill>
                  <a:srgbClr val="1EBFC7"/>
                </a:solidFill>
                <a:latin typeface="Verdana" panose="020B0604030504040204" pitchFamily="34" charset="0"/>
                <a:ea typeface="Verdana" panose="020B0604030504040204" pitchFamily="34" charset="0"/>
                <a:cs typeface="Verdana" panose="020B0604030504040204" pitchFamily="34" charset="0"/>
              </a:rPr>
              <a:t>https://www.dbsalliance.org</a:t>
            </a:r>
            <a:r>
              <a:rPr lang="en-US" altLang="en-US" sz="2000" dirty="0" smtClean="0">
                <a:solidFill>
                  <a:srgbClr val="1EBFC7"/>
                </a:solidFill>
                <a:latin typeface="Verdana" panose="020B0604030504040204" pitchFamily="34" charset="0"/>
                <a:ea typeface="Verdana" panose="020B0604030504040204" pitchFamily="34" charset="0"/>
                <a:cs typeface="Verdana" panose="020B0604030504040204" pitchFamily="34" charset="0"/>
              </a:rPr>
              <a:t>/</a:t>
            </a:r>
            <a:endParaRPr lang="en-US" sz="2000" dirty="0" smtClean="0">
              <a:solidFill>
                <a:srgbClr val="1EBFC7"/>
              </a:solidFill>
              <a:latin typeface="Verdana" panose="020B0604030504040204" pitchFamily="34" charset="0"/>
              <a:ea typeface="Verdana" panose="020B0604030504040204" pitchFamily="34" charset="0"/>
              <a:cs typeface="Verdana" panose="020B0604030504040204" pitchFamily="34" charset="0"/>
            </a:endParaRPr>
          </a:p>
          <a:p>
            <a:r>
              <a:rPr lang="en-US" altLang="en-US" sz="2000" dirty="0" smtClean="0">
                <a:latin typeface="Verdana" panose="020B0604030504040204" pitchFamily="34" charset="0"/>
                <a:ea typeface="Verdana" panose="020B0604030504040204" pitchFamily="34" charset="0"/>
                <a:cs typeface="Verdana" panose="020B0604030504040204" pitchFamily="34" charset="0"/>
              </a:rPr>
              <a:t>Physical exercise</a:t>
            </a:r>
          </a:p>
          <a:p>
            <a:r>
              <a:rPr lang="en-US" altLang="en-US" sz="2000" dirty="0" smtClean="0">
                <a:latin typeface="Verdana" panose="020B0604030504040204" pitchFamily="34" charset="0"/>
                <a:ea typeface="Verdana" panose="020B0604030504040204" pitchFamily="34" charset="0"/>
                <a:cs typeface="Verdana" panose="020B0604030504040204" pitchFamily="34" charset="0"/>
              </a:rPr>
              <a:t>Meditation</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Self-help books</a:t>
            </a:r>
          </a:p>
          <a:p>
            <a:r>
              <a:rPr lang="en-US" altLang="en-US" sz="2000" dirty="0">
                <a:latin typeface="Verdana" panose="020B0604030504040204" pitchFamily="34" charset="0"/>
                <a:ea typeface="Verdana" panose="020B0604030504040204" pitchFamily="34" charset="0"/>
                <a:cs typeface="Verdana" panose="020B0604030504040204" pitchFamily="34" charset="0"/>
              </a:rPr>
              <a:t>Mobile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apps</a:t>
            </a:r>
          </a:p>
          <a:p>
            <a:r>
              <a:rPr lang="en-US" altLang="en-US" sz="2000" dirty="0" smtClean="0">
                <a:latin typeface="Verdana" panose="020B0604030504040204" pitchFamily="34" charset="0"/>
                <a:ea typeface="Verdana" panose="020B0604030504040204" pitchFamily="34" charset="0"/>
                <a:cs typeface="Verdana" panose="020B0604030504040204" pitchFamily="34" charset="0"/>
              </a:rPr>
              <a:t>Online CBT– Beating the Blues</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lvl="1"/>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529" y="1903047"/>
            <a:ext cx="1930735" cy="193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297" y="3906837"/>
            <a:ext cx="1141006" cy="191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739320" y="2836483"/>
            <a:ext cx="1573946" cy="140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Positive Activity Jackpot Mobile A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8200" y="3645275"/>
            <a:ext cx="1361643" cy="12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465454" y="5406000"/>
            <a:ext cx="3548063"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88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altLang="en-US" dirty="0">
                <a:solidFill>
                  <a:schemeClr val="bg1"/>
                </a:solidFill>
              </a:rPr>
              <a:t>Electroconvulsive Therapy (ECT)</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7" name="Text Placeholder 2"/>
          <p:cNvSpPr>
            <a:spLocks noGrp="1"/>
          </p:cNvSpPr>
          <p:nvPr>
            <p:ph type="body" idx="1"/>
          </p:nvPr>
        </p:nvSpPr>
        <p:spPr>
          <a:xfrm>
            <a:off x="831475" y="1672302"/>
            <a:ext cx="10515600" cy="4727542"/>
          </a:xfrm>
        </p:spPr>
        <p:txBody>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Brief electrical stimulation of the brain while under anesthesia.</a:t>
            </a: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altLang="en-US" sz="2000" dirty="0" smtClean="0">
                <a:latin typeface="Verdana" panose="020B0604030504040204" pitchFamily="34" charset="0"/>
                <a:ea typeface="Verdana" panose="020B0604030504040204" pitchFamily="34" charset="0"/>
                <a:cs typeface="Verdana" panose="020B0604030504040204" pitchFamily="34" charset="0"/>
              </a:rPr>
              <a:t>Response rate:</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Patients with major depression: 70%</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Patients with treatment-resistant depression: 58%</a:t>
            </a:r>
          </a:p>
          <a:p>
            <a:r>
              <a:rPr lang="en-US" altLang="en-US" sz="2000" dirty="0" smtClean="0">
                <a:latin typeface="Verdana" panose="020B0604030504040204" pitchFamily="34" charset="0"/>
                <a:ea typeface="Verdana" panose="020B0604030504040204" pitchFamily="34" charset="0"/>
                <a:cs typeface="Verdana" panose="020B0604030504040204" pitchFamily="34" charset="0"/>
              </a:rPr>
              <a:t>Indications:</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Depression with psychotic features (American Psychiatric Association recommends ECT as 1</a:t>
            </a:r>
            <a:r>
              <a:rPr lang="en-US" altLang="en-US" sz="1800" baseline="30000" dirty="0" smtClean="0">
                <a:latin typeface="Verdana" panose="020B0604030504040204" pitchFamily="34" charset="0"/>
                <a:ea typeface="Verdana" panose="020B0604030504040204" pitchFamily="34" charset="0"/>
                <a:cs typeface="Verdana" panose="020B0604030504040204" pitchFamily="34" charset="0"/>
              </a:rPr>
              <a:t>st</a:t>
            </a:r>
            <a:r>
              <a:rPr lang="en-US" altLang="en-US" sz="1800" dirty="0" smtClean="0">
                <a:latin typeface="Verdana" panose="020B0604030504040204" pitchFamily="34" charset="0"/>
                <a:ea typeface="Verdana" panose="020B0604030504040204" pitchFamily="34" charset="0"/>
                <a:cs typeface="Verdana" panose="020B0604030504040204" pitchFamily="34" charset="0"/>
              </a:rPr>
              <a:t> line treatment)</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Severe depression / Catatonia</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Treatment-resistant depression</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Elderly patients</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Pregnancy</a:t>
            </a:r>
          </a:p>
          <a:p>
            <a:r>
              <a:rPr lang="en-US" altLang="en-US" sz="2000" dirty="0" smtClean="0">
                <a:latin typeface="Verdana" panose="020B0604030504040204" pitchFamily="34" charset="0"/>
                <a:ea typeface="Verdana" panose="020B0604030504040204" pitchFamily="34" charset="0"/>
                <a:cs typeface="Verdana" panose="020B0604030504040204" pitchFamily="34" charset="0"/>
              </a:rPr>
              <a:t>Risks</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Common side effects: Confusion, headaches, nausea, fatigue</a:t>
            </a:r>
          </a:p>
          <a:p>
            <a:pPr lvl="1"/>
            <a:r>
              <a:rPr lang="en-US" altLang="en-US" sz="1800" dirty="0" smtClean="0">
                <a:latin typeface="Verdana" panose="020B0604030504040204" pitchFamily="34" charset="0"/>
                <a:ea typeface="Verdana" panose="020B0604030504040204" pitchFamily="34" charset="0"/>
                <a:cs typeface="Verdana" panose="020B0604030504040204" pitchFamily="34" charset="0"/>
              </a:rPr>
              <a:t>Retrograde amnesia (usually temporary)</a:t>
            </a:r>
          </a:p>
          <a:p>
            <a:endParaRPr lang="en-US" dirty="0"/>
          </a:p>
        </p:txBody>
      </p:sp>
    </p:spTree>
    <p:extLst>
      <p:ext uri="{BB962C8B-B14F-4D97-AF65-F5344CB8AC3E}">
        <p14:creationId xmlns:p14="http://schemas.microsoft.com/office/powerpoint/2010/main" val="222374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Emerging Treatments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Ketamine infusion therapy</a:t>
            </a:r>
          </a:p>
          <a:p>
            <a:r>
              <a:rPr lang="en-US" dirty="0" err="1">
                <a:latin typeface="Verdana" panose="020B0604030504040204" pitchFamily="34" charset="0"/>
                <a:ea typeface="Verdana" panose="020B0604030504040204" pitchFamily="34" charset="0"/>
                <a:cs typeface="Verdana" panose="020B0604030504040204" pitchFamily="34" charset="0"/>
              </a:rPr>
              <a:t>Vagus</a:t>
            </a:r>
            <a:r>
              <a:rPr lang="en-US" dirty="0">
                <a:latin typeface="Verdana" panose="020B0604030504040204" pitchFamily="34" charset="0"/>
                <a:ea typeface="Verdana" panose="020B0604030504040204" pitchFamily="34" charset="0"/>
                <a:cs typeface="Verdana" panose="020B0604030504040204" pitchFamily="34" charset="0"/>
              </a:rPr>
              <a:t> nerve stimulation (VNS)</a:t>
            </a:r>
          </a:p>
          <a:p>
            <a:r>
              <a:rPr lang="en-US" dirty="0">
                <a:latin typeface="Verdana" panose="020B0604030504040204" pitchFamily="34" charset="0"/>
                <a:ea typeface="Verdana" panose="020B0604030504040204" pitchFamily="34" charset="0"/>
                <a:cs typeface="Verdana" panose="020B0604030504040204" pitchFamily="34" charset="0"/>
              </a:rPr>
              <a:t>Repetitive transcranial magnetic stimulation (</a:t>
            </a:r>
            <a:r>
              <a:rPr lang="en-US" dirty="0" err="1">
                <a:latin typeface="Verdana" panose="020B0604030504040204" pitchFamily="34" charset="0"/>
                <a:ea typeface="Verdana" panose="020B0604030504040204" pitchFamily="34" charset="0"/>
                <a:cs typeface="Verdana" panose="020B0604030504040204" pitchFamily="34" charset="0"/>
              </a:rPr>
              <a:t>rTMS</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Deep brain stimulation (DBS)</a:t>
            </a:r>
          </a:p>
          <a:p>
            <a:r>
              <a:rPr lang="en-US" dirty="0">
                <a:latin typeface="Verdana" panose="020B0604030504040204" pitchFamily="34" charset="0"/>
                <a:ea typeface="Verdana" panose="020B0604030504040204" pitchFamily="34" charset="0"/>
                <a:cs typeface="Verdana" panose="020B0604030504040204" pitchFamily="34" charset="0"/>
              </a:rPr>
              <a:t>Light therapy</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847267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Family Support</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7" name="Text Placeholder 2"/>
          <p:cNvSpPr>
            <a:spLocks noGrp="1"/>
          </p:cNvSpPr>
          <p:nvPr>
            <p:ph type="body" idx="1"/>
          </p:nvPr>
        </p:nvSpPr>
        <p:spPr>
          <a:xfrm>
            <a:off x="838200" y="1825625"/>
            <a:ext cx="10515600" cy="4351338"/>
          </a:xfrm>
        </p:spPr>
        <p:txBody>
          <a:bodyPr/>
          <a:lstStyle/>
          <a:p>
            <a:r>
              <a:rPr lang="en-US" dirty="0"/>
              <a:t>NAMI: National Alliance on Mental </a:t>
            </a:r>
            <a:r>
              <a:rPr lang="en-US" dirty="0" smtClean="0"/>
              <a:t>Illness </a:t>
            </a:r>
          </a:p>
          <a:p>
            <a:r>
              <a:rPr lang="en-US" dirty="0" smtClean="0"/>
              <a:t>Family </a:t>
            </a:r>
            <a:r>
              <a:rPr lang="en-US" dirty="0"/>
              <a:t>to Family Course</a:t>
            </a:r>
          </a:p>
          <a:p>
            <a:endParaRPr lang="en-US" dirty="0"/>
          </a:p>
          <a:p>
            <a:pPr lvl="1"/>
            <a:r>
              <a:rPr lang="en-US" dirty="0"/>
              <a:t>Free peer-led, manualized education classes for adults who care about someone living with a mental illness</a:t>
            </a:r>
          </a:p>
          <a:p>
            <a:r>
              <a:rPr lang="en-US" dirty="0" smtClean="0">
                <a:hlinkClick r:id="rId4"/>
              </a:rPr>
              <a:t>www.nami.org</a:t>
            </a:r>
            <a:endParaRPr lang="en-US" dirty="0"/>
          </a:p>
          <a:p>
            <a:endParaRPr lang="en-US" dirty="0"/>
          </a:p>
          <a:p>
            <a:r>
              <a:rPr lang="en-US" dirty="0"/>
              <a:t>Research (RCT) has found participants have improved coping, illness knowledge, problem-solving skills, &amp; empowerment</a:t>
            </a:r>
          </a:p>
          <a:p>
            <a:endParaRPr lang="en-US" dirty="0"/>
          </a:p>
        </p:txBody>
      </p:sp>
      <p:pic>
        <p:nvPicPr>
          <p:cNvPr id="8" name="Picture 7" descr="Image result for nami national alliance on mental illness"/>
          <p:cNvPicPr/>
          <p:nvPr/>
        </p:nvPicPr>
        <p:blipFill>
          <a:blip r:embed="rId5">
            <a:extLst>
              <a:ext uri="{28A0092B-C50C-407E-A947-70E740481C1C}">
                <a14:useLocalDpi xmlns:a14="http://schemas.microsoft.com/office/drawing/2010/main" val="0"/>
              </a:ext>
            </a:extLst>
          </a:blip>
          <a:srcRect/>
          <a:stretch>
            <a:fillRect/>
          </a:stretch>
        </p:blipFill>
        <p:spPr bwMode="auto">
          <a:xfrm>
            <a:off x="7606827" y="1690688"/>
            <a:ext cx="3943350" cy="1717040"/>
          </a:xfrm>
          <a:prstGeom prst="rect">
            <a:avLst/>
          </a:prstGeom>
          <a:noFill/>
          <a:ln>
            <a:noFill/>
          </a:ln>
        </p:spPr>
      </p:pic>
    </p:spTree>
    <p:extLst>
      <p:ext uri="{BB962C8B-B14F-4D97-AF65-F5344CB8AC3E}">
        <p14:creationId xmlns:p14="http://schemas.microsoft.com/office/powerpoint/2010/main" val="2567061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Support for Offspring of Parents living with Depression</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7" name="Text Placeholder 2"/>
          <p:cNvSpPr>
            <a:spLocks noGrp="1"/>
          </p:cNvSpPr>
          <p:nvPr>
            <p:ph type="body" idx="1"/>
          </p:nvPr>
        </p:nvSpPr>
        <p:spPr>
          <a:xfrm>
            <a:off x="838200" y="1690688"/>
            <a:ext cx="10515600" cy="4486275"/>
          </a:xfrm>
        </p:spPr>
        <p:txBody>
          <a:bodyPr/>
          <a:lstStyle/>
          <a:p>
            <a:r>
              <a:rPr lang="en-US" sz="2400" dirty="0" smtClean="0">
                <a:latin typeface="Verdana" panose="020B0604030504040204" pitchFamily="34" charset="0"/>
                <a:ea typeface="Verdana" panose="020B0604030504040204" pitchFamily="34" charset="0"/>
              </a:rPr>
              <a:t>Especially important in Family Medicine to think systemically</a:t>
            </a:r>
          </a:p>
          <a:p>
            <a:r>
              <a:rPr lang="en-US" sz="2400" dirty="0" smtClean="0">
                <a:latin typeface="Verdana" panose="020B0604030504040204" pitchFamily="34" charset="0"/>
                <a:ea typeface="Verdana" panose="020B0604030504040204" pitchFamily="34" charset="0"/>
              </a:rPr>
              <a:t>Offspring are at elevated risk for developing mental illness</a:t>
            </a:r>
          </a:p>
          <a:p>
            <a:r>
              <a:rPr lang="en-US" sz="2400" dirty="0" smtClean="0">
                <a:latin typeface="Verdana" panose="020B0604030504040204" pitchFamily="34" charset="0"/>
                <a:ea typeface="Verdana" panose="020B0604030504040204" pitchFamily="34" charset="0"/>
              </a:rPr>
              <a:t>Opportunity for prevention and early intervention by identifying and providing supports early</a:t>
            </a:r>
          </a:p>
          <a:p>
            <a:endParaRPr lang="en-US" sz="2400" dirty="0" smtClean="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p:txBody>
      </p:sp>
      <p:pic>
        <p:nvPicPr>
          <p:cNvPr id="9" name="Picture 8"/>
          <p:cNvPicPr/>
          <p:nvPr/>
        </p:nvPicPr>
        <p:blipFill>
          <a:blip r:embed="rId4"/>
          <a:stretch>
            <a:fillRect/>
          </a:stretch>
        </p:blipFill>
        <p:spPr>
          <a:xfrm>
            <a:off x="4662535" y="3666653"/>
            <a:ext cx="2221588" cy="2928736"/>
          </a:xfrm>
          <a:prstGeom prst="rect">
            <a:avLst/>
          </a:prstGeom>
        </p:spPr>
      </p:pic>
      <p:pic>
        <p:nvPicPr>
          <p:cNvPr id="10" name="Picture 9"/>
          <p:cNvPicPr/>
          <p:nvPr/>
        </p:nvPicPr>
        <p:blipFill>
          <a:blip r:embed="rId5"/>
          <a:stretch>
            <a:fillRect/>
          </a:stretch>
        </p:blipFill>
        <p:spPr>
          <a:xfrm>
            <a:off x="7577749" y="3413156"/>
            <a:ext cx="2399169" cy="3263714"/>
          </a:xfrm>
          <a:prstGeom prst="rect">
            <a:avLst/>
          </a:prstGeom>
        </p:spPr>
      </p:pic>
    </p:spTree>
    <p:extLst>
      <p:ext uri="{BB962C8B-B14F-4D97-AF65-F5344CB8AC3E}">
        <p14:creationId xmlns:p14="http://schemas.microsoft.com/office/powerpoint/2010/main" val="3278047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040016"/>
            <a:ext cx="12205447" cy="1896812"/>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040016"/>
            <a:ext cx="10515600" cy="18968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Change That Matters’ Focus </a:t>
            </a:r>
            <a:br>
              <a:rPr lang="en-US" dirty="0" smtClean="0">
                <a:solidFill>
                  <a:schemeClr val="lt1"/>
                </a:solidFill>
                <a:latin typeface="Verdana"/>
                <a:ea typeface="Verdana"/>
                <a:cs typeface="Verdana"/>
                <a:sym typeface="Verdana"/>
              </a:rPr>
            </a:br>
            <a:r>
              <a:rPr lang="en-US" dirty="0" smtClean="0">
                <a:solidFill>
                  <a:schemeClr val="lt1"/>
                </a:solidFill>
                <a:latin typeface="Verdana"/>
                <a:ea typeface="Verdana"/>
                <a:cs typeface="Verdana"/>
                <a:sym typeface="Verdana"/>
              </a:rPr>
              <a:t>on Values and Meaning in Life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54866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Depression and Meaning</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35000" indent="-457200">
              <a:spcBef>
                <a:spcPts val="0"/>
              </a:spcBef>
              <a:spcAft>
                <a:spcPts val="900"/>
              </a:spcAft>
              <a:buSzPts val="2800"/>
            </a:pPr>
            <a:r>
              <a:rPr lang="en-US" dirty="0">
                <a:solidFill>
                  <a:schemeClr val="tx1"/>
                </a:solidFill>
                <a:latin typeface="Verdana"/>
                <a:ea typeface="Verdana"/>
                <a:cs typeface="Verdana"/>
                <a:sym typeface="Verdana"/>
              </a:rPr>
              <a:t>W</a:t>
            </a:r>
            <a:r>
              <a:rPr lang="en-US" dirty="0" smtClean="0">
                <a:solidFill>
                  <a:schemeClr val="tx1"/>
                </a:solidFill>
                <a:latin typeface="Verdana"/>
                <a:ea typeface="Verdana"/>
                <a:cs typeface="Verdana"/>
                <a:sym typeface="Verdana"/>
              </a:rPr>
              <a:t>hen people feel depressed, they often withdraw from meaningful activities</a:t>
            </a:r>
          </a:p>
          <a:p>
            <a:pPr marL="635000" indent="-457200">
              <a:spcBef>
                <a:spcPts val="0"/>
              </a:spcBef>
              <a:spcAft>
                <a:spcPts val="900"/>
              </a:spcAft>
              <a:buSzPts val="2800"/>
            </a:pPr>
            <a:endParaRPr lang="en-US" dirty="0" smtClean="0">
              <a:solidFill>
                <a:schemeClr val="tx1"/>
              </a:solidFill>
              <a:latin typeface="Verdana"/>
              <a:ea typeface="Verdana"/>
              <a:cs typeface="Verdana"/>
              <a:sym typeface="Verdana"/>
            </a:endParaRPr>
          </a:p>
          <a:p>
            <a:pPr marL="635000" indent="-457200">
              <a:spcBef>
                <a:spcPts val="0"/>
              </a:spcBef>
              <a:spcAft>
                <a:spcPts val="900"/>
              </a:spcAft>
              <a:buSzPts val="2800"/>
            </a:pPr>
            <a:r>
              <a:rPr lang="en-US" dirty="0" smtClean="0">
                <a:solidFill>
                  <a:schemeClr val="tx1"/>
                </a:solidFill>
                <a:latin typeface="Verdana"/>
                <a:ea typeface="Verdana"/>
                <a:cs typeface="Verdana"/>
                <a:sym typeface="Verdana"/>
              </a:rPr>
              <a:t>A powerful intervention is to </a:t>
            </a:r>
            <a:r>
              <a:rPr lang="en-US" u="sng" dirty="0" smtClean="0">
                <a:solidFill>
                  <a:schemeClr val="tx1"/>
                </a:solidFill>
                <a:latin typeface="Verdana"/>
                <a:ea typeface="Verdana"/>
                <a:cs typeface="Verdana"/>
                <a:sym typeface="Verdana"/>
              </a:rPr>
              <a:t>reconnect to a source of meaning</a:t>
            </a:r>
            <a:r>
              <a:rPr lang="en-US" dirty="0" smtClean="0">
                <a:solidFill>
                  <a:schemeClr val="tx1"/>
                </a:solidFill>
                <a:latin typeface="Verdana"/>
                <a:ea typeface="Verdana"/>
                <a:cs typeface="Verdana"/>
                <a:sym typeface="Verdana"/>
              </a:rPr>
              <a:t> and </a:t>
            </a:r>
            <a:r>
              <a:rPr lang="en-US" u="sng" dirty="0" smtClean="0">
                <a:solidFill>
                  <a:schemeClr val="tx1"/>
                </a:solidFill>
                <a:latin typeface="Verdana"/>
                <a:ea typeface="Verdana"/>
                <a:cs typeface="Verdana"/>
                <a:sym typeface="Verdana"/>
              </a:rPr>
              <a:t>engage in activities that are meaningful</a:t>
            </a:r>
            <a:r>
              <a:rPr lang="en-US" dirty="0" smtClean="0">
                <a:solidFill>
                  <a:schemeClr val="tx1"/>
                </a:solidFill>
                <a:latin typeface="Verdana"/>
                <a:ea typeface="Verdana"/>
                <a:cs typeface="Verdana"/>
                <a:sym typeface="Verdana"/>
              </a:rPr>
              <a:t>, such as:</a:t>
            </a: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Relationships</a:t>
            </a: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Work or volunteering</a:t>
            </a: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Education or training (growth)</a:t>
            </a: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Citizenship or community life</a:t>
            </a: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82736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822054"/>
            <a:ext cx="12205447" cy="2281822"/>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777155" y="1822054"/>
            <a:ext cx="10515600" cy="228182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5400" dirty="0" smtClean="0">
                <a:solidFill>
                  <a:schemeClr val="lt1"/>
                </a:solidFill>
                <a:latin typeface="Verdana"/>
                <a:ea typeface="Verdana"/>
                <a:cs typeface="Verdana"/>
                <a:sym typeface="Verdana"/>
              </a:rPr>
              <a:t>Brief Overview</a:t>
            </a:r>
            <a:endParaRPr sz="54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126380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You only have 24 hours a day…</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35000" indent="-457200">
              <a:spcBef>
                <a:spcPts val="0"/>
              </a:spcBef>
              <a:spcAft>
                <a:spcPts val="900"/>
              </a:spcAft>
              <a:buSzPts val="2800"/>
            </a:pPr>
            <a:r>
              <a:rPr lang="en-US" dirty="0" smtClean="0">
                <a:solidFill>
                  <a:schemeClr val="tx1"/>
                </a:solidFill>
                <a:latin typeface="Verdana"/>
                <a:ea typeface="Verdana"/>
                <a:cs typeface="Verdana"/>
                <a:sym typeface="Verdana"/>
              </a:rPr>
              <a:t>How do you want to spend those hours?</a:t>
            </a:r>
          </a:p>
          <a:p>
            <a:pPr marL="635000" indent="-457200">
              <a:spcBef>
                <a:spcPts val="0"/>
              </a:spcBef>
              <a:spcAft>
                <a:spcPts val="900"/>
              </a:spcAft>
              <a:buSzPts val="2800"/>
            </a:pPr>
            <a:endParaRPr lang="en-US" dirty="0">
              <a:solidFill>
                <a:schemeClr val="tx1"/>
              </a:solidFill>
              <a:latin typeface="Verdana"/>
              <a:ea typeface="Verdana"/>
              <a:cs typeface="Verdana"/>
              <a:sym typeface="Verdana"/>
            </a:endParaRPr>
          </a:p>
          <a:p>
            <a:pPr marL="635000" indent="-457200">
              <a:spcBef>
                <a:spcPts val="0"/>
              </a:spcBef>
              <a:spcAft>
                <a:spcPts val="900"/>
              </a:spcAft>
              <a:buSzPts val="2800"/>
            </a:pPr>
            <a:r>
              <a:rPr lang="en-US" dirty="0" smtClean="0">
                <a:solidFill>
                  <a:schemeClr val="tx1"/>
                </a:solidFill>
                <a:latin typeface="Verdana"/>
                <a:ea typeface="Verdana"/>
                <a:cs typeface="Verdana"/>
                <a:sym typeface="Verdana"/>
              </a:rPr>
              <a:t>Questions to ask:</a:t>
            </a:r>
          </a:p>
          <a:p>
            <a:pPr marL="1092200" lvl="1" indent="-457200">
              <a:spcBef>
                <a:spcPts val="0"/>
              </a:spcBef>
              <a:spcAft>
                <a:spcPts val="900"/>
              </a:spcAft>
              <a:buSzPts val="2800"/>
            </a:pPr>
            <a:r>
              <a:rPr lang="en-US" dirty="0">
                <a:solidFill>
                  <a:schemeClr val="tx1"/>
                </a:solidFill>
                <a:latin typeface="Verdana"/>
                <a:ea typeface="Verdana"/>
                <a:cs typeface="Verdana"/>
                <a:sym typeface="Verdana"/>
              </a:rPr>
              <a:t>What really matters to me? </a:t>
            </a:r>
            <a:endParaRPr lang="en-US" dirty="0" smtClean="0">
              <a:solidFill>
                <a:schemeClr val="tx1"/>
              </a:solidFill>
              <a:latin typeface="Verdana"/>
              <a:ea typeface="Verdana"/>
              <a:cs typeface="Verdana"/>
              <a:sym typeface="Verdana"/>
            </a:endParaRP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What </a:t>
            </a:r>
            <a:r>
              <a:rPr lang="en-US" dirty="0">
                <a:solidFill>
                  <a:schemeClr val="tx1"/>
                </a:solidFill>
                <a:latin typeface="Verdana"/>
                <a:ea typeface="Verdana"/>
                <a:cs typeface="Verdana"/>
                <a:sym typeface="Verdana"/>
              </a:rPr>
              <a:t>makes my life meaningful? </a:t>
            </a:r>
            <a:endParaRPr lang="en-US" dirty="0" smtClean="0">
              <a:solidFill>
                <a:schemeClr val="tx1"/>
              </a:solidFill>
              <a:latin typeface="Verdana"/>
              <a:ea typeface="Verdana"/>
              <a:cs typeface="Verdana"/>
              <a:sym typeface="Verdana"/>
            </a:endParaRP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How </a:t>
            </a:r>
            <a:r>
              <a:rPr lang="en-US" dirty="0">
                <a:solidFill>
                  <a:schemeClr val="tx1"/>
                </a:solidFill>
                <a:latin typeface="Verdana"/>
                <a:ea typeface="Verdana"/>
                <a:cs typeface="Verdana"/>
                <a:sym typeface="Verdana"/>
              </a:rPr>
              <a:t>can I help someone else? </a:t>
            </a:r>
            <a:endParaRPr lang="en-US" dirty="0" smtClean="0">
              <a:solidFill>
                <a:schemeClr val="tx1"/>
              </a:solidFill>
              <a:latin typeface="Verdana"/>
              <a:ea typeface="Verdana"/>
              <a:cs typeface="Verdana"/>
              <a:sym typeface="Verdana"/>
            </a:endParaRP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How </a:t>
            </a:r>
            <a:r>
              <a:rPr lang="en-US" dirty="0">
                <a:solidFill>
                  <a:schemeClr val="tx1"/>
                </a:solidFill>
                <a:latin typeface="Verdana"/>
                <a:ea typeface="Verdana"/>
                <a:cs typeface="Verdana"/>
                <a:sym typeface="Verdana"/>
              </a:rPr>
              <a:t>can I use my skills/talents to make a difference</a:t>
            </a:r>
            <a:endParaRPr lang="en-US" dirty="0" smtClean="0">
              <a:solidFill>
                <a:schemeClr val="tx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5" descr="Image result for meaning in life"/>
          <p:cNvPicPr/>
          <p:nvPr/>
        </p:nvPicPr>
        <p:blipFill>
          <a:blip r:embed="rId4">
            <a:extLst>
              <a:ext uri="{28A0092B-C50C-407E-A947-70E740481C1C}">
                <a14:useLocalDpi xmlns:a14="http://schemas.microsoft.com/office/drawing/2010/main" val="0"/>
              </a:ext>
            </a:extLst>
          </a:blip>
          <a:srcRect/>
          <a:stretch>
            <a:fillRect/>
          </a:stretch>
        </p:blipFill>
        <p:spPr bwMode="auto">
          <a:xfrm>
            <a:off x="7645941" y="2479259"/>
            <a:ext cx="3425710" cy="1945565"/>
          </a:xfrm>
          <a:prstGeom prst="rect">
            <a:avLst/>
          </a:prstGeom>
          <a:noFill/>
          <a:ln>
            <a:noFill/>
          </a:ln>
        </p:spPr>
      </p:pic>
    </p:spTree>
    <p:extLst>
      <p:ext uri="{BB962C8B-B14F-4D97-AF65-F5344CB8AC3E}">
        <p14:creationId xmlns:p14="http://schemas.microsoft.com/office/powerpoint/2010/main" val="3734253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9" y="2287492"/>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1475" y="228749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Tool for Addressing in Primary Care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4209861"/>
            <a:ext cx="10515600" cy="1967102"/>
          </a:xfrm>
          <a:prstGeom prst="rect">
            <a:avLst/>
          </a:prstGeom>
          <a:noFill/>
          <a:ln>
            <a:noFill/>
          </a:ln>
        </p:spPr>
        <p:txBody>
          <a:bodyPr spcFirstLastPara="1" wrap="square" lIns="91425" tIns="45700" rIns="91425" bIns="45700" anchor="t" anchorCtr="0">
            <a:noAutofit/>
          </a:bodyPr>
          <a:lstStyle/>
          <a:p>
            <a:pPr marL="228600" lvl="0" indent="-50800" algn="ctr">
              <a:spcBef>
                <a:spcPts val="0"/>
              </a:spcBef>
              <a:buSzPts val="2800"/>
              <a:buNone/>
            </a:pPr>
            <a:r>
              <a:rPr lang="en-US" dirty="0" smtClean="0">
                <a:solidFill>
                  <a:srgbClr val="7030A0"/>
                </a:solidFill>
                <a:latin typeface="Verdana"/>
                <a:ea typeface="Verdana"/>
                <a:cs typeface="Verdana"/>
                <a:sym typeface="Verdana"/>
              </a:rPr>
              <a:t>Behavioral Activation</a:t>
            </a:r>
            <a:endParaRPr lang="en-US" dirty="0">
              <a:solidFill>
                <a:srgbClr val="7030A0"/>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94742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 determines happiness?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45237193"/>
              </p:ext>
            </p:extLst>
          </p:nvPr>
        </p:nvGraphicFramePr>
        <p:xfrm>
          <a:off x="1758833" y="1684619"/>
          <a:ext cx="6089542"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4"/>
          <a:stretch>
            <a:fillRect/>
          </a:stretch>
        </p:blipFill>
        <p:spPr>
          <a:xfrm>
            <a:off x="10263801" y="6029888"/>
            <a:ext cx="1793727" cy="739912"/>
          </a:xfrm>
          <a:prstGeom prst="rect">
            <a:avLst/>
          </a:prstGeom>
        </p:spPr>
      </p:pic>
      <p:pic>
        <p:nvPicPr>
          <p:cNvPr id="6" name="Picture 5"/>
          <p:cNvPicPr/>
          <p:nvPr/>
        </p:nvPicPr>
        <p:blipFill rotWithShape="1">
          <a:blip r:embed="rId5"/>
          <a:srcRect l="1791" r="25975"/>
          <a:stretch/>
        </p:blipFill>
        <p:spPr>
          <a:xfrm>
            <a:off x="7649280" y="3586980"/>
            <a:ext cx="4293326" cy="2574925"/>
          </a:xfrm>
          <a:prstGeom prst="rect">
            <a:avLst/>
          </a:prstGeom>
        </p:spPr>
      </p:pic>
      <p:cxnSp>
        <p:nvCxnSpPr>
          <p:cNvPr id="11" name="Straight Arrow Connector 10"/>
          <p:cNvCxnSpPr/>
          <p:nvPr/>
        </p:nvCxnSpPr>
        <p:spPr>
          <a:xfrm>
            <a:off x="2451652" y="2462310"/>
            <a:ext cx="1756566" cy="5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450166" y="2183635"/>
            <a:ext cx="1079863" cy="646331"/>
          </a:xfrm>
          <a:prstGeom prst="rect">
            <a:avLst/>
          </a:prstGeom>
          <a:noFill/>
        </p:spPr>
        <p:txBody>
          <a:bodyPr wrap="square" rtlCol="0">
            <a:spAutoFit/>
          </a:bodyPr>
          <a:lstStyle/>
          <a:p>
            <a:pPr algn="ctr"/>
            <a:r>
              <a:rPr lang="en-US" sz="1800" dirty="0" smtClean="0"/>
              <a:t>Life happens</a:t>
            </a:r>
            <a:endParaRPr lang="en-US" sz="1800" dirty="0"/>
          </a:p>
        </p:txBody>
      </p:sp>
      <p:cxnSp>
        <p:nvCxnSpPr>
          <p:cNvPr id="14" name="Straight Arrow Connector 13"/>
          <p:cNvCxnSpPr/>
          <p:nvPr/>
        </p:nvCxnSpPr>
        <p:spPr>
          <a:xfrm flipV="1">
            <a:off x="2289084" y="4873797"/>
            <a:ext cx="1449773" cy="65878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p:cNvSpPr txBox="1"/>
          <p:nvPr/>
        </p:nvSpPr>
        <p:spPr>
          <a:xfrm>
            <a:off x="1492249" y="5522056"/>
            <a:ext cx="2997926" cy="1015663"/>
          </a:xfrm>
          <a:prstGeom prst="rect">
            <a:avLst/>
          </a:prstGeom>
          <a:noFill/>
        </p:spPr>
        <p:txBody>
          <a:bodyPr wrap="square" rtlCol="0">
            <a:spAutoFit/>
          </a:bodyPr>
          <a:lstStyle/>
          <a:p>
            <a:pPr algn="ctr"/>
            <a:r>
              <a:rPr lang="en-US" sz="2000" dirty="0" smtClean="0">
                <a:solidFill>
                  <a:srgbClr val="009552"/>
                </a:solidFill>
              </a:rPr>
              <a:t>Your choices, actions, thoughts (under your control)</a:t>
            </a:r>
            <a:endParaRPr lang="en-US" sz="2000" dirty="0">
              <a:solidFill>
                <a:srgbClr val="009552"/>
              </a:solidFill>
            </a:endParaRPr>
          </a:p>
        </p:txBody>
      </p:sp>
      <p:cxnSp>
        <p:nvCxnSpPr>
          <p:cNvPr id="17" name="Straight Connector 16"/>
          <p:cNvCxnSpPr/>
          <p:nvPr/>
        </p:nvCxnSpPr>
        <p:spPr>
          <a:xfrm flipH="1">
            <a:off x="6103279" y="2800069"/>
            <a:ext cx="2011680" cy="444137"/>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8114959" y="2591063"/>
            <a:ext cx="1358537" cy="400110"/>
          </a:xfrm>
          <a:prstGeom prst="rect">
            <a:avLst/>
          </a:prstGeom>
          <a:noFill/>
        </p:spPr>
        <p:txBody>
          <a:bodyPr wrap="square" rtlCol="0">
            <a:spAutoFit/>
          </a:bodyPr>
          <a:lstStyle/>
          <a:p>
            <a:pPr algn="ctr"/>
            <a:r>
              <a:rPr lang="en-US" sz="2000" dirty="0" smtClean="0"/>
              <a:t>Genetics</a:t>
            </a:r>
            <a:endParaRPr lang="en-US" dirty="0"/>
          </a:p>
        </p:txBody>
      </p:sp>
    </p:spTree>
    <p:extLst>
      <p:ext uri="{BB962C8B-B14F-4D97-AF65-F5344CB8AC3E}">
        <p14:creationId xmlns:p14="http://schemas.microsoft.com/office/powerpoint/2010/main" val="1994636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Positive activity model</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pic>
        <p:nvPicPr>
          <p:cNvPr id="7" name="Picture 6"/>
          <p:cNvPicPr/>
          <p:nvPr/>
        </p:nvPicPr>
        <p:blipFill rotWithShape="1">
          <a:blip r:embed="rId3"/>
          <a:srcRect l="1903" t="1347" b="61203"/>
          <a:stretch/>
        </p:blipFill>
        <p:spPr>
          <a:xfrm>
            <a:off x="422032" y="2968283"/>
            <a:ext cx="8092696" cy="3434760"/>
          </a:xfrm>
          <a:prstGeom prst="rect">
            <a:avLst/>
          </a:prstGeom>
        </p:spPr>
      </p:pic>
      <p:pic>
        <p:nvPicPr>
          <p:cNvPr id="6" name="Picture 5"/>
          <p:cNvPicPr/>
          <p:nvPr/>
        </p:nvPicPr>
        <p:blipFill>
          <a:blip r:embed="rId4"/>
          <a:stretch>
            <a:fillRect/>
          </a:stretch>
        </p:blipFill>
        <p:spPr>
          <a:xfrm>
            <a:off x="5918213" y="1865259"/>
            <a:ext cx="5943600" cy="1742901"/>
          </a:xfrm>
          <a:prstGeom prst="rect">
            <a:avLst/>
          </a:prstGeom>
        </p:spPr>
      </p:pic>
    </p:spTree>
    <p:extLst>
      <p:ext uri="{BB962C8B-B14F-4D97-AF65-F5344CB8AC3E}">
        <p14:creationId xmlns:p14="http://schemas.microsoft.com/office/powerpoint/2010/main" val="2595961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Depression Spiral</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6" name="Picture 5"/>
          <p:cNvPicPr/>
          <p:nvPr/>
        </p:nvPicPr>
        <p:blipFill rotWithShape="1">
          <a:blip r:embed="rId4" cstate="print">
            <a:extLst>
              <a:ext uri="{28A0092B-C50C-407E-A947-70E740481C1C}">
                <a14:useLocalDpi xmlns:a14="http://schemas.microsoft.com/office/drawing/2010/main" val="0"/>
              </a:ext>
            </a:extLst>
          </a:blip>
          <a:srcRect r="2602"/>
          <a:stretch/>
        </p:blipFill>
        <p:spPr>
          <a:xfrm>
            <a:off x="1419513" y="1718824"/>
            <a:ext cx="8844288" cy="4967866"/>
          </a:xfrm>
          <a:prstGeom prst="rect">
            <a:avLst/>
          </a:prstGeom>
        </p:spPr>
      </p:pic>
    </p:spTree>
    <p:extLst>
      <p:ext uri="{BB962C8B-B14F-4D97-AF65-F5344CB8AC3E}">
        <p14:creationId xmlns:p14="http://schemas.microsoft.com/office/powerpoint/2010/main" val="1549510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buSzPts val="4400"/>
            </a:pP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Behavioral Activation (BA)</a:t>
            </a:r>
            <a:endParaRPr dirty="0">
              <a:solidFill>
                <a:schemeClr val="bg1"/>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96" name="Google Shape;96;p14"/>
          <p:cNvSpPr txBox="1">
            <a:spLocks noGrp="1"/>
          </p:cNvSpPr>
          <p:nvPr>
            <p:ph type="body" idx="1"/>
          </p:nvPr>
        </p:nvSpPr>
        <p:spPr>
          <a:xfrm>
            <a:off x="831475" y="1499743"/>
            <a:ext cx="10515600" cy="4721090"/>
          </a:xfrm>
          <a:prstGeom prst="rect">
            <a:avLst/>
          </a:prstGeom>
          <a:noFill/>
          <a:ln>
            <a:noFill/>
          </a:ln>
        </p:spPr>
        <p:txBody>
          <a:bodyPr spcFirstLastPara="1" wrap="square" lIns="91425" tIns="45700" rIns="91425" bIns="45700" anchor="t" anchorCtr="0">
            <a:noAutofit/>
          </a:bodyPr>
          <a:lstStyle/>
          <a:p>
            <a:pPr marL="228600" lvl="0" indent="-50800">
              <a:spcBef>
                <a:spcPts val="0"/>
              </a:spcBef>
              <a:spcAft>
                <a:spcPts val="900"/>
              </a:spcAft>
              <a:buSzPts val="2800"/>
              <a:buNone/>
            </a:pPr>
            <a:r>
              <a:rPr lang="en-US" sz="2400" dirty="0" smtClean="0">
                <a:latin typeface="Verdana" panose="020B0604030504040204" pitchFamily="34" charset="0"/>
                <a:ea typeface="Verdana" panose="020B0604030504040204" pitchFamily="34" charset="0"/>
                <a:cs typeface="Verdana" panose="020B0604030504040204" pitchFamily="34" charset="0"/>
              </a:rPr>
              <a:t>      </a:t>
            </a:r>
          </a:p>
          <a:p>
            <a:pPr marL="228600" lvl="0" indent="-50800">
              <a:spcBef>
                <a:spcPts val="0"/>
              </a:spcBef>
              <a:spcAft>
                <a:spcPts val="900"/>
              </a:spcAft>
              <a:buSzPts val="2800"/>
              <a:buNone/>
            </a:pPr>
            <a:r>
              <a:rPr lang="en-US" sz="2400" dirty="0" smtClean="0">
                <a:latin typeface="Verdana" panose="020B0604030504040204" pitchFamily="34" charset="0"/>
                <a:ea typeface="Verdana" panose="020B0604030504040204" pitchFamily="34" charset="0"/>
                <a:cs typeface="Verdana" panose="020B0604030504040204" pitchFamily="34" charset="0"/>
              </a:rPr>
              <a:t>            enjoyable activities to             depressive symptoms</a:t>
            </a:r>
          </a:p>
          <a:p>
            <a:pPr marL="228600" lvl="0" indent="-50800">
              <a:spcBef>
                <a:spcPts val="0"/>
              </a:spcBef>
              <a:spcAft>
                <a:spcPts val="900"/>
              </a:spcAft>
              <a:buSzPts val="2800"/>
              <a:buNone/>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28600" lvl="0" indent="-50800">
              <a:spcBef>
                <a:spcPts val="0"/>
              </a:spcBef>
              <a:spcAft>
                <a:spcPts val="900"/>
              </a:spcAft>
              <a:buSzPts val="2800"/>
              <a:buNone/>
            </a:pPr>
            <a:r>
              <a:rPr lang="en-US" sz="2400" dirty="0" smtClean="0">
                <a:latin typeface="Verdana" panose="020B0604030504040204" pitchFamily="34" charset="0"/>
                <a:ea typeface="Verdana" panose="020B0604030504040204" pitchFamily="34" charset="0"/>
                <a:cs typeface="Verdana" panose="020B0604030504040204" pitchFamily="34" charset="0"/>
              </a:rPr>
              <a:t>Goal: Help people engage in </a:t>
            </a:r>
            <a:r>
              <a:rPr lang="en-US" sz="2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meaningful</a:t>
            </a:r>
            <a:r>
              <a:rPr lang="en-US" sz="2400" dirty="0" smtClean="0">
                <a:latin typeface="Verdana" panose="020B0604030504040204" pitchFamily="34" charset="0"/>
                <a:ea typeface="Verdana" panose="020B0604030504040204" pitchFamily="34" charset="0"/>
                <a:cs typeface="Verdana" panose="020B0604030504040204" pitchFamily="34" charset="0"/>
              </a:rPr>
              <a:t> activities that align with their values</a:t>
            </a:r>
          </a:p>
          <a:p>
            <a:pPr marL="228600" indent="-50800">
              <a:spcBef>
                <a:spcPts val="0"/>
              </a:spcBef>
              <a:spcAft>
                <a:spcPts val="900"/>
              </a:spcAft>
              <a:buSzPts val="2800"/>
              <a:buNone/>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28600" indent="-50800">
              <a:spcBef>
                <a:spcPts val="0"/>
              </a:spcBef>
              <a:spcAft>
                <a:spcPts val="900"/>
              </a:spcAft>
              <a:buSzPts val="2800"/>
              <a:buNone/>
            </a:pPr>
            <a:r>
              <a:rPr lang="en-US" sz="2400" dirty="0" smtClean="0">
                <a:latin typeface="Verdana" panose="020B0604030504040204" pitchFamily="34" charset="0"/>
                <a:ea typeface="Verdana" panose="020B0604030504040204" pitchFamily="34" charset="0"/>
                <a:cs typeface="Verdana" panose="020B0604030504040204" pitchFamily="34" charset="0"/>
              </a:rPr>
              <a:t>Low risk and </a:t>
            </a:r>
            <a:r>
              <a:rPr lang="en-US" sz="2400" dirty="0">
                <a:latin typeface="Verdana" panose="020B0604030504040204" pitchFamily="34" charset="0"/>
                <a:ea typeface="Verdana" panose="020B0604030504040204" pitchFamily="34" charset="0"/>
                <a:cs typeface="Verdana" panose="020B0604030504040204" pitchFamily="34" charset="0"/>
              </a:rPr>
              <a:t>no side </a:t>
            </a:r>
            <a:r>
              <a:rPr lang="en-US" sz="2400" dirty="0" smtClean="0">
                <a:latin typeface="Verdana" panose="020B0604030504040204" pitchFamily="34" charset="0"/>
                <a:ea typeface="Verdana" panose="020B0604030504040204" pitchFamily="34" charset="0"/>
                <a:cs typeface="Verdana" panose="020B0604030504040204" pitchFamily="34" charset="0"/>
              </a:rPr>
              <a:t>effects</a:t>
            </a:r>
          </a:p>
          <a:p>
            <a:pPr marL="228600" indent="-50800">
              <a:spcBef>
                <a:spcPts val="0"/>
              </a:spcBef>
              <a:spcAft>
                <a:spcPts val="900"/>
              </a:spcAft>
              <a:buSzPts val="2800"/>
              <a:buNone/>
            </a:pPr>
            <a:endParaRPr lang="en-US" sz="2400" i="1" dirty="0" smtClean="0">
              <a:latin typeface="Verdana" panose="020B0604030504040204" pitchFamily="34" charset="0"/>
              <a:ea typeface="Verdana" panose="020B0604030504040204" pitchFamily="34" charset="0"/>
              <a:cs typeface="Verdana" panose="020B0604030504040204" pitchFamily="34" charset="0"/>
            </a:endParaRPr>
          </a:p>
          <a:p>
            <a:pPr marL="228600" lvl="0" indent="-50800">
              <a:spcBef>
                <a:spcPts val="0"/>
              </a:spcBef>
              <a:spcAft>
                <a:spcPts val="900"/>
              </a:spcAft>
              <a:buSzPts val="2800"/>
              <a:buNone/>
            </a:pPr>
            <a:r>
              <a:rPr lang="en-US" sz="2400" i="1" dirty="0" smtClean="0">
                <a:latin typeface="Verdana" panose="020B0604030504040204" pitchFamily="34" charset="0"/>
                <a:ea typeface="Verdana" panose="020B0604030504040204" pitchFamily="34" charset="0"/>
                <a:cs typeface="Verdana" panose="020B0604030504040204" pitchFamily="34" charset="0"/>
              </a:rPr>
              <a:t>Research:</a:t>
            </a:r>
          </a:p>
          <a:p>
            <a:pPr marL="635000" indent="-457200">
              <a:spcBef>
                <a:spcPts val="0"/>
              </a:spcBef>
              <a:spcAft>
                <a:spcPts val="900"/>
              </a:spcAft>
              <a:buSzPts val="28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BA is as effective as therapy (CBT) and medication</a:t>
            </a:r>
          </a:p>
          <a:p>
            <a:pPr marL="635000" indent="-457200">
              <a:spcBef>
                <a:spcPts val="0"/>
              </a:spcBef>
              <a:spcAft>
                <a:spcPts val="900"/>
              </a:spcAft>
              <a:buSzPts val="28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Improvements in mood persist after active treatment has ended</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635000" lvl="0" indent="-457200">
              <a:spcBef>
                <a:spcPts val="0"/>
              </a:spcBef>
              <a:spcAft>
                <a:spcPts val="900"/>
              </a:spcAft>
              <a:buSzPts val="2800"/>
              <a:buFontTx/>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635000" lvl="0" indent="-457200">
              <a:spcBef>
                <a:spcPts val="0"/>
              </a:spcBef>
              <a:spcAft>
                <a:spcPts val="900"/>
              </a:spcAft>
              <a:buSzPts val="2800"/>
              <a:buFontTx/>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635000" lvl="0" indent="-457200">
              <a:spcBef>
                <a:spcPts val="0"/>
              </a:spcBef>
              <a:spcAft>
                <a:spcPts val="900"/>
              </a:spcAft>
              <a:buSzPts val="2800"/>
              <a:buFontTx/>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635000" lvl="0" indent="-457200">
              <a:spcBef>
                <a:spcPts val="0"/>
              </a:spcBef>
              <a:spcAft>
                <a:spcPts val="900"/>
              </a:spcAft>
              <a:buSzPts val="2800"/>
              <a:buFontTx/>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2" name="Up Arrow 1"/>
          <p:cNvSpPr/>
          <p:nvPr/>
        </p:nvSpPr>
        <p:spPr>
          <a:xfrm>
            <a:off x="1184942" y="1837397"/>
            <a:ext cx="1050587" cy="6128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6067078" y="1837397"/>
            <a:ext cx="904912" cy="612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186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Rationale for BA</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75153505"/>
              </p:ext>
            </p:extLst>
          </p:nvPr>
        </p:nvGraphicFramePr>
        <p:xfrm>
          <a:off x="691315" y="2164672"/>
          <a:ext cx="9910425" cy="3679685"/>
        </p:xfrm>
        <a:graphic>
          <a:graphicData uri="http://schemas.openxmlformats.org/drawingml/2006/table">
            <a:tbl>
              <a:tblPr firstRow="1" bandRow="1">
                <a:tableStyleId>{5940675A-B579-460E-94D1-54222C63F5DA}</a:tableStyleId>
              </a:tblPr>
              <a:tblGrid>
                <a:gridCol w="3303475"/>
                <a:gridCol w="3303475"/>
                <a:gridCol w="3303475"/>
              </a:tblGrid>
              <a:tr h="1513419">
                <a:tc>
                  <a:txBody>
                    <a:bodyPr/>
                    <a:lstStyle/>
                    <a:p>
                      <a:endParaRPr lang="en-US" sz="28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2800" b="1" i="1" dirty="0" smtClean="0"/>
                        <a:t>Avoidance</a:t>
                      </a:r>
                      <a:endParaRPr lang="en-US" sz="2800" b="1" i="1" dirty="0">
                        <a:latin typeface="Verdana" panose="020B0604030504040204" pitchFamily="34" charset="0"/>
                        <a:ea typeface="Verdana" panose="020B0604030504040204" pitchFamily="34" charset="0"/>
                        <a:cs typeface="Verdana" panose="020B0604030504040204" pitchFamily="34" charset="0"/>
                      </a:endParaRPr>
                    </a:p>
                  </a:txBody>
                  <a:tcPr anchor="b">
                    <a:solidFill>
                      <a:srgbClr val="1EBFC7"/>
                    </a:solidFill>
                  </a:tcPr>
                </a:tc>
                <a:tc>
                  <a:txBody>
                    <a:bodyPr/>
                    <a:lstStyle/>
                    <a:p>
                      <a:pPr marL="228600" lvl="0" indent="-50800" algn="ctr">
                        <a:spcBef>
                          <a:spcPts val="0"/>
                        </a:spcBef>
                        <a:spcAft>
                          <a:spcPts val="900"/>
                        </a:spcAft>
                        <a:buSzPts val="2800"/>
                        <a:buNone/>
                      </a:pPr>
                      <a:r>
                        <a:rPr lang="en-US" sz="2800" b="1" i="1" dirty="0" smtClean="0"/>
                        <a:t>Values-based behavior</a:t>
                      </a:r>
                      <a:endParaRPr lang="en-US" sz="28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b">
                    <a:solidFill>
                      <a:srgbClr val="1EBFC7"/>
                    </a:solidFill>
                  </a:tcPr>
                </a:tc>
              </a:tr>
              <a:tr h="1083133">
                <a:tc>
                  <a:txBody>
                    <a:bodyPr/>
                    <a:lstStyle/>
                    <a:p>
                      <a:pPr marL="0" lvl="0" indent="0">
                        <a:spcBef>
                          <a:spcPts val="0"/>
                        </a:spcBef>
                        <a:spcAft>
                          <a:spcPts val="900"/>
                        </a:spcAft>
                        <a:buSzPts val="2800"/>
                        <a:buNone/>
                      </a:pPr>
                      <a:r>
                        <a:rPr lang="en-US" sz="2800" b="1" i="1" dirty="0" smtClean="0"/>
                        <a:t>In the moment	</a:t>
                      </a:r>
                      <a:endParaRPr lang="en-US" sz="2800" b="1" i="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1EBFC7"/>
                    </a:solidFill>
                  </a:tcPr>
                </a:tc>
                <a:tc>
                  <a:txBody>
                    <a:bodyPr/>
                    <a:lstStyle/>
                    <a:p>
                      <a:pPr algn="ctr"/>
                      <a:r>
                        <a:rPr lang="en-US" sz="2800" dirty="0" smtClean="0"/>
                        <a:t>Easy</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2800" dirty="0" smtClean="0"/>
                        <a:t>Hard</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r>
              <a:tr h="1083133">
                <a:tc>
                  <a:txBody>
                    <a:bodyPr/>
                    <a:lstStyle/>
                    <a:p>
                      <a:r>
                        <a:rPr lang="en-US" sz="2800" b="1" i="1" dirty="0" smtClean="0"/>
                        <a:t>Long-term consequences</a:t>
                      </a:r>
                      <a:endParaRPr lang="en-US" sz="2800" b="1" i="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1EBFC7"/>
                    </a:solidFill>
                  </a:tcPr>
                </a:tc>
                <a:tc>
                  <a:txBody>
                    <a:bodyPr/>
                    <a:lstStyle/>
                    <a:p>
                      <a:pPr algn="ctr"/>
                      <a:r>
                        <a:rPr lang="en-US" sz="2800" dirty="0" smtClean="0"/>
                        <a:t>Being</a:t>
                      </a:r>
                      <a:r>
                        <a:rPr lang="en-US" sz="2800" baseline="0" dirty="0" smtClean="0"/>
                        <a:t> stuck</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2800" dirty="0" smtClean="0"/>
                        <a:t>Rewards</a:t>
                      </a:r>
                      <a:r>
                        <a:rPr lang="en-US" sz="2800" baseline="0" dirty="0" smtClean="0"/>
                        <a:t> and growth</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3679293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Role of Physician in BA</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a:xfrm>
            <a:off x="838200" y="1825624"/>
            <a:ext cx="10515600" cy="4808640"/>
          </a:xfrm>
        </p:spPr>
        <p:txBody>
          <a:bodyPr/>
          <a:lstStyle/>
          <a:p>
            <a:pPr lvl="0">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Encourage selecting and engaging in pleasant activities</a:t>
            </a:r>
          </a:p>
          <a:p>
            <a:pPr marL="114300" lvl="0" indent="0" algn="ctr">
              <a:buClr>
                <a:srgbClr val="000000"/>
              </a:buClr>
              <a:buNone/>
            </a:pPr>
            <a:r>
              <a:rPr lang="en-US" sz="2400" i="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What </a:t>
            </a:r>
            <a:r>
              <a:rPr lang="en-US" sz="2400" i="1" dirty="0">
                <a:solidFill>
                  <a:srgbClr val="7030A0"/>
                </a:solidFill>
                <a:latin typeface="Verdana" panose="020B0604030504040204" pitchFamily="34" charset="0"/>
                <a:ea typeface="Verdana" panose="020B0604030504040204" pitchFamily="34" charset="0"/>
                <a:cs typeface="Verdana" panose="020B0604030504040204" pitchFamily="34" charset="0"/>
              </a:rPr>
              <a:t>did you used to like to do? </a:t>
            </a:r>
          </a:p>
          <a:p>
            <a:pPr marL="114300" lvl="0" indent="0" algn="ctr">
              <a:buClr>
                <a:srgbClr val="000000"/>
              </a:buClr>
              <a:buNone/>
            </a:pPr>
            <a:r>
              <a:rPr lang="en-US" sz="2400" i="1" dirty="0">
                <a:solidFill>
                  <a:srgbClr val="7030A0"/>
                </a:solidFill>
                <a:latin typeface="Verdana" panose="020B0604030504040204" pitchFamily="34" charset="0"/>
                <a:ea typeface="Verdana" panose="020B0604030504040204" pitchFamily="34" charset="0"/>
                <a:cs typeface="Verdana" panose="020B0604030504040204" pitchFamily="34" charset="0"/>
              </a:rPr>
              <a:t>What were you doing when you were feeling happier</a:t>
            </a:r>
            <a:r>
              <a:rPr lang="en-US" sz="2400" i="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pPr marL="114300" lvl="0" indent="0" algn="ctr">
              <a:buClr>
                <a:srgbClr val="000000"/>
              </a:buClr>
              <a:buNone/>
            </a:pPr>
            <a:r>
              <a:rPr lang="en-US" sz="2400" i="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What gives you a sense of meaning or accomplishment?</a:t>
            </a:r>
            <a:endParaRPr lang="en-US" sz="2400" i="1"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endPar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Help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set SMART goals (specific, measurable, attainable, realistic &amp; timely</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lvl="0">
              <a:buClr>
                <a:srgbClr val="000000"/>
              </a:buClr>
            </a:pPr>
            <a:endPar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Encourage picking SMALL goals.</a:t>
            </a:r>
          </a:p>
          <a:p>
            <a:pPr lvl="1">
              <a:buClr>
                <a:srgbClr val="000000"/>
              </a:buCl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Help break </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large goals into small action steps</a:t>
            </a:r>
          </a:p>
          <a:p>
            <a:pPr lvl="1">
              <a:buClr>
                <a:srgbClr val="000000"/>
              </a:buClr>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Pick first step that has high likelihood of success.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274764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Role of Physician in BA</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Follow up appointments</a:t>
            </a: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Ask </a:t>
            </a:r>
            <a:r>
              <a:rPr lang="en-US" dirty="0">
                <a:latin typeface="Verdana" panose="020B0604030504040204" pitchFamily="34" charset="0"/>
                <a:ea typeface="Verdana" panose="020B0604030504040204" pitchFamily="34" charset="0"/>
                <a:cs typeface="Verdana" panose="020B0604030504040204" pitchFamily="34" charset="0"/>
              </a:rPr>
              <a:t>about progress and reinforce effort (even if small)</a:t>
            </a:r>
          </a:p>
          <a:p>
            <a:pPr lvl="1"/>
            <a:r>
              <a:rPr lang="en-US" dirty="0">
                <a:latin typeface="Verdana" panose="020B0604030504040204" pitchFamily="34" charset="0"/>
                <a:ea typeface="Verdana" panose="020B0604030504040204" pitchFamily="34" charset="0"/>
                <a:cs typeface="Verdana" panose="020B0604030504040204" pitchFamily="34" charset="0"/>
              </a:rPr>
              <a:t>Celebrate success</a:t>
            </a:r>
          </a:p>
          <a:p>
            <a:pPr lvl="1"/>
            <a:r>
              <a:rPr lang="en-US" dirty="0">
                <a:latin typeface="Verdana" panose="020B0604030504040204" pitchFamily="34" charset="0"/>
                <a:ea typeface="Verdana" panose="020B0604030504040204" pitchFamily="34" charset="0"/>
                <a:cs typeface="Verdana" panose="020B0604030504040204" pitchFamily="34" charset="0"/>
              </a:rPr>
              <a:t>Explore barriers</a:t>
            </a:r>
          </a:p>
          <a:p>
            <a:pPr lvl="1"/>
            <a:r>
              <a:rPr lang="en-US" dirty="0">
                <a:latin typeface="Verdana" panose="020B0604030504040204" pitchFamily="34" charset="0"/>
                <a:ea typeface="Verdana" panose="020B0604030504040204" pitchFamily="34" charset="0"/>
                <a:cs typeface="Verdana" panose="020B0604030504040204" pitchFamily="34" charset="0"/>
              </a:rPr>
              <a:t>Engage in problem-solving</a:t>
            </a:r>
          </a:p>
          <a:p>
            <a:pPr lvl="1"/>
            <a:r>
              <a:rPr lang="en-US" dirty="0">
                <a:latin typeface="Verdana" panose="020B0604030504040204" pitchFamily="34" charset="0"/>
                <a:ea typeface="Verdana" panose="020B0604030504040204" pitchFamily="34" charset="0"/>
                <a:cs typeface="Verdana" panose="020B0604030504040204" pitchFamily="34" charset="0"/>
              </a:rPr>
              <a:t>Modify goals if appropriate</a:t>
            </a:r>
          </a:p>
          <a:p>
            <a:pPr lvl="1"/>
            <a:r>
              <a:rPr lang="en-US" dirty="0">
                <a:latin typeface="Verdana" panose="020B0604030504040204" pitchFamily="34" charset="0"/>
                <a:ea typeface="Verdana" panose="020B0604030504040204" pitchFamily="34" charset="0"/>
                <a:cs typeface="Verdana" panose="020B0604030504040204" pitchFamily="34" charset="0"/>
              </a:rPr>
              <a:t>Set specific small goal</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7" name="Picture 6" descr="Image result for celebrate success"/>
          <p:cNvPicPr/>
          <p:nvPr/>
        </p:nvPicPr>
        <p:blipFill>
          <a:blip r:embed="rId4">
            <a:extLst>
              <a:ext uri="{28A0092B-C50C-407E-A947-70E740481C1C}">
                <a14:useLocalDpi xmlns:a14="http://schemas.microsoft.com/office/drawing/2010/main" val="0"/>
              </a:ext>
            </a:extLst>
          </a:blip>
          <a:srcRect/>
          <a:stretch>
            <a:fillRect/>
          </a:stretch>
        </p:blipFill>
        <p:spPr bwMode="auto">
          <a:xfrm>
            <a:off x="7631025" y="3349233"/>
            <a:ext cx="2377440" cy="2377440"/>
          </a:xfrm>
          <a:prstGeom prst="rect">
            <a:avLst/>
          </a:prstGeom>
          <a:noFill/>
          <a:ln>
            <a:noFill/>
          </a:ln>
        </p:spPr>
      </p:pic>
    </p:spTree>
    <p:extLst>
      <p:ext uri="{BB962C8B-B14F-4D97-AF65-F5344CB8AC3E}">
        <p14:creationId xmlns:p14="http://schemas.microsoft.com/office/powerpoint/2010/main" val="2198209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30933" y="2033554"/>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910628" y="203355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Patient Handout</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57998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DSM Diagnoses including Prominent Depressive Symptoms</a:t>
            </a: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Adjustment disorder with depressed mood</a:t>
            </a:r>
          </a:p>
          <a:p>
            <a:r>
              <a:rPr lang="en-US" dirty="0">
                <a:latin typeface="Verdana" panose="020B0604030504040204" pitchFamily="34" charset="0"/>
                <a:ea typeface="Verdana" panose="020B0604030504040204" pitchFamily="34" charset="0"/>
                <a:cs typeface="Verdana" panose="020B0604030504040204" pitchFamily="34" charset="0"/>
              </a:rPr>
              <a:t>Persistent depressive disorder (formerly dysthymia)</a:t>
            </a:r>
          </a:p>
          <a:p>
            <a:r>
              <a:rPr lang="en-US" dirty="0">
                <a:latin typeface="Verdana" panose="020B0604030504040204" pitchFamily="34" charset="0"/>
                <a:ea typeface="Verdana" panose="020B0604030504040204" pitchFamily="34" charset="0"/>
                <a:cs typeface="Verdana" panose="020B0604030504040204" pitchFamily="34" charset="0"/>
              </a:rPr>
              <a:t>Major depressive disorder</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Bipolar disorder</a:t>
            </a:r>
          </a:p>
          <a:p>
            <a:r>
              <a:rPr lang="en-US" dirty="0">
                <a:latin typeface="Verdana" panose="020B0604030504040204" pitchFamily="34" charset="0"/>
                <a:ea typeface="Verdana" panose="020B0604030504040204" pitchFamily="34" charset="0"/>
                <a:cs typeface="Verdana" panose="020B0604030504040204" pitchFamily="34" charset="0"/>
              </a:rPr>
              <a:t>PMDD (premenstrual dysphoric disorder)</a:t>
            </a:r>
          </a:p>
          <a:p>
            <a:r>
              <a:rPr lang="en-US" dirty="0">
                <a:latin typeface="Verdana" panose="020B0604030504040204" pitchFamily="34" charset="0"/>
                <a:ea typeface="Verdana" panose="020B0604030504040204" pitchFamily="34" charset="0"/>
                <a:cs typeface="Verdana" panose="020B0604030504040204" pitchFamily="34" charset="0"/>
              </a:rPr>
              <a:t>Schizoaffective disorder</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4260173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 </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03" r="2322"/>
          <a:stretch/>
        </p:blipFill>
        <p:spPr bwMode="auto">
          <a:xfrm>
            <a:off x="1815960" y="289709"/>
            <a:ext cx="2765094" cy="627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276"/>
          <a:stretch/>
        </p:blipFill>
        <p:spPr bwMode="auto">
          <a:xfrm>
            <a:off x="6596236" y="365124"/>
            <a:ext cx="2625953" cy="603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055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Noteworthy Features of the Handout</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Depression cycle</a:t>
            </a:r>
          </a:p>
          <a:p>
            <a:r>
              <a:rPr lang="en-US" dirty="0">
                <a:latin typeface="Verdana" panose="020B0604030504040204" pitchFamily="34" charset="0"/>
                <a:ea typeface="Verdana" panose="020B0604030504040204" pitchFamily="34" charset="0"/>
                <a:cs typeface="Verdana" panose="020B0604030504040204" pitchFamily="34" charset="0"/>
              </a:rPr>
              <a:t>Specific goal setting for behavioral activation</a:t>
            </a:r>
          </a:p>
          <a:p>
            <a:r>
              <a:rPr lang="en-US" dirty="0">
                <a:latin typeface="Verdana" panose="020B0604030504040204" pitchFamily="34" charset="0"/>
                <a:ea typeface="Verdana" panose="020B0604030504040204" pitchFamily="34" charset="0"/>
                <a:cs typeface="Verdana" panose="020B0604030504040204" pitchFamily="34" charset="0"/>
              </a:rPr>
              <a:t>Tie goal to values</a:t>
            </a:r>
          </a:p>
          <a:p>
            <a:r>
              <a:rPr lang="en-US" dirty="0">
                <a:latin typeface="Verdana" panose="020B0604030504040204" pitchFamily="34" charset="0"/>
                <a:ea typeface="Verdana" panose="020B0604030504040204" pitchFamily="34" charset="0"/>
                <a:cs typeface="Verdana" panose="020B0604030504040204" pitchFamily="34" charset="0"/>
              </a:rPr>
              <a:t>Elicitation of social support</a:t>
            </a:r>
          </a:p>
          <a:p>
            <a:r>
              <a:rPr lang="en-US" dirty="0">
                <a:latin typeface="Verdana" panose="020B0604030504040204" pitchFamily="34" charset="0"/>
                <a:ea typeface="Verdana" panose="020B0604030504040204" pitchFamily="34" charset="0"/>
                <a:cs typeface="Verdana" panose="020B0604030504040204" pitchFamily="34" charset="0"/>
              </a:rPr>
              <a:t>Specific tips (e.g., volunteer, gratitude log, psychotherapy, daily schedule, physical activity)</a:t>
            </a:r>
          </a:p>
          <a:p>
            <a:r>
              <a:rPr lang="en-US" dirty="0">
                <a:latin typeface="Verdana" panose="020B0604030504040204" pitchFamily="34" charset="0"/>
                <a:ea typeface="Verdana" panose="020B0604030504040204" pitchFamily="34" charset="0"/>
                <a:cs typeface="Verdana" panose="020B0604030504040204" pitchFamily="34" charset="0"/>
              </a:rPr>
              <a:t>Crisis resources</a:t>
            </a:r>
          </a:p>
          <a:p>
            <a:r>
              <a:rPr lang="en-US" dirty="0">
                <a:latin typeface="Verdana" panose="020B0604030504040204" pitchFamily="34" charset="0"/>
                <a:ea typeface="Verdana" panose="020B0604030504040204" pitchFamily="34" charset="0"/>
                <a:cs typeface="Verdana" panose="020B0604030504040204" pitchFamily="34" charset="0"/>
              </a:rPr>
              <a:t>Instillation of hope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1984014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2157992"/>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215799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EHR </a:t>
            </a:r>
            <a:r>
              <a:rPr lang="en-US" dirty="0" smtClean="0">
                <a:solidFill>
                  <a:schemeClr val="lt1"/>
                </a:solidFill>
                <a:latin typeface="Verdana"/>
                <a:ea typeface="Verdana"/>
                <a:cs typeface="Verdana"/>
                <a:sym typeface="Verdana"/>
              </a:rPr>
              <a:t>Templates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956426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689811" y="365125"/>
            <a:ext cx="11004883" cy="1325563"/>
          </a:xfrm>
          <a:prstGeom prst="rect">
            <a:avLst/>
          </a:prstGeom>
          <a:noFill/>
          <a:ln>
            <a:noFill/>
          </a:ln>
        </p:spPr>
        <p:txBody>
          <a:bodyPr spcFirstLastPara="1" wrap="square" lIns="91425" tIns="45700" rIns="91425" bIns="45700" anchor="ctr" anchorCtr="0">
            <a:noAutofit/>
          </a:bodyPr>
          <a:lstStyle/>
          <a:p>
            <a:pPr lvl="0">
              <a:buSzPts val="4400"/>
            </a:pPr>
            <a:r>
              <a:rPr lang="en-US" dirty="0" smtClean="0">
                <a:solidFill>
                  <a:schemeClr val="lt1"/>
                </a:solidFill>
                <a:latin typeface="Verdana"/>
                <a:ea typeface="Verdana"/>
                <a:cs typeface="Verdana"/>
                <a:sym typeface="Verdana"/>
              </a:rPr>
              <a:t>Depression Template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272374" y="1796442"/>
            <a:ext cx="11031166" cy="4779456"/>
          </a:xfrm>
          <a:prstGeom prst="rect">
            <a:avLst/>
          </a:prstGeom>
          <a:noFill/>
          <a:ln>
            <a:noFill/>
          </a:ln>
        </p:spPr>
        <p:txBody>
          <a:bodyPr spcFirstLastPara="1" wrap="square" lIns="91425" tIns="45700" rIns="91425" bIns="45700" anchor="t" anchorCtr="0">
            <a:noAutofit/>
          </a:bodyPr>
          <a:lstStyle/>
          <a:p>
            <a:pPr marL="342900">
              <a:lnSpc>
                <a:spcPct val="100000"/>
              </a:lnSpc>
              <a:spcBef>
                <a:spcPts val="0"/>
              </a:spcBef>
            </a:pPr>
            <a:r>
              <a:rPr lang="en-US" sz="2000" dirty="0">
                <a:latin typeface="Verdana" panose="020B0604030504040204" pitchFamily="34" charset="0"/>
                <a:ea typeface="Verdana" panose="020B0604030504040204" pitchFamily="34" charset="0"/>
              </a:rPr>
              <a:t>Most distressing current depressive </a:t>
            </a:r>
            <a:r>
              <a:rPr lang="en-US" sz="2000" dirty="0">
                <a:solidFill>
                  <a:srgbClr val="0070C0"/>
                </a:solidFill>
                <a:latin typeface="Verdana" panose="020B0604030504040204" pitchFamily="34" charset="0"/>
                <a:ea typeface="Verdana" panose="020B0604030504040204" pitchFamily="34" charset="0"/>
              </a:rPr>
              <a:t>symptoms</a:t>
            </a:r>
            <a:r>
              <a:rPr lang="en-US" sz="2000" dirty="0">
                <a:latin typeface="Verdana" panose="020B0604030504040204" pitchFamily="34" charset="0"/>
                <a:ea typeface="Verdana" panose="020B0604030504040204" pitchFamily="34" charset="0"/>
              </a:rPr>
              <a:t>: *** (list of </a:t>
            </a:r>
            <a:r>
              <a:rPr lang="en-US" sz="2000" dirty="0" smtClean="0">
                <a:latin typeface="Verdana" panose="020B0604030504040204" pitchFamily="34" charset="0"/>
                <a:ea typeface="Verdana" panose="020B0604030504040204" pitchFamily="34" charset="0"/>
              </a:rPr>
              <a:t>symptoms)</a:t>
            </a:r>
            <a:endParaRPr lang="en-US" sz="2000" dirty="0">
              <a:latin typeface="Verdana" panose="020B0604030504040204" pitchFamily="34" charset="0"/>
              <a:ea typeface="Verdana" panose="020B0604030504040204" pitchFamily="34" charset="0"/>
            </a:endParaRPr>
          </a:p>
          <a:p>
            <a:pPr marL="0" indent="0">
              <a:lnSpc>
                <a:spcPct val="100000"/>
              </a:lnSpc>
              <a:spcBef>
                <a:spcPts val="0"/>
              </a:spcBef>
              <a:buNone/>
            </a:pPr>
            <a:r>
              <a:rPr lang="en-US" sz="2000" i="1" dirty="0" smtClean="0">
                <a:latin typeface="Verdana" panose="020B0604030504040204" pitchFamily="34" charset="0"/>
                <a:ea typeface="Verdana" panose="020B0604030504040204" pitchFamily="34" charset="0"/>
              </a:rPr>
              <a:t>*</a:t>
            </a:r>
            <a:r>
              <a:rPr lang="en-US" sz="2000" i="1" dirty="0">
                <a:latin typeface="Verdana" panose="020B0604030504040204" pitchFamily="34" charset="0"/>
                <a:ea typeface="Verdana" panose="020B0604030504040204" pitchFamily="34" charset="0"/>
              </a:rPr>
              <a:t>If patient reports significant SI or intent/plan to harm oneself, consider using .</a:t>
            </a:r>
            <a:r>
              <a:rPr lang="en-US" sz="2000" i="1" dirty="0" smtClean="0">
                <a:latin typeface="Verdana" panose="020B0604030504040204" pitchFamily="34" charset="0"/>
                <a:ea typeface="Verdana" panose="020B0604030504040204" pitchFamily="34" charset="0"/>
              </a:rPr>
              <a:t>SUICIDEASSESSMENT  </a:t>
            </a:r>
          </a:p>
          <a:p>
            <a:pPr marL="0" indent="0">
              <a:lnSpc>
                <a:spcPct val="100000"/>
              </a:lnSpc>
              <a:spcBef>
                <a:spcPts val="0"/>
              </a:spcBef>
              <a:buNone/>
            </a:pPr>
            <a:endParaRPr lang="en-US" sz="2000" dirty="0">
              <a:latin typeface="Verdana" panose="020B0604030504040204" pitchFamily="34" charset="0"/>
              <a:ea typeface="Verdana" panose="020B0604030504040204" pitchFamily="34" charset="0"/>
            </a:endParaRPr>
          </a:p>
          <a:p>
            <a:pPr marL="342900">
              <a:lnSpc>
                <a:spcPct val="100000"/>
              </a:lnSpc>
              <a:spcBef>
                <a:spcPts val="0"/>
              </a:spcBef>
            </a:pPr>
            <a:r>
              <a:rPr lang="en-US" sz="2000" dirty="0" smtClean="0">
                <a:latin typeface="Verdana" panose="020B0604030504040204" pitchFamily="34" charset="0"/>
                <a:ea typeface="Verdana" panose="020B0604030504040204" pitchFamily="34" charset="0"/>
              </a:rPr>
              <a:t>Psychosocial </a:t>
            </a:r>
            <a:r>
              <a:rPr lang="en-US" sz="2000" dirty="0">
                <a:solidFill>
                  <a:srgbClr val="0070C0"/>
                </a:solidFill>
                <a:latin typeface="Verdana" panose="020B0604030504040204" pitchFamily="34" charset="0"/>
                <a:ea typeface="Verdana" panose="020B0604030504040204" pitchFamily="34" charset="0"/>
              </a:rPr>
              <a:t>stressors</a:t>
            </a:r>
            <a:r>
              <a:rPr lang="en-US" sz="2000" dirty="0">
                <a:latin typeface="Verdana" panose="020B0604030504040204" pitchFamily="34" charset="0"/>
                <a:ea typeface="Verdana" panose="020B0604030504040204" pitchFamily="34" charset="0"/>
              </a:rPr>
              <a:t>: ***</a:t>
            </a:r>
          </a:p>
          <a:p>
            <a:pPr marL="342900">
              <a:lnSpc>
                <a:spcPct val="100000"/>
              </a:lnSpc>
              <a:spcBef>
                <a:spcPts val="0"/>
              </a:spcBef>
            </a:pPr>
            <a:r>
              <a:rPr lang="en-US" sz="2000" dirty="0" smtClean="0">
                <a:solidFill>
                  <a:srgbClr val="0070C0"/>
                </a:solidFill>
                <a:latin typeface="Verdana" panose="020B0604030504040204" pitchFamily="34" charset="0"/>
                <a:ea typeface="Verdana" panose="020B0604030504040204" pitchFamily="34" charset="0"/>
              </a:rPr>
              <a:t>Comorbid</a:t>
            </a:r>
            <a:r>
              <a:rPr lang="en-US" sz="2000" dirty="0" smtClean="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psychiatric concerns: (substance use, anxiety, trauma, psychosis, mania, personality, other)</a:t>
            </a:r>
          </a:p>
          <a:p>
            <a:pPr marL="342900">
              <a:lnSpc>
                <a:spcPct val="100000"/>
              </a:lnSpc>
              <a:spcBef>
                <a:spcPts val="0"/>
              </a:spcBef>
            </a:pPr>
            <a:r>
              <a:rPr lang="en-US" sz="2000" dirty="0" smtClean="0">
                <a:latin typeface="Verdana" panose="020B0604030504040204" pitchFamily="34" charset="0"/>
                <a:ea typeface="Verdana" panose="020B0604030504040204" pitchFamily="34" charset="0"/>
              </a:rPr>
              <a:t>Current </a:t>
            </a:r>
            <a:r>
              <a:rPr lang="en-US" sz="2000" dirty="0">
                <a:solidFill>
                  <a:srgbClr val="0070C0"/>
                </a:solidFill>
                <a:latin typeface="Verdana" panose="020B0604030504040204" pitchFamily="34" charset="0"/>
                <a:ea typeface="Verdana" panose="020B0604030504040204" pitchFamily="34" charset="0"/>
              </a:rPr>
              <a:t>treatments</a:t>
            </a:r>
            <a:r>
              <a:rPr lang="en-US" sz="2000" dirty="0">
                <a:latin typeface="Verdana" panose="020B0604030504040204" pitchFamily="34" charset="0"/>
                <a:ea typeface="Verdana" panose="020B0604030504040204" pitchFamily="34" charset="0"/>
              </a:rPr>
              <a:t>: </a:t>
            </a:r>
            <a:r>
              <a:rPr lang="en-US" sz="2000" dirty="0" smtClean="0">
                <a:latin typeface="Verdana" panose="020B0604030504040204" pitchFamily="34" charset="0"/>
                <a:ea typeface="Verdana" panose="020B0604030504040204" pitchFamily="34" charset="0"/>
              </a:rPr>
              <a:t>(medication</a:t>
            </a:r>
            <a:r>
              <a:rPr lang="en-US" sz="2000" dirty="0">
                <a:latin typeface="Verdana" panose="020B0604030504040204" pitchFamily="34" charset="0"/>
                <a:ea typeface="Verdana" panose="020B0604030504040204" pitchFamily="34" charset="0"/>
              </a:rPr>
              <a:t>, therapy, exercise, self-help, social support, other ***)</a:t>
            </a:r>
          </a:p>
          <a:p>
            <a:pPr marL="342900">
              <a:lnSpc>
                <a:spcPct val="100000"/>
              </a:lnSpc>
              <a:spcBef>
                <a:spcPts val="0"/>
              </a:spcBef>
            </a:pPr>
            <a:r>
              <a:rPr lang="en-US" sz="2000" dirty="0" smtClean="0">
                <a:solidFill>
                  <a:srgbClr val="FF0000"/>
                </a:solidFill>
                <a:latin typeface="Verdana" panose="020B0604030504040204" pitchFamily="34" charset="0"/>
                <a:ea typeface="Verdana" panose="020B0604030504040204" pitchFamily="34" charset="0"/>
              </a:rPr>
              <a:t>Barriers</a:t>
            </a:r>
            <a:r>
              <a:rPr lang="en-US" sz="2000" dirty="0" smtClean="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to </a:t>
            </a:r>
            <a:r>
              <a:rPr lang="en-US" sz="2000" dirty="0" smtClean="0">
                <a:latin typeface="Verdana" panose="020B0604030504040204" pitchFamily="34" charset="0"/>
                <a:ea typeface="Verdana" panose="020B0604030504040204" pitchFamily="34" charset="0"/>
              </a:rPr>
              <a:t>behavioral activation: </a:t>
            </a:r>
            <a:r>
              <a:rPr lang="en-US" sz="2000" dirty="0">
                <a:latin typeface="Verdana" panose="020B0604030504040204" pitchFamily="34" charset="0"/>
                <a:ea typeface="Verdana" panose="020B0604030504040204" pitchFamily="34" charset="0"/>
              </a:rPr>
              <a:t>*** (fatigue, low motivation, pain, lack of money/resources to do activities, anhedonia, fear of rejection from others, rumination, other ***)</a:t>
            </a:r>
          </a:p>
          <a:p>
            <a:pPr marL="342900">
              <a:lnSpc>
                <a:spcPct val="100000"/>
              </a:lnSpc>
              <a:spcBef>
                <a:spcPts val="0"/>
              </a:spcBef>
            </a:pPr>
            <a:r>
              <a:rPr lang="en-US" sz="2000" dirty="0" smtClean="0">
                <a:solidFill>
                  <a:srgbClr val="FF0000"/>
                </a:solidFill>
                <a:latin typeface="Verdana" panose="020B0604030504040204" pitchFamily="34" charset="0"/>
                <a:ea typeface="Verdana" panose="020B0604030504040204" pitchFamily="34" charset="0"/>
              </a:rPr>
              <a:t>Reasons</a:t>
            </a:r>
            <a:r>
              <a:rPr lang="en-US" sz="2000" dirty="0" smtClean="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to improve mood / engagement with life: *** </a:t>
            </a:r>
            <a:r>
              <a:rPr lang="en-US" sz="2000" dirty="0" smtClean="0">
                <a:latin typeface="Verdana" panose="020B0604030504040204" pitchFamily="34" charset="0"/>
                <a:ea typeface="Verdana" panose="020B0604030504040204" pitchFamily="34" charset="0"/>
              </a:rPr>
              <a:t>(more </a:t>
            </a:r>
            <a:r>
              <a:rPr lang="en-US" sz="2000" dirty="0">
                <a:latin typeface="Verdana" panose="020B0604030504040204" pitchFamily="34" charset="0"/>
                <a:ea typeface="Verdana" panose="020B0604030504040204" pitchFamily="34" charset="0"/>
              </a:rPr>
              <a:t>energy, better health, improve relationships with family/friends, feel better about myself, progress toward goals, other </a:t>
            </a:r>
            <a:r>
              <a:rPr lang="en-US" sz="2000" dirty="0" smtClean="0">
                <a:latin typeface="Verdana" panose="020B0604030504040204" pitchFamily="34" charset="0"/>
                <a:ea typeface="Verdana" panose="020B0604030504040204" pitchFamily="34" charset="0"/>
              </a:rPr>
              <a:t>***)</a:t>
            </a:r>
            <a:endParaRPr lang="en-US" sz="2000" dirty="0">
              <a:latin typeface="Verdana" panose="020B0604030504040204" pitchFamily="34" charset="0"/>
              <a:ea typeface="Verdana" panose="020B0604030504040204" pitchFamily="34" charset="0"/>
            </a:endParaRPr>
          </a:p>
        </p:txBody>
      </p:sp>
      <p:pic>
        <p:nvPicPr>
          <p:cNvPr id="97" name="Google Shape;97;p14"/>
          <p:cNvPicPr preferRelativeResize="0"/>
          <p:nvPr/>
        </p:nvPicPr>
        <p:blipFill rotWithShape="1">
          <a:blip r:embed="rId3">
            <a:alphaModFix/>
          </a:blip>
          <a:srcRect/>
          <a:stretch/>
        </p:blipFill>
        <p:spPr>
          <a:xfrm>
            <a:off x="10398273" y="6118088"/>
            <a:ext cx="1793727" cy="739912"/>
          </a:xfrm>
          <a:prstGeom prst="rect">
            <a:avLst/>
          </a:prstGeom>
          <a:noFill/>
          <a:ln>
            <a:noFill/>
          </a:ln>
        </p:spPr>
      </p:pic>
    </p:spTree>
    <p:extLst>
      <p:ext uri="{BB962C8B-B14F-4D97-AF65-F5344CB8AC3E}">
        <p14:creationId xmlns:p14="http://schemas.microsoft.com/office/powerpoint/2010/main" val="3360672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9"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689811" y="365125"/>
            <a:ext cx="11004883" cy="1325563"/>
          </a:xfrm>
          <a:prstGeom prst="rect">
            <a:avLst/>
          </a:prstGeom>
          <a:noFill/>
          <a:ln>
            <a:noFill/>
          </a:ln>
        </p:spPr>
        <p:txBody>
          <a:bodyPr spcFirstLastPara="1" wrap="square" lIns="91425" tIns="45700" rIns="91425" bIns="45700" anchor="ctr" anchorCtr="0">
            <a:noAutofit/>
          </a:bodyPr>
          <a:lstStyle/>
          <a:p>
            <a:pPr lvl="0">
              <a:buSzPts val="4400"/>
            </a:pPr>
            <a:r>
              <a:rPr lang="en-US" dirty="0" smtClean="0">
                <a:solidFill>
                  <a:schemeClr val="lt1"/>
                </a:solidFill>
                <a:latin typeface="Verdana"/>
                <a:ea typeface="Verdana"/>
                <a:cs typeface="Verdana"/>
                <a:sym typeface="Verdana"/>
              </a:rPr>
              <a:t>Depression Template (cont.)</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114300" indent="0">
              <a:buNone/>
            </a:pPr>
            <a:r>
              <a:rPr lang="en-US" sz="2000" b="1" dirty="0" smtClean="0">
                <a:latin typeface="Verdana" panose="020B0604030504040204" pitchFamily="34" charset="0"/>
                <a:ea typeface="Verdana" panose="020B0604030504040204" pitchFamily="34" charset="0"/>
              </a:rPr>
              <a:t>Plan: </a:t>
            </a:r>
            <a:r>
              <a:rPr lang="en-US" sz="2000" i="1" u="sng" dirty="0" smtClean="0">
                <a:latin typeface="Verdana" panose="020B0604030504040204" pitchFamily="34" charset="0"/>
                <a:ea typeface="Verdana" panose="020B0604030504040204" pitchFamily="34" charset="0"/>
              </a:rPr>
              <a:t>Ask patient to write goal on back page of handout</a:t>
            </a:r>
            <a:endParaRPr lang="en-US" sz="2000" dirty="0" smtClean="0">
              <a:latin typeface="Verdana" panose="020B0604030504040204" pitchFamily="34" charset="0"/>
              <a:ea typeface="Verdana" panose="020B0604030504040204" pitchFamily="34" charset="0"/>
            </a:endParaRPr>
          </a:p>
          <a:p>
            <a:pPr marL="114300" indent="0">
              <a:buNone/>
            </a:pPr>
            <a:r>
              <a:rPr lang="en-US" sz="2000" dirty="0" smtClean="0">
                <a:latin typeface="Verdana" panose="020B0604030504040204" pitchFamily="34" charset="0"/>
                <a:ea typeface="Verdana" panose="020B0604030504040204" pitchFamily="34" charset="0"/>
              </a:rPr>
              <a:t>	Specific goal: ***</a:t>
            </a:r>
          </a:p>
          <a:p>
            <a:pPr marL="114300" indent="0">
              <a:buNone/>
            </a:pPr>
            <a:r>
              <a:rPr lang="en-US" sz="2000" dirty="0" smtClean="0">
                <a:latin typeface="Verdana" panose="020B0604030504040204" pitchFamily="34" charset="0"/>
                <a:ea typeface="Verdana" panose="020B0604030504040204" pitchFamily="34" charset="0"/>
              </a:rPr>
              <a:t>	Referrals: (BFM behavioral health, outside MH facility, psychiatry, IOP, other ***)</a:t>
            </a:r>
          </a:p>
          <a:p>
            <a:pPr marL="114300" indent="0">
              <a:buNone/>
            </a:pPr>
            <a:r>
              <a:rPr lang="en-US" sz="2000" dirty="0" smtClean="0">
                <a:latin typeface="Verdana" panose="020B0604030504040204" pitchFamily="34" charset="0"/>
                <a:ea typeface="Verdana" panose="020B0604030504040204" pitchFamily="34" charset="0"/>
              </a:rPr>
              <a:t>	Follow-up: ***</a:t>
            </a:r>
          </a:p>
          <a:p>
            <a:pPr marL="114300" indent="0">
              <a:buNone/>
            </a:pPr>
            <a:endParaRPr lang="en-US" sz="2000" i="1" dirty="0" smtClean="0">
              <a:latin typeface="Verdana" panose="020B0604030504040204" pitchFamily="34" charset="0"/>
              <a:ea typeface="Verdana" panose="020B0604030504040204" pitchFamily="34" charset="0"/>
            </a:endParaRPr>
          </a:p>
          <a:p>
            <a:pPr marL="114300" indent="0">
              <a:buNone/>
            </a:pPr>
            <a:r>
              <a:rPr lang="en-US" sz="2000" i="1" dirty="0" smtClean="0">
                <a:latin typeface="Verdana" panose="020B0604030504040204" pitchFamily="34" charset="0"/>
                <a:ea typeface="Verdana" panose="020B0604030504040204" pitchFamily="34" charset="0"/>
              </a:rPr>
              <a:t>Change that Matters Improving Mood handout given.</a:t>
            </a:r>
            <a:endParaRPr lang="en-US" sz="2000" dirty="0" smtClean="0">
              <a:latin typeface="Verdana" panose="020B0604030504040204" pitchFamily="34" charset="0"/>
              <a:ea typeface="Verdana" panose="020B0604030504040204" pitchFamily="34" charset="0"/>
            </a:endParaRPr>
          </a:p>
          <a:p>
            <a:pPr marL="114300" indent="0">
              <a:buNone/>
            </a:pPr>
            <a:r>
              <a:rPr lang="en-US" sz="2000" dirty="0" smtClean="0">
                <a:latin typeface="Verdana" panose="020B0604030504040204" pitchFamily="34" charset="0"/>
                <a:ea typeface="Verdana" panose="020B0604030504040204" pitchFamily="34" charset="0"/>
              </a:rPr>
              <a:t>*** minutes spent counseling patient on behavioral activation to reduce depressive symptoms.</a:t>
            </a: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532667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r>
              <a:rPr lang="en-US" dirty="0" smtClean="0">
                <a:solidFill>
                  <a:schemeClr val="bg1"/>
                </a:solidFill>
                <a:latin typeface="Verdana" panose="020B0604030504040204" pitchFamily="34" charset="0"/>
                <a:ea typeface="Verdana" panose="020B0604030504040204" pitchFamily="34" charset="0"/>
              </a:rPr>
              <a:t>Depression AVS Template</a:t>
            </a:r>
            <a:endParaRPr lang="en-US" dirty="0">
              <a:solidFill>
                <a:schemeClr val="bg1"/>
              </a:solidFill>
              <a:latin typeface="Verdana" panose="020B0604030504040204" pitchFamily="34" charset="0"/>
              <a:ea typeface="Verdana" panose="020B0604030504040204" pitchFamily="34" charset="0"/>
            </a:endParaRPr>
          </a:p>
        </p:txBody>
      </p:sp>
      <p:sp>
        <p:nvSpPr>
          <p:cNvPr id="96" name="Google Shape;96;p14"/>
          <p:cNvSpPr txBox="1">
            <a:spLocks noGrp="1"/>
          </p:cNvSpPr>
          <p:nvPr>
            <p:ph type="body" idx="1"/>
          </p:nvPr>
        </p:nvSpPr>
        <p:spPr>
          <a:xfrm>
            <a:off x="385011" y="1690688"/>
            <a:ext cx="11470105" cy="4806365"/>
          </a:xfrm>
          <a:prstGeom prst="rect">
            <a:avLst/>
          </a:prstGeom>
          <a:noFill/>
          <a:ln>
            <a:noFill/>
          </a:ln>
        </p:spPr>
        <p:txBody>
          <a:bodyPr spcFirstLastPara="1" wrap="square" lIns="91425" tIns="45700" rIns="91425" bIns="45700" anchor="t" anchorCtr="0">
            <a:noAutofit/>
          </a:bodyPr>
          <a:lstStyle/>
          <a:p>
            <a:pPr marL="114300" indent="0">
              <a:buNone/>
            </a:pPr>
            <a:r>
              <a:rPr lang="en-US" sz="2000" dirty="0" smtClean="0">
                <a:latin typeface="Verdana" panose="020B0604030504040204" pitchFamily="34" charset="0"/>
                <a:ea typeface="Verdana" panose="020B0604030504040204" pitchFamily="34" charset="0"/>
              </a:rPr>
              <a:t>Today </a:t>
            </a:r>
            <a:r>
              <a:rPr lang="en-US" sz="2000" dirty="0">
                <a:latin typeface="Verdana" panose="020B0604030504040204" pitchFamily="34" charset="0"/>
                <a:ea typeface="Verdana" panose="020B0604030504040204" pitchFamily="34" charset="0"/>
              </a:rPr>
              <a:t>we talked about ways to improve your mood.</a:t>
            </a:r>
          </a:p>
          <a:p>
            <a:pPr marL="114300" indent="0">
              <a:buNone/>
            </a:pPr>
            <a:r>
              <a:rPr lang="en-US" sz="2000" dirty="0" smtClean="0">
                <a:latin typeface="Verdana" panose="020B0604030504040204" pitchFamily="34" charset="0"/>
                <a:ea typeface="Verdana" panose="020B0604030504040204" pitchFamily="34" charset="0"/>
              </a:rPr>
              <a:t>	You </a:t>
            </a:r>
            <a:r>
              <a:rPr lang="en-US" sz="2000" dirty="0">
                <a:latin typeface="Verdana" panose="020B0604030504040204" pitchFamily="34" charset="0"/>
                <a:ea typeface="Verdana" panose="020B0604030504040204" pitchFamily="34" charset="0"/>
              </a:rPr>
              <a:t>set a goal to *** because you want to ***</a:t>
            </a:r>
          </a:p>
          <a:p>
            <a:pPr marL="114300" indent="0">
              <a:buNone/>
            </a:pPr>
            <a:r>
              <a:rPr lang="en-US" sz="2000" dirty="0" smtClean="0">
                <a:latin typeface="Verdana" panose="020B0604030504040204" pitchFamily="34" charset="0"/>
                <a:ea typeface="Verdana" panose="020B0604030504040204" pitchFamily="34" charset="0"/>
              </a:rPr>
              <a:t>	We </a:t>
            </a:r>
            <a:r>
              <a:rPr lang="en-US" sz="2000" dirty="0">
                <a:latin typeface="Verdana" panose="020B0604030504040204" pitchFamily="34" charset="0"/>
                <a:ea typeface="Verdana" panose="020B0604030504040204" pitchFamily="34" charset="0"/>
              </a:rPr>
              <a:t>will follow up on this plan at your next appointment.</a:t>
            </a:r>
          </a:p>
          <a:p>
            <a:pPr marL="114300" indent="0">
              <a:buNone/>
            </a:pPr>
            <a:r>
              <a:rPr lang="en-US" sz="2000" dirty="0">
                <a:latin typeface="Verdana" panose="020B0604030504040204" pitchFamily="34" charset="0"/>
                <a:ea typeface="Verdana" panose="020B0604030504040204" pitchFamily="34" charset="0"/>
              </a:rPr>
              <a:t> </a:t>
            </a:r>
            <a:r>
              <a:rPr lang="en-US" sz="2000" dirty="0" smtClean="0">
                <a:latin typeface="Verdana" panose="020B0604030504040204" pitchFamily="34" charset="0"/>
                <a:ea typeface="Verdana" panose="020B0604030504040204" pitchFamily="34" charset="0"/>
              </a:rPr>
              <a:t>Here </a:t>
            </a:r>
            <a:r>
              <a:rPr lang="en-US" sz="2000" dirty="0">
                <a:latin typeface="Verdana" panose="020B0604030504040204" pitchFamily="34" charset="0"/>
                <a:ea typeface="Verdana" panose="020B0604030504040204" pitchFamily="34" charset="0"/>
              </a:rPr>
              <a:t>are some other ideas to improve your mood:</a:t>
            </a:r>
          </a:p>
          <a:p>
            <a:pPr lvl="0"/>
            <a:r>
              <a:rPr lang="en-US" sz="1400" b="1" dirty="0">
                <a:latin typeface="Verdana" panose="020B0604030504040204" pitchFamily="34" charset="0"/>
                <a:ea typeface="Verdana" panose="020B0604030504040204" pitchFamily="34" charset="0"/>
              </a:rPr>
              <a:t>Get active.</a:t>
            </a:r>
            <a:r>
              <a:rPr lang="en-US" sz="1400" dirty="0">
                <a:latin typeface="Verdana" panose="020B0604030504040204" pitchFamily="34" charset="0"/>
                <a:ea typeface="Verdana" panose="020B0604030504040204" pitchFamily="34" charset="0"/>
              </a:rPr>
              <a:t> Find small ways to be active. A simple walk around the block can lift your mood! Get outside daily.</a:t>
            </a:r>
          </a:p>
          <a:p>
            <a:pPr lvl="0"/>
            <a:r>
              <a:rPr lang="en-US" sz="1400" b="1" dirty="0">
                <a:latin typeface="Verdana" panose="020B0604030504040204" pitchFamily="34" charset="0"/>
                <a:ea typeface="Verdana" panose="020B0604030504040204" pitchFamily="34" charset="0"/>
              </a:rPr>
              <a:t>Reach out to a family member or friend.</a:t>
            </a:r>
            <a:r>
              <a:rPr lang="en-US" sz="1400" dirty="0">
                <a:latin typeface="Verdana" panose="020B0604030504040204" pitchFamily="34" charset="0"/>
                <a:ea typeface="Verdana" panose="020B0604030504040204" pitchFamily="34" charset="0"/>
              </a:rPr>
              <a:t> You may want to talk about how you’re feeling. You might just want to do something to distract yourself. Let people close to you know how they can support you.</a:t>
            </a:r>
          </a:p>
          <a:p>
            <a:pPr lvl="0"/>
            <a:r>
              <a:rPr lang="en-US" sz="1400" b="1" dirty="0">
                <a:latin typeface="Verdana" panose="020B0604030504040204" pitchFamily="34" charset="0"/>
                <a:ea typeface="Verdana" panose="020B0604030504040204" pitchFamily="34" charset="0"/>
              </a:rPr>
              <a:t>Make a daily schedule.</a:t>
            </a:r>
            <a:r>
              <a:rPr lang="en-US" sz="1400" dirty="0">
                <a:latin typeface="Verdana" panose="020B0604030504040204" pitchFamily="34" charset="0"/>
                <a:ea typeface="Verdana" panose="020B0604030504040204" pitchFamily="34" charset="0"/>
              </a:rPr>
              <a:t> Creating routines brings structure to your day. Following through can give you a sense of accomplishment.</a:t>
            </a:r>
          </a:p>
          <a:p>
            <a:pPr lvl="0"/>
            <a:r>
              <a:rPr lang="en-US" sz="1400" b="1" dirty="0">
                <a:latin typeface="Verdana" panose="020B0604030504040204" pitchFamily="34" charset="0"/>
                <a:ea typeface="Verdana" panose="020B0604030504040204" pitchFamily="34" charset="0"/>
              </a:rPr>
              <a:t>Set small goals.</a:t>
            </a:r>
            <a:r>
              <a:rPr lang="en-US" sz="1400" dirty="0">
                <a:latin typeface="Verdana" panose="020B0604030504040204" pitchFamily="34" charset="0"/>
                <a:ea typeface="Verdana" panose="020B0604030504040204" pitchFamily="34" charset="0"/>
              </a:rPr>
              <a:t> Make a list of small goals. Checking things off a list can help you feel good about yourself. Keep working on your goals and don’t give up!</a:t>
            </a:r>
          </a:p>
          <a:p>
            <a:pPr lvl="0"/>
            <a:r>
              <a:rPr lang="en-US" sz="1400" b="1" dirty="0">
                <a:latin typeface="Verdana" panose="020B0604030504040204" pitchFamily="34" charset="0"/>
                <a:ea typeface="Verdana" panose="020B0604030504040204" pitchFamily="34" charset="0"/>
              </a:rPr>
              <a:t>Volunteer.</a:t>
            </a:r>
            <a:r>
              <a:rPr lang="en-US" sz="1400" dirty="0">
                <a:latin typeface="Verdana" panose="020B0604030504040204" pitchFamily="34" charset="0"/>
                <a:ea typeface="Verdana" panose="020B0604030504040204" pitchFamily="34" charset="0"/>
              </a:rPr>
              <a:t> Helping others is a great way to boost your own spirits!</a:t>
            </a:r>
          </a:p>
          <a:p>
            <a:pPr lvl="0"/>
            <a:r>
              <a:rPr lang="en-US" sz="1400" b="1" dirty="0">
                <a:latin typeface="Verdana" panose="020B0604030504040204" pitchFamily="34" charset="0"/>
                <a:ea typeface="Verdana" panose="020B0604030504040204" pitchFamily="34" charset="0"/>
              </a:rPr>
              <a:t>Make a gratitude log.</a:t>
            </a:r>
            <a:r>
              <a:rPr lang="en-US" sz="1400" dirty="0">
                <a:latin typeface="Verdana" panose="020B0604030504040204" pitchFamily="34" charset="0"/>
                <a:ea typeface="Verdana" panose="020B0604030504040204" pitchFamily="34" charset="0"/>
              </a:rPr>
              <a:t> Write down 1-2 things every day that you are grateful for in your life.</a:t>
            </a:r>
          </a:p>
          <a:p>
            <a:pPr lvl="0"/>
            <a:r>
              <a:rPr lang="en-US" sz="1400" b="1" dirty="0">
                <a:latin typeface="Verdana" panose="020B0604030504040204" pitchFamily="34" charset="0"/>
                <a:ea typeface="Verdana" panose="020B0604030504040204" pitchFamily="34" charset="0"/>
              </a:rPr>
              <a:t>Consider therapy.</a:t>
            </a:r>
            <a:r>
              <a:rPr lang="en-US" sz="1400" dirty="0">
                <a:latin typeface="Verdana" panose="020B0604030504040204" pitchFamily="34" charset="0"/>
                <a:ea typeface="Verdana" panose="020B0604030504040204" pitchFamily="34" charset="0"/>
              </a:rPr>
              <a:t> Asking for help takes courage. Having a professional listen and offer support can be very helpful. </a:t>
            </a:r>
          </a:p>
          <a:p>
            <a:r>
              <a:rPr lang="en-US" sz="1400" b="1" dirty="0">
                <a:latin typeface="Verdana" panose="020B0604030504040204" pitchFamily="34" charset="0"/>
                <a:ea typeface="Verdana" panose="020B0604030504040204" pitchFamily="34" charset="0"/>
              </a:rPr>
              <a:t>Consider medications.</a:t>
            </a:r>
            <a:r>
              <a:rPr lang="en-US" sz="1400" dirty="0">
                <a:latin typeface="Verdana" panose="020B0604030504040204" pitchFamily="34" charset="0"/>
                <a:ea typeface="Verdana" panose="020B0604030504040204" pitchFamily="34" charset="0"/>
              </a:rPr>
              <a:t> Many options are now available to help people living with depression</a:t>
            </a:r>
            <a:endParaRPr sz="1400" dirty="0">
              <a:latin typeface="Verdana" panose="020B0604030504040204" pitchFamily="34" charset="0"/>
              <a:ea typeface="Verdana" panose="020B0604030504040204" pitchFamily="34" charset="0"/>
              <a:cs typeface="Verdana"/>
              <a:sym typeface="Verdana"/>
            </a:endParaRPr>
          </a:p>
        </p:txBody>
      </p:sp>
    </p:spTree>
    <p:extLst>
      <p:ext uri="{BB962C8B-B14F-4D97-AF65-F5344CB8AC3E}">
        <p14:creationId xmlns:p14="http://schemas.microsoft.com/office/powerpoint/2010/main" val="1139776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1920198"/>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19201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Structured Practice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328289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Practice Activity</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35000" indent="-457200">
              <a:lnSpc>
                <a:spcPct val="100000"/>
              </a:lnSpc>
              <a:spcBef>
                <a:spcPts val="0"/>
              </a:spcBef>
              <a:spcAft>
                <a:spcPts val="900"/>
              </a:spcAft>
              <a:buSzPts val="2800"/>
            </a:pPr>
            <a:r>
              <a:rPr lang="en-US" dirty="0" smtClean="0">
                <a:latin typeface="Verdana"/>
                <a:ea typeface="Verdana"/>
                <a:cs typeface="Verdana"/>
                <a:sym typeface="Verdana"/>
              </a:rPr>
              <a:t>Partner with someone near you!</a:t>
            </a:r>
            <a:r>
              <a:rPr lang="en-US" dirty="0">
                <a:latin typeface="Verdana"/>
                <a:ea typeface="Verdana"/>
                <a:cs typeface="Verdana"/>
                <a:sym typeface="Verdana"/>
              </a:rPr>
              <a:t>	</a:t>
            </a:r>
            <a:endParaRPr lang="en-US" dirty="0" smtClean="0">
              <a:latin typeface="Verdana"/>
              <a:ea typeface="Verdana"/>
              <a:cs typeface="Verdana"/>
              <a:sym typeface="Verdana"/>
            </a:endParaRPr>
          </a:p>
          <a:p>
            <a:pPr marL="977900" lvl="1">
              <a:lnSpc>
                <a:spcPct val="100000"/>
              </a:lnSpc>
              <a:spcBef>
                <a:spcPts val="0"/>
              </a:spcBef>
              <a:spcAft>
                <a:spcPts val="900"/>
              </a:spcAft>
              <a:buSzPts val="2800"/>
            </a:pPr>
            <a:r>
              <a:rPr lang="en-US" dirty="0" smtClean="0">
                <a:latin typeface="Verdana"/>
                <a:ea typeface="Verdana"/>
                <a:cs typeface="Verdana"/>
                <a:sym typeface="Verdana"/>
              </a:rPr>
              <a:t>One person will be the patient</a:t>
            </a:r>
            <a:endParaRPr lang="en-US" dirty="0">
              <a:latin typeface="Verdana"/>
              <a:ea typeface="Verdana"/>
              <a:cs typeface="Verdana"/>
              <a:sym typeface="Verdana"/>
            </a:endParaRPr>
          </a:p>
          <a:p>
            <a:pPr marL="977900" lvl="1">
              <a:lnSpc>
                <a:spcPct val="100000"/>
              </a:lnSpc>
              <a:spcBef>
                <a:spcPts val="0"/>
              </a:spcBef>
              <a:spcAft>
                <a:spcPts val="900"/>
              </a:spcAft>
              <a:buSzPts val="2800"/>
            </a:pPr>
            <a:r>
              <a:rPr lang="en-US" dirty="0" smtClean="0">
                <a:latin typeface="Verdana"/>
                <a:ea typeface="Verdana"/>
                <a:cs typeface="Verdana"/>
                <a:sym typeface="Verdana"/>
              </a:rPr>
              <a:t>One person with be the provider</a:t>
            </a:r>
            <a:endParaRPr lang="en-US" dirty="0">
              <a:latin typeface="Verdana"/>
              <a:ea typeface="Verdana"/>
              <a:cs typeface="Verdana"/>
              <a:sym typeface="Verdana"/>
            </a:endParaRPr>
          </a:p>
          <a:p>
            <a:pPr marL="520700">
              <a:lnSpc>
                <a:spcPct val="100000"/>
              </a:lnSpc>
              <a:spcBef>
                <a:spcPts val="0"/>
              </a:spcBef>
              <a:spcAft>
                <a:spcPts val="900"/>
              </a:spcAft>
              <a:buSzPts val="2800"/>
            </a:pPr>
            <a:r>
              <a:rPr lang="en-US" dirty="0" smtClean="0">
                <a:latin typeface="Verdana"/>
                <a:ea typeface="Verdana"/>
                <a:cs typeface="Verdana"/>
                <a:sym typeface="Verdana"/>
              </a:rPr>
              <a:t>Meeting Kate (patient discussed at beginning of lecture) for the first time. You determine diagnosis of major depressive disorder.</a:t>
            </a:r>
          </a:p>
          <a:p>
            <a:pPr marL="977900" lvl="1">
              <a:lnSpc>
                <a:spcPct val="100000"/>
              </a:lnSpc>
              <a:spcBef>
                <a:spcPts val="0"/>
              </a:spcBef>
              <a:spcAft>
                <a:spcPts val="900"/>
              </a:spcAft>
              <a:buSzPts val="2800"/>
            </a:pPr>
            <a:r>
              <a:rPr lang="en-US" dirty="0" smtClean="0">
                <a:latin typeface="Verdana"/>
                <a:ea typeface="Verdana"/>
                <a:cs typeface="Verdana"/>
                <a:sym typeface="Verdana"/>
              </a:rPr>
              <a:t>Using the handout and </a:t>
            </a:r>
            <a:r>
              <a:rPr lang="en-US" dirty="0" smtClean="0">
                <a:latin typeface="Verdana"/>
                <a:ea typeface="Verdana"/>
                <a:cs typeface="Verdana"/>
                <a:sym typeface="Verdana"/>
              </a:rPr>
              <a:t>EHR </a:t>
            </a:r>
            <a:r>
              <a:rPr lang="en-US" dirty="0" err="1" smtClean="0">
                <a:latin typeface="Verdana"/>
                <a:ea typeface="Verdana"/>
                <a:cs typeface="Verdana"/>
                <a:sym typeface="Verdana"/>
              </a:rPr>
              <a:t>smartphrase</a:t>
            </a:r>
            <a:r>
              <a:rPr lang="en-US" dirty="0" smtClean="0">
                <a:latin typeface="Verdana"/>
                <a:ea typeface="Verdana"/>
                <a:cs typeface="Verdana"/>
                <a:sym typeface="Verdana"/>
              </a:rPr>
              <a:t>, work through the behavioral activation intervention</a:t>
            </a:r>
          </a:p>
          <a:p>
            <a:pPr marL="977900" lvl="1">
              <a:lnSpc>
                <a:spcPct val="100000"/>
              </a:lnSpc>
              <a:spcBef>
                <a:spcPts val="0"/>
              </a:spcBef>
              <a:spcAft>
                <a:spcPts val="900"/>
              </a:spcAft>
              <a:buSzPts val="2800"/>
            </a:pPr>
            <a:r>
              <a:rPr lang="en-US" dirty="0" smtClean="0">
                <a:latin typeface="Verdana"/>
                <a:ea typeface="Verdana"/>
                <a:cs typeface="Verdana"/>
                <a:sym typeface="Verdana"/>
              </a:rPr>
              <a:t>Take about 5-10 minutes</a:t>
            </a: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012025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749781"/>
            <a:ext cx="12205447" cy="2073994"/>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747666" y="1728688"/>
            <a:ext cx="10515600" cy="20739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Responding to Common Challenges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736545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But Doc…</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900"/>
              </a:spcAft>
              <a:buClr>
                <a:schemeClr val="dk1"/>
              </a:buClr>
              <a:buSzPts val="2800"/>
              <a:buNone/>
            </a:pPr>
            <a:endParaRPr lang="en-US" i="1" dirty="0" smtClean="0">
              <a:solidFill>
                <a:srgbClr val="542D90"/>
              </a:solidFill>
              <a:latin typeface="Verdana"/>
              <a:ea typeface="Verdana"/>
              <a:cs typeface="Verdana"/>
              <a:sym typeface="Verdana"/>
            </a:endParaRPr>
          </a:p>
          <a:p>
            <a:pPr marL="228600" lvl="0" indent="-50800" algn="ctr" rtl="0">
              <a:lnSpc>
                <a:spcPct val="90000"/>
              </a:lnSpc>
              <a:spcBef>
                <a:spcPts val="0"/>
              </a:spcBef>
              <a:spcAft>
                <a:spcPts val="900"/>
              </a:spcAft>
              <a:buClr>
                <a:schemeClr val="dk1"/>
              </a:buClr>
              <a:buSzPts val="2800"/>
              <a:buNone/>
            </a:pPr>
            <a:r>
              <a:rPr lang="en-US" i="1" dirty="0" smtClean="0">
                <a:solidFill>
                  <a:srgbClr val="542D90"/>
                </a:solidFill>
                <a:latin typeface="Verdana"/>
                <a:ea typeface="Verdana"/>
                <a:cs typeface="Verdana"/>
                <a:sym typeface="Verdana"/>
              </a:rPr>
              <a:t>I don’t feel like doing it…</a:t>
            </a:r>
          </a:p>
          <a:p>
            <a:pPr marL="228600" indent="-50800">
              <a:spcBef>
                <a:spcPts val="0"/>
              </a:spcBef>
              <a:spcAft>
                <a:spcPts val="900"/>
              </a:spcAft>
              <a:buSzPts val="2800"/>
              <a:buNone/>
            </a:pPr>
            <a:endParaRPr lang="en-US" i="1" dirty="0">
              <a:solidFill>
                <a:srgbClr val="C00000"/>
              </a:solidFill>
              <a:latin typeface="Verdana"/>
              <a:ea typeface="Verdana"/>
              <a:sym typeface="Verdana"/>
            </a:endParaRPr>
          </a:p>
          <a:p>
            <a:pPr marL="228600" indent="-50800">
              <a:spcBef>
                <a:spcPts val="0"/>
              </a:spcBef>
              <a:spcAft>
                <a:spcPts val="900"/>
              </a:spcAft>
              <a:buSzPts val="2800"/>
              <a:buNone/>
            </a:pPr>
            <a:endParaRPr lang="en-US" dirty="0"/>
          </a:p>
          <a:p>
            <a:pPr marL="228600" lvl="0" indent="-50800" algn="ctr">
              <a:spcBef>
                <a:spcPts val="0"/>
              </a:spcBef>
              <a:spcAft>
                <a:spcPts val="900"/>
              </a:spcAft>
              <a:buSzPts val="2800"/>
              <a:buNone/>
            </a:pPr>
            <a:r>
              <a:rPr lang="en-US" i="1" dirty="0" smtClean="0">
                <a:solidFill>
                  <a:schemeClr val="tx1"/>
                </a:solidFill>
                <a:latin typeface="Verdana"/>
                <a:ea typeface="Verdana"/>
                <a:cs typeface="Verdana"/>
                <a:sym typeface="Verdana"/>
              </a:rPr>
              <a:t>Don’t </a:t>
            </a:r>
            <a:r>
              <a:rPr lang="en-US" i="1" dirty="0">
                <a:solidFill>
                  <a:schemeClr val="tx1"/>
                </a:solidFill>
                <a:latin typeface="Verdana"/>
                <a:ea typeface="Verdana"/>
                <a:cs typeface="Verdana"/>
                <a:sym typeface="Verdana"/>
              </a:rPr>
              <a:t>wait until you “feel” like doing it or think too much about it</a:t>
            </a:r>
            <a:r>
              <a:rPr lang="en-US" i="1" dirty="0" smtClean="0">
                <a:solidFill>
                  <a:schemeClr val="tx1"/>
                </a:solidFill>
                <a:latin typeface="Verdana"/>
                <a:ea typeface="Verdana"/>
                <a:cs typeface="Verdana"/>
                <a:sym typeface="Verdana"/>
              </a:rPr>
              <a:t>…</a:t>
            </a:r>
          </a:p>
          <a:p>
            <a:pPr marL="228600" lvl="0" indent="-50800" algn="ctr">
              <a:spcBef>
                <a:spcPts val="0"/>
              </a:spcBef>
              <a:spcAft>
                <a:spcPts val="900"/>
              </a:spcAft>
              <a:buSzPts val="2800"/>
              <a:buNone/>
            </a:pPr>
            <a:endParaRPr lang="en-US" i="1" dirty="0">
              <a:solidFill>
                <a:schemeClr val="tx1"/>
              </a:solidFill>
              <a:latin typeface="Verdana"/>
              <a:ea typeface="Verdana"/>
              <a:cs typeface="Verdana"/>
              <a:sym typeface="Verdana"/>
            </a:endParaRPr>
          </a:p>
          <a:p>
            <a:pPr marL="228600" indent="-50800" algn="ctr">
              <a:spcBef>
                <a:spcPts val="0"/>
              </a:spcBef>
              <a:spcAft>
                <a:spcPts val="900"/>
              </a:spcAft>
              <a:buSzPts val="2800"/>
              <a:buNone/>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key to changing how you FEEL is changing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28600" indent="-50800" algn="ctr">
              <a:spcBef>
                <a:spcPts val="0"/>
              </a:spcBef>
              <a:spcAft>
                <a:spcPts val="900"/>
              </a:spcAft>
              <a:buSzPts val="2800"/>
              <a:buNone/>
            </a:pPr>
            <a:r>
              <a:rPr lang="en-US" dirty="0" smtClean="0">
                <a:latin typeface="Verdana" panose="020B0604030504040204" pitchFamily="34" charset="0"/>
                <a:ea typeface="Verdana" panose="020B0604030504040204" pitchFamily="34" charset="0"/>
                <a:cs typeface="Verdana" panose="020B0604030504040204" pitchFamily="34" charset="0"/>
              </a:rPr>
              <a:t>what </a:t>
            </a:r>
            <a:r>
              <a:rPr lang="en-US" dirty="0">
                <a:latin typeface="Verdana" panose="020B0604030504040204" pitchFamily="34" charset="0"/>
                <a:ea typeface="Verdana" panose="020B0604030504040204" pitchFamily="34" charset="0"/>
                <a:cs typeface="Verdana" panose="020B0604030504040204" pitchFamily="34" charset="0"/>
              </a:rPr>
              <a:t>you DO!</a:t>
            </a:r>
          </a:p>
          <a:p>
            <a:pPr marL="228600" lvl="0" indent="-50800" algn="ctr" rtl="0">
              <a:lnSpc>
                <a:spcPct val="90000"/>
              </a:lnSpc>
              <a:spcBef>
                <a:spcPts val="0"/>
              </a:spcBef>
              <a:spcAft>
                <a:spcPts val="900"/>
              </a:spcAft>
              <a:buClr>
                <a:schemeClr val="dk1"/>
              </a:buClr>
              <a:buSzPts val="2800"/>
              <a:buNone/>
            </a:pPr>
            <a:endParaRPr lang="en-US" i="1" dirty="0" smtClean="0">
              <a:solidFill>
                <a:srgbClr val="C00000"/>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5671576"/>
            <a:ext cx="1793727" cy="739912"/>
          </a:xfrm>
          <a:prstGeom prst="rect">
            <a:avLst/>
          </a:prstGeom>
          <a:noFill/>
          <a:ln>
            <a:noFill/>
          </a:ln>
        </p:spPr>
      </p:pic>
    </p:spTree>
    <p:extLst>
      <p:ext uri="{BB962C8B-B14F-4D97-AF65-F5344CB8AC3E}">
        <p14:creationId xmlns:p14="http://schemas.microsoft.com/office/powerpoint/2010/main" val="246334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Other DSM diagnoses that commonly </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have </a:t>
            </a:r>
            <a:r>
              <a:rPr lang="en-US" sz="3600" dirty="0">
                <a:solidFill>
                  <a:srgbClr val="1EBFC7"/>
                </a:solidFill>
                <a:latin typeface="Verdana" panose="020B0604030504040204" pitchFamily="34" charset="0"/>
                <a:ea typeface="Verdana" panose="020B0604030504040204" pitchFamily="34" charset="0"/>
                <a:cs typeface="Verdana" panose="020B0604030504040204" pitchFamily="34" charset="0"/>
              </a:rPr>
              <a:t>comorbid</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 depressive symptoms</a:t>
            </a: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PTSD</a:t>
            </a:r>
          </a:p>
          <a:p>
            <a:r>
              <a:rPr lang="en-US" dirty="0">
                <a:latin typeface="Verdana" panose="020B0604030504040204" pitchFamily="34" charset="0"/>
                <a:ea typeface="Verdana" panose="020B0604030504040204" pitchFamily="34" charset="0"/>
                <a:cs typeface="Verdana" panose="020B0604030504040204" pitchFamily="34" charset="0"/>
              </a:rPr>
              <a:t>Substance use disorder and other addictions </a:t>
            </a:r>
          </a:p>
          <a:p>
            <a:r>
              <a:rPr lang="en-US" dirty="0">
                <a:latin typeface="Verdana" panose="020B0604030504040204" pitchFamily="34" charset="0"/>
                <a:ea typeface="Verdana" panose="020B0604030504040204" pitchFamily="34" charset="0"/>
                <a:cs typeface="Verdana" panose="020B0604030504040204" pitchFamily="34" charset="0"/>
              </a:rPr>
              <a:t>Personality disorders (especially borderline)</a:t>
            </a:r>
          </a:p>
          <a:p>
            <a:r>
              <a:rPr lang="en-US" dirty="0">
                <a:latin typeface="Verdana" panose="020B0604030504040204" pitchFamily="34" charset="0"/>
                <a:ea typeface="Verdana" panose="020B0604030504040204" pitchFamily="34" charset="0"/>
                <a:cs typeface="Verdana" panose="020B0604030504040204" pitchFamily="34" charset="0"/>
              </a:rPr>
              <a:t>Anxiety disorders </a:t>
            </a:r>
          </a:p>
          <a:p>
            <a:pPr lvl="1"/>
            <a:r>
              <a:rPr lang="en-US" dirty="0">
                <a:latin typeface="Verdana" panose="020B0604030504040204" pitchFamily="34" charset="0"/>
                <a:ea typeface="Verdana" panose="020B0604030504040204" pitchFamily="34" charset="0"/>
                <a:cs typeface="Verdana" panose="020B0604030504040204" pitchFamily="34" charset="0"/>
              </a:rPr>
              <a:t>Panic, Social phobia, Generalized anxiety disorder, Obsessive compulsive disorder (OCD)</a:t>
            </a:r>
          </a:p>
          <a:p>
            <a:r>
              <a:rPr lang="en-US" dirty="0">
                <a:latin typeface="Verdana" panose="020B0604030504040204" pitchFamily="34" charset="0"/>
                <a:ea typeface="Verdana" panose="020B0604030504040204" pitchFamily="34" charset="0"/>
                <a:cs typeface="Verdana" panose="020B0604030504040204" pitchFamily="34" charset="0"/>
              </a:rPr>
              <a:t>Eating disorders</a:t>
            </a:r>
          </a:p>
          <a:p>
            <a:r>
              <a:rPr lang="en-US" dirty="0">
                <a:latin typeface="Verdana" panose="020B0604030504040204" pitchFamily="34" charset="0"/>
                <a:ea typeface="Verdana" panose="020B0604030504040204" pitchFamily="34" charset="0"/>
                <a:cs typeface="Verdana" panose="020B0604030504040204" pitchFamily="34" charset="0"/>
              </a:rPr>
              <a:t>Gender dysphoria</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478486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pPr algn="ct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Doc…</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a:xfrm>
            <a:off x="512736" y="2194649"/>
            <a:ext cx="10515600" cy="5067195"/>
          </a:xfrm>
        </p:spPr>
        <p:txBody>
          <a:bodyPr/>
          <a:lstStyle/>
          <a:p>
            <a:pPr marL="228600" lvl="0" indent="-50800">
              <a:spcBef>
                <a:spcPts val="0"/>
              </a:spcBef>
              <a:spcAft>
                <a:spcPts val="900"/>
              </a:spcAft>
              <a:buSzPts val="2800"/>
              <a:buNone/>
            </a:pP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I </a:t>
            </a:r>
            <a:r>
              <a:rPr lang="en-US" i="1" dirty="0">
                <a:solidFill>
                  <a:srgbClr val="542D90"/>
                </a:solidFill>
                <a:latin typeface="Verdana" panose="020B0604030504040204" pitchFamily="34" charset="0"/>
                <a:ea typeface="Verdana" panose="020B0604030504040204" pitchFamily="34" charset="0"/>
                <a:cs typeface="Verdana" panose="020B0604030504040204" pitchFamily="34" charset="0"/>
              </a:rPr>
              <a:t>cannot do what I used to do…</a:t>
            </a:r>
            <a:br>
              <a:rPr lang="en-US" i="1" dirty="0">
                <a:solidFill>
                  <a:srgbClr val="542D90"/>
                </a:solidFill>
                <a:latin typeface="Verdana" panose="020B0604030504040204" pitchFamily="34" charset="0"/>
                <a:ea typeface="Verdana" panose="020B0604030504040204" pitchFamily="34" charset="0"/>
                <a:cs typeface="Verdana" panose="020B0604030504040204" pitchFamily="34" charset="0"/>
              </a:rPr>
            </a:br>
            <a:r>
              <a:rPr lang="en-US" i="1" dirty="0">
                <a:solidFill>
                  <a:srgbClr val="542D90"/>
                </a:solidFill>
                <a:latin typeface="Verdana" panose="020B0604030504040204" pitchFamily="34" charset="0"/>
                <a:ea typeface="Verdana" panose="020B0604030504040204" pitchFamily="34" charset="0"/>
                <a:cs typeface="Verdana" panose="020B0604030504040204" pitchFamily="34" charset="0"/>
              </a:rPr>
              <a:t>Nothing is fun </a:t>
            </a: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anymore</a:t>
            </a:r>
          </a:p>
          <a:p>
            <a:pPr marL="228600" lvl="0" indent="-50800">
              <a:spcBef>
                <a:spcPts val="0"/>
              </a:spcBef>
              <a:spcAft>
                <a:spcPts val="900"/>
              </a:spcAft>
              <a:buSzPts val="2800"/>
              <a:buNone/>
            </a:pPr>
            <a:endParaRPr lang="en-US" dirty="0" smtClean="0">
              <a:solidFill>
                <a:srgbClr val="FF0000"/>
              </a:solidFill>
              <a:latin typeface="Verdana"/>
              <a:ea typeface="Verdana"/>
              <a:cs typeface="Verdana"/>
              <a:sym typeface="Verdana"/>
            </a:endParaRPr>
          </a:p>
          <a:p>
            <a:pPr marL="228600" lvl="0" indent="-50800">
              <a:spcBef>
                <a:spcPts val="0"/>
              </a:spcBef>
              <a:spcAft>
                <a:spcPts val="900"/>
              </a:spcAft>
              <a:buSzPts val="2800"/>
              <a:buNone/>
            </a:pPr>
            <a:r>
              <a:rPr lang="en-US" dirty="0" smtClean="0">
                <a:latin typeface="Verdana"/>
                <a:ea typeface="Verdana"/>
                <a:cs typeface="Verdana"/>
                <a:sym typeface="Verdana"/>
              </a:rPr>
              <a:t>Acknowledge </a:t>
            </a:r>
            <a:r>
              <a:rPr lang="en-US" dirty="0">
                <a:latin typeface="Verdana"/>
                <a:ea typeface="Verdana"/>
                <a:cs typeface="Verdana"/>
                <a:sym typeface="Verdana"/>
              </a:rPr>
              <a:t>the loss.</a:t>
            </a:r>
          </a:p>
          <a:p>
            <a:pPr marL="228600" lvl="0" indent="-50800">
              <a:spcBef>
                <a:spcPts val="0"/>
              </a:spcBef>
              <a:spcAft>
                <a:spcPts val="900"/>
              </a:spcAft>
              <a:buSzPts val="2800"/>
              <a:buNone/>
            </a:pPr>
            <a:r>
              <a:rPr lang="en-US" dirty="0">
                <a:latin typeface="Verdana"/>
                <a:ea typeface="Verdana"/>
                <a:cs typeface="Verdana"/>
                <a:sym typeface="Verdana"/>
              </a:rPr>
              <a:t>Emphasize importance of trying </a:t>
            </a:r>
          </a:p>
          <a:p>
            <a:pPr marL="228600" lvl="0" indent="-50800">
              <a:spcBef>
                <a:spcPts val="0"/>
              </a:spcBef>
              <a:spcAft>
                <a:spcPts val="900"/>
              </a:spcAft>
              <a:buSzPts val="2800"/>
              <a:buNone/>
            </a:pPr>
            <a:r>
              <a:rPr lang="en-US" dirty="0">
                <a:latin typeface="Verdana"/>
                <a:ea typeface="Verdana"/>
                <a:cs typeface="Verdana"/>
                <a:sym typeface="Verdana"/>
              </a:rPr>
              <a:t>    new things.</a:t>
            </a:r>
          </a:p>
          <a:p>
            <a:pPr marL="228600" lvl="0" indent="-50800">
              <a:spcBef>
                <a:spcPts val="0"/>
              </a:spcBef>
              <a:spcAft>
                <a:spcPts val="900"/>
              </a:spcAft>
              <a:buSzPts val="2800"/>
              <a:buNone/>
            </a:pPr>
            <a:r>
              <a:rPr lang="en-US" dirty="0">
                <a:latin typeface="Verdana"/>
                <a:ea typeface="Verdana"/>
                <a:cs typeface="Verdana"/>
                <a:sym typeface="Verdana"/>
              </a:rPr>
              <a:t>Consider a fun activity </a:t>
            </a:r>
            <a:r>
              <a:rPr lang="en-US" dirty="0" smtClean="0">
                <a:latin typeface="Verdana"/>
                <a:ea typeface="Verdana"/>
                <a:cs typeface="Verdana"/>
                <a:sym typeface="Verdana"/>
              </a:rPr>
              <a:t>list.</a:t>
            </a:r>
            <a:endParaRPr lang="en-US" dirty="0">
              <a:latin typeface="Verdana"/>
              <a:ea typeface="Verdana"/>
              <a:cs typeface="Verdana"/>
              <a:sym typeface="Verdana"/>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pic>
        <p:nvPicPr>
          <p:cNvPr id="6" name="Picture 5"/>
          <p:cNvPicPr>
            <a:picLocks noChangeAspect="1"/>
          </p:cNvPicPr>
          <p:nvPr/>
        </p:nvPicPr>
        <p:blipFill>
          <a:blip r:embed="rId3"/>
          <a:stretch>
            <a:fillRect/>
          </a:stretch>
        </p:blipFill>
        <p:spPr>
          <a:xfrm>
            <a:off x="7349416" y="2904317"/>
            <a:ext cx="4193516" cy="3069033"/>
          </a:xfrm>
          <a:prstGeom prst="rect">
            <a:avLst/>
          </a:prstGeom>
        </p:spPr>
      </p:pic>
    </p:spTree>
    <p:extLst>
      <p:ext uri="{BB962C8B-B14F-4D97-AF65-F5344CB8AC3E}">
        <p14:creationId xmlns:p14="http://schemas.microsoft.com/office/powerpoint/2010/main" val="1521088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pPr algn="ct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Doc..</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a:xfrm>
            <a:off x="512736" y="2194649"/>
            <a:ext cx="10515600" cy="5067195"/>
          </a:xfrm>
        </p:spPr>
        <p:txBody>
          <a:bodyPr/>
          <a:lstStyle/>
          <a:p>
            <a:pPr marL="228600" lvl="0" indent="-50800">
              <a:spcBef>
                <a:spcPts val="0"/>
              </a:spcBef>
              <a:spcAft>
                <a:spcPts val="900"/>
              </a:spcAft>
              <a:buSzPts val="2800"/>
              <a:buNone/>
            </a:pP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I’ve avoided (behavior) for so long. It’s going to be really hard to try again…</a:t>
            </a:r>
          </a:p>
          <a:p>
            <a:pPr marL="228600" lvl="0" indent="-50800">
              <a:spcBef>
                <a:spcPts val="0"/>
              </a:spcBef>
              <a:spcAft>
                <a:spcPts val="900"/>
              </a:spcAft>
              <a:buSzPts val="2800"/>
              <a:buNone/>
            </a:pPr>
            <a:endParaRPr lang="en-US" sz="2400" dirty="0" smtClean="0">
              <a:solidFill>
                <a:srgbClr val="FF0000"/>
              </a:solidFill>
              <a:latin typeface="Verdana"/>
              <a:ea typeface="Verdana"/>
              <a:cs typeface="Verdana"/>
              <a:sym typeface="Verdana"/>
            </a:endParaRP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Acknowledge avoidance as understandable.</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Help patient balance short-term benefits of avoidance with long-term negative consequences</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Remind patient WHY he/she wants to do this (tie to his/her values)</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Encourage patient to ACT even if he/she doesn’t feel like it</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Set specific goal</a:t>
            </a:r>
            <a:endParaRPr lang="en-US" sz="2400" dirty="0">
              <a:latin typeface="Verdana"/>
              <a:ea typeface="Verdana"/>
              <a:cs typeface="Verdana"/>
              <a:sym typeface="Verdana"/>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1679056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6724" y="159639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838200" y="15963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Resources for Further Learning</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230771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Clinical Practice Guidelines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sz="2400" dirty="0" err="1">
                <a:latin typeface="Verdana" panose="020B0604030504040204" pitchFamily="34" charset="0"/>
                <a:ea typeface="Verdana" panose="020B0604030504040204" pitchFamily="34" charset="0"/>
                <a:cs typeface="Verdana" panose="020B0604030504040204" pitchFamily="34" charset="0"/>
              </a:rPr>
              <a:t>Trangle</a:t>
            </a:r>
            <a:r>
              <a:rPr lang="en-US" sz="2400" dirty="0">
                <a:latin typeface="Verdana" panose="020B0604030504040204" pitchFamily="34" charset="0"/>
                <a:ea typeface="Verdana" panose="020B0604030504040204" pitchFamily="34" charset="0"/>
                <a:cs typeface="Verdana" panose="020B0604030504040204" pitchFamily="34" charset="0"/>
              </a:rPr>
              <a:t> M, </a:t>
            </a:r>
            <a:r>
              <a:rPr lang="en-US" sz="2400" dirty="0" err="1">
                <a:latin typeface="Verdana" panose="020B0604030504040204" pitchFamily="34" charset="0"/>
                <a:ea typeface="Verdana" panose="020B0604030504040204" pitchFamily="34" charset="0"/>
                <a:cs typeface="Verdana" panose="020B0604030504040204" pitchFamily="34" charset="0"/>
              </a:rPr>
              <a:t>Gursky</a:t>
            </a:r>
            <a:r>
              <a:rPr lang="en-US" sz="2400" dirty="0">
                <a:latin typeface="Verdana" panose="020B0604030504040204" pitchFamily="34" charset="0"/>
                <a:ea typeface="Verdana" panose="020B0604030504040204" pitchFamily="34" charset="0"/>
                <a:cs typeface="Verdana" panose="020B0604030504040204" pitchFamily="34" charset="0"/>
              </a:rPr>
              <a:t> J, Haight R, </a:t>
            </a:r>
            <a:r>
              <a:rPr lang="en-US" sz="2400" dirty="0" err="1">
                <a:latin typeface="Verdana" panose="020B0604030504040204" pitchFamily="34" charset="0"/>
                <a:ea typeface="Verdana" panose="020B0604030504040204" pitchFamily="34" charset="0"/>
                <a:cs typeface="Verdana" panose="020B0604030504040204" pitchFamily="34" charset="0"/>
              </a:rPr>
              <a:t>Hardwig</a:t>
            </a:r>
            <a:r>
              <a:rPr lang="en-US" sz="2400" dirty="0">
                <a:latin typeface="Verdana" panose="020B0604030504040204" pitchFamily="34" charset="0"/>
                <a:ea typeface="Verdana" panose="020B0604030504040204" pitchFamily="34" charset="0"/>
                <a:cs typeface="Verdana" panose="020B0604030504040204" pitchFamily="34" charset="0"/>
              </a:rPr>
              <a:t> J, </a:t>
            </a:r>
            <a:r>
              <a:rPr lang="en-US" sz="2400" dirty="0" err="1">
                <a:latin typeface="Verdana" panose="020B0604030504040204" pitchFamily="34" charset="0"/>
                <a:ea typeface="Verdana" panose="020B0604030504040204" pitchFamily="34" charset="0"/>
                <a:cs typeface="Verdana" panose="020B0604030504040204" pitchFamily="34" charset="0"/>
              </a:rPr>
              <a:t>Hinnenkamp</a:t>
            </a:r>
            <a:r>
              <a:rPr lang="en-US" sz="2400" dirty="0">
                <a:latin typeface="Verdana" panose="020B0604030504040204" pitchFamily="34" charset="0"/>
                <a:ea typeface="Verdana" panose="020B0604030504040204" pitchFamily="34" charset="0"/>
                <a:cs typeface="Verdana" panose="020B0604030504040204" pitchFamily="34" charset="0"/>
              </a:rPr>
              <a:t> T, Kessler D, Mack N, </a:t>
            </a:r>
            <a:r>
              <a:rPr lang="en-US" sz="2400" dirty="0" err="1">
                <a:latin typeface="Verdana" panose="020B0604030504040204" pitchFamily="34" charset="0"/>
                <a:ea typeface="Verdana" panose="020B0604030504040204" pitchFamily="34" charset="0"/>
                <a:cs typeface="Verdana" panose="020B0604030504040204" pitchFamily="34" charset="0"/>
              </a:rPr>
              <a:t>Myszkowski</a:t>
            </a:r>
            <a:r>
              <a:rPr lang="en-US" sz="2400" dirty="0">
                <a:latin typeface="Verdana" panose="020B0604030504040204" pitchFamily="34" charset="0"/>
                <a:ea typeface="Verdana" panose="020B0604030504040204" pitchFamily="34" charset="0"/>
                <a:cs typeface="Verdana" panose="020B0604030504040204" pitchFamily="34" charset="0"/>
              </a:rPr>
              <a:t> M. Health Care Guideline: Depression in Primary Care. Institute for Clinical Systems Improvement. Adult Depression in Primary Care. Updated March 2016</a:t>
            </a:r>
            <a:r>
              <a:rPr lang="en-US" sz="2400" dirty="0">
                <a:latin typeface="Verdana" panose="020B0604030504040204" pitchFamily="34" charset="0"/>
                <a:ea typeface="Verdana" panose="020B0604030504040204" pitchFamily="34" charset="0"/>
                <a:cs typeface="Verdana" panose="020B0604030504040204" pitchFamily="34" charset="0"/>
                <a:sym typeface="Verdana"/>
              </a:rPr>
              <a:t> </a:t>
            </a:r>
            <a:r>
              <a:rPr lang="en-US" sz="2400" dirty="0">
                <a:latin typeface="Verdana" panose="020B0604030504040204" pitchFamily="34" charset="0"/>
                <a:ea typeface="Verdana" panose="020B0604030504040204" pitchFamily="34" charset="0"/>
                <a:cs typeface="Verdana" panose="020B0604030504040204" pitchFamily="34" charset="0"/>
                <a:hlinkClick r:id="rId2"/>
              </a:rPr>
              <a:t>https://www.icsi.org/wp-content/uploads/2019/01/Depr.pdf</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err="1">
                <a:latin typeface="Verdana" panose="020B0604030504040204" pitchFamily="34" charset="0"/>
                <a:ea typeface="Verdana" panose="020B0604030504040204" pitchFamily="34" charset="0"/>
                <a:cs typeface="Verdana" panose="020B0604030504040204" pitchFamily="34" charset="0"/>
              </a:rPr>
              <a:t>McQuaid</a:t>
            </a:r>
            <a:r>
              <a:rPr lang="en-US" sz="2400" dirty="0">
                <a:latin typeface="Verdana" panose="020B0604030504040204" pitchFamily="34" charset="0"/>
                <a:ea typeface="Verdana" panose="020B0604030504040204" pitchFamily="34" charset="0"/>
                <a:cs typeface="Verdana" panose="020B0604030504040204" pitchFamily="34" charset="0"/>
              </a:rPr>
              <a:t>, J.R.  et al (2019). Clinical Practice Guideline for the Treatment of Depression Across Three Age Cohorts. American Psychological Association’s Guideline Development Panel for the Treatment of Depressive Disorders. https://www.apa.org/depression-guideline/guideline.pdf</a:t>
            </a: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529720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Managing depression in primary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are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a:xfrm>
            <a:off x="486383" y="2480553"/>
            <a:ext cx="7025765" cy="3696410"/>
          </a:xfrm>
        </p:spPr>
        <p:txBody>
          <a:bodyPr/>
          <a:lstStyle/>
          <a:p>
            <a:pPr marL="114300" indent="0">
              <a:buNone/>
            </a:pPr>
            <a:r>
              <a:rPr lang="en-US" sz="2400" dirty="0">
                <a:latin typeface="Verdana" panose="020B0604030504040204" pitchFamily="34" charset="0"/>
                <a:ea typeface="Verdana" panose="020B0604030504040204" pitchFamily="34" charset="0"/>
                <a:cs typeface="Verdana" panose="020B0604030504040204" pitchFamily="34" charset="0"/>
              </a:rPr>
              <a:t>Sherman, M.D., Miller, L., </a:t>
            </a:r>
            <a:r>
              <a:rPr lang="en-US" sz="2400" dirty="0" err="1">
                <a:latin typeface="Verdana" panose="020B0604030504040204" pitchFamily="34" charset="0"/>
                <a:ea typeface="Verdana" panose="020B0604030504040204" pitchFamily="34" charset="0"/>
                <a:cs typeface="Verdana" panose="020B0604030504040204" pitchFamily="34" charset="0"/>
              </a:rPr>
              <a:t>Keuler</a:t>
            </a:r>
            <a:r>
              <a:rPr lang="en-US" sz="2400" dirty="0">
                <a:latin typeface="Verdana" panose="020B0604030504040204" pitchFamily="34" charset="0"/>
                <a:ea typeface="Verdana" panose="020B0604030504040204" pitchFamily="34" charset="0"/>
                <a:cs typeface="Verdana" panose="020B0604030504040204" pitchFamily="34" charset="0"/>
              </a:rPr>
              <a:t>, M., Trump, L., &amp; </a:t>
            </a:r>
            <a:r>
              <a:rPr lang="en-US" sz="2400" dirty="0" err="1" smtClean="0">
                <a:latin typeface="Verdana" panose="020B0604030504040204" pitchFamily="34" charset="0"/>
                <a:ea typeface="Verdana" panose="020B0604030504040204" pitchFamily="34" charset="0"/>
                <a:cs typeface="Verdana" panose="020B0604030504040204" pitchFamily="34" charset="0"/>
              </a:rPr>
              <a:t>Mandrich</a:t>
            </a:r>
            <a:r>
              <a:rPr lang="en-US" sz="2400" dirty="0">
                <a:latin typeface="Verdana" panose="020B0604030504040204" pitchFamily="34" charset="0"/>
                <a:ea typeface="Verdana" panose="020B0604030504040204" pitchFamily="34" charset="0"/>
                <a:cs typeface="Verdana" panose="020B0604030504040204" pitchFamily="34" charset="0"/>
              </a:rPr>
              <a:t>, M. (2017). Managing behavioral health issues </a:t>
            </a:r>
            <a:r>
              <a:rPr lang="en-US" sz="2400" dirty="0" smtClean="0">
                <a:latin typeface="Verdana" panose="020B0604030504040204" pitchFamily="34" charset="0"/>
                <a:ea typeface="Verdana" panose="020B0604030504040204" pitchFamily="34" charset="0"/>
                <a:cs typeface="Verdana" panose="020B0604030504040204" pitchFamily="34" charset="0"/>
              </a:rPr>
              <a:t>in </a:t>
            </a:r>
            <a:r>
              <a:rPr lang="en-US" sz="2400" dirty="0">
                <a:latin typeface="Verdana" panose="020B0604030504040204" pitchFamily="34" charset="0"/>
                <a:ea typeface="Verdana" panose="020B0604030504040204" pitchFamily="34" charset="0"/>
                <a:cs typeface="Verdana" panose="020B0604030504040204" pitchFamily="34" charset="0"/>
              </a:rPr>
              <a:t>primary care: Six 5-minute tools. </a:t>
            </a:r>
            <a:r>
              <a:rPr lang="en-US" sz="2400" i="1" dirty="0" smtClean="0">
                <a:latin typeface="Verdana" panose="020B0604030504040204" pitchFamily="34" charset="0"/>
                <a:ea typeface="Verdana" panose="020B0604030504040204" pitchFamily="34" charset="0"/>
                <a:cs typeface="Verdana" panose="020B0604030504040204" pitchFamily="34" charset="0"/>
              </a:rPr>
              <a:t>Family </a:t>
            </a:r>
            <a:r>
              <a:rPr lang="en-US" sz="2400" i="1" dirty="0">
                <a:latin typeface="Verdana" panose="020B0604030504040204" pitchFamily="34" charset="0"/>
                <a:ea typeface="Verdana" panose="020B0604030504040204" pitchFamily="34" charset="0"/>
                <a:cs typeface="Verdana" panose="020B0604030504040204" pitchFamily="34" charset="0"/>
              </a:rPr>
              <a:t>Practice Management, 24</a:t>
            </a:r>
            <a:r>
              <a:rPr lang="en-US" sz="2400" dirty="0">
                <a:latin typeface="Verdana" panose="020B0604030504040204" pitchFamily="34" charset="0"/>
                <a:ea typeface="Verdana" panose="020B0604030504040204" pitchFamily="34" charset="0"/>
                <a:cs typeface="Verdana" panose="020B0604030504040204" pitchFamily="34" charset="0"/>
              </a:rPr>
              <a:t>(2),</a:t>
            </a:r>
            <a:r>
              <a:rPr lang="en-US" sz="2400" i="1" dirty="0">
                <a:latin typeface="Verdana" panose="020B0604030504040204" pitchFamily="34" charset="0"/>
                <a:ea typeface="Verdana" panose="020B0604030504040204" pitchFamily="34" charset="0"/>
                <a:cs typeface="Verdana" panose="020B0604030504040204" pitchFamily="34" charset="0"/>
              </a:rPr>
              <a:t> 30-35.</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pic>
        <p:nvPicPr>
          <p:cNvPr id="6" name="Picture 5"/>
          <p:cNvPicPr/>
          <p:nvPr/>
        </p:nvPicPr>
        <p:blipFill rotWithShape="1">
          <a:blip r:embed="rId3"/>
          <a:srcRect r="1166"/>
          <a:stretch/>
        </p:blipFill>
        <p:spPr bwMode="auto">
          <a:xfrm>
            <a:off x="7714034" y="2023353"/>
            <a:ext cx="3430453" cy="40065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1923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Suicide Management in Primary Care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err="1">
                <a:latin typeface="Verdana" panose="020B0604030504040204" pitchFamily="34" charset="0"/>
                <a:ea typeface="Verdana" panose="020B0604030504040204" pitchFamily="34" charset="0"/>
                <a:cs typeface="Verdana" panose="020B0604030504040204" pitchFamily="34" charset="0"/>
              </a:rPr>
              <a:t>LeFevre</a:t>
            </a:r>
            <a:r>
              <a:rPr lang="en-US" dirty="0">
                <a:latin typeface="Verdana" panose="020B0604030504040204" pitchFamily="34" charset="0"/>
                <a:ea typeface="Verdana" panose="020B0604030504040204" pitchFamily="34" charset="0"/>
                <a:cs typeface="Verdana" panose="020B0604030504040204" pitchFamily="34" charset="0"/>
              </a:rPr>
              <a:t>, Michael L. Screening for suicide risk in adolescents, adults, and older adults in primary care: US Preventive Services Task Force recommendation statement. </a:t>
            </a:r>
            <a:r>
              <a:rPr lang="en-US" i="1" dirty="0">
                <a:latin typeface="Verdana" panose="020B0604030504040204" pitchFamily="34" charset="0"/>
                <a:ea typeface="Verdana" panose="020B0604030504040204" pitchFamily="34" charset="0"/>
                <a:cs typeface="Verdana" panose="020B0604030504040204" pitchFamily="34" charset="0"/>
              </a:rPr>
              <a:t>Annals of </a:t>
            </a:r>
            <a:r>
              <a:rPr lang="en-US" i="1" dirty="0" smtClean="0">
                <a:latin typeface="Verdana" panose="020B0604030504040204" pitchFamily="34" charset="0"/>
                <a:ea typeface="Verdana" panose="020B0604030504040204" pitchFamily="34" charset="0"/>
                <a:cs typeface="Verdana" panose="020B0604030504040204" pitchFamily="34" charset="0"/>
              </a:rPr>
              <a:t>Internal Medicine </a:t>
            </a:r>
            <a:r>
              <a:rPr lang="en-US" dirty="0">
                <a:latin typeface="Verdana" panose="020B0604030504040204" pitchFamily="34" charset="0"/>
                <a:ea typeface="Verdana" panose="020B0604030504040204" pitchFamily="34" charset="0"/>
                <a:cs typeface="Verdana" panose="020B0604030504040204" pitchFamily="34" charset="0"/>
              </a:rPr>
              <a:t>160.10 (2014): 719-726.</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Richards, J., Parrish, R, et al. (2019). An integrated care approach to identifying and treating the suicidal person in primary care. </a:t>
            </a:r>
            <a:r>
              <a:rPr lang="en-US" i="1" dirty="0">
                <a:latin typeface="Verdana" panose="020B0604030504040204" pitchFamily="34" charset="0"/>
                <a:ea typeface="Verdana" panose="020B0604030504040204" pitchFamily="34" charset="0"/>
                <a:cs typeface="Verdana" panose="020B0604030504040204" pitchFamily="34" charset="0"/>
              </a:rPr>
              <a:t>Psychiatric Times</a:t>
            </a:r>
            <a:r>
              <a:rPr lang="en-US" dirty="0">
                <a:latin typeface="Verdana" panose="020B0604030504040204" pitchFamily="34" charset="0"/>
                <a:ea typeface="Verdana" panose="020B0604030504040204" pitchFamily="34" charset="0"/>
                <a:cs typeface="Verdana" panose="020B0604030504040204" pitchFamily="34" charset="0"/>
              </a:rPr>
              <a:t>, 36(1).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760460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lt1"/>
                </a:solidFill>
                <a:latin typeface="Verdana"/>
                <a:ea typeface="Verdana"/>
                <a:cs typeface="Verdana"/>
                <a:sym typeface="Verdana"/>
              </a:rPr>
              <a:t>Change That Matters Team</a:t>
            </a:r>
            <a:endParaRPr>
              <a:solidFill>
                <a:schemeClr val="lt1"/>
              </a:solidFill>
              <a:latin typeface="Verdana"/>
              <a:ea typeface="Verdana"/>
              <a:cs typeface="Verdana"/>
              <a:sym typeface="Verdana"/>
            </a:endParaRPr>
          </a:p>
        </p:txBody>
      </p:sp>
      <p:sp>
        <p:nvSpPr>
          <p:cNvPr id="374" name="Google Shape;374;p3"/>
          <p:cNvSpPr txBox="1">
            <a:spLocks noGrp="1"/>
          </p:cNvSpPr>
          <p:nvPr>
            <p:ph type="body" idx="1"/>
          </p:nvPr>
        </p:nvSpPr>
        <p:spPr>
          <a:xfrm>
            <a:off x="838200" y="1825625"/>
            <a:ext cx="10515600" cy="4665710"/>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Stephanie A. Hooker, PhD, MPH (co-PI)</a:t>
            </a:r>
            <a:endParaRPr dirty="0"/>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Michelle D. Sherman, PhD, ABPP (co-PI)</a:t>
            </a: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just"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Katie Loth, PhD, MPH</a:t>
            </a:r>
            <a:r>
              <a:rPr lang="en-US" dirty="0"/>
              <a:t>			</a:t>
            </a:r>
            <a:r>
              <a:rPr lang="en-US" sz="2400" dirty="0">
                <a:latin typeface="Verdana"/>
                <a:ea typeface="Verdana"/>
                <a:cs typeface="Verdana"/>
                <a:sym typeface="Verdana"/>
              </a:rPr>
              <a:t>Jean Moon, </a:t>
            </a:r>
            <a:r>
              <a:rPr lang="en-US" sz="2400" dirty="0" err="1">
                <a:latin typeface="Verdana"/>
                <a:ea typeface="Verdana"/>
                <a:cs typeface="Verdana"/>
                <a:sym typeface="Verdana"/>
              </a:rPr>
              <a:t>PharmD</a:t>
            </a:r>
            <a:r>
              <a:rPr lang="en-US" sz="2400" dirty="0">
                <a:latin typeface="Verdana"/>
                <a:ea typeface="Verdana"/>
                <a:cs typeface="Verdana"/>
                <a:sym typeface="Verdana"/>
              </a:rPr>
              <a:t>, BCACP</a:t>
            </a:r>
            <a:endParaRPr dirty="0"/>
          </a:p>
          <a:p>
            <a:pPr marL="177800" lvl="0" indent="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Kacey </a:t>
            </a:r>
            <a:r>
              <a:rPr lang="en-US" sz="2400" dirty="0" err="1">
                <a:latin typeface="Verdana"/>
                <a:ea typeface="Verdana"/>
                <a:cs typeface="Verdana"/>
                <a:sym typeface="Verdana"/>
              </a:rPr>
              <a:t>Justesen</a:t>
            </a:r>
            <a:r>
              <a:rPr lang="en-US" sz="2400" dirty="0">
                <a:latin typeface="Verdana"/>
                <a:ea typeface="Verdana"/>
                <a:cs typeface="Verdana"/>
                <a:sym typeface="Verdana"/>
              </a:rPr>
              <a:t>, MD</a:t>
            </a:r>
            <a:r>
              <a:rPr lang="en-US" dirty="0"/>
              <a:t>			</a:t>
            </a:r>
            <a:r>
              <a:rPr lang="en-US" sz="2400" dirty="0">
                <a:latin typeface="Verdana"/>
                <a:ea typeface="Verdana"/>
                <a:cs typeface="Verdana"/>
                <a:sym typeface="Verdana"/>
              </a:rPr>
              <a:t>Andrew </a:t>
            </a:r>
            <a:r>
              <a:rPr lang="en-US" sz="2400" dirty="0" err="1">
                <a:latin typeface="Verdana"/>
                <a:ea typeface="Verdana"/>
                <a:cs typeface="Verdana"/>
                <a:sym typeface="Verdana"/>
              </a:rPr>
              <a:t>Slattengren</a:t>
            </a:r>
            <a:r>
              <a:rPr lang="en-US" sz="2400" dirty="0">
                <a:latin typeface="Verdana"/>
                <a:ea typeface="Verdana"/>
                <a:cs typeface="Verdana"/>
                <a:sym typeface="Verdana"/>
              </a:rPr>
              <a:t>, DO</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Sam </a:t>
            </a:r>
            <a:r>
              <a:rPr lang="en-US" sz="2400" dirty="0" err="1">
                <a:latin typeface="Verdana"/>
                <a:ea typeface="Verdana"/>
                <a:cs typeface="Verdana"/>
                <a:sym typeface="Verdana"/>
              </a:rPr>
              <a:t>Ngaw</a:t>
            </a:r>
            <a:r>
              <a:rPr lang="en-US" sz="2400" dirty="0">
                <a:latin typeface="Verdana"/>
                <a:ea typeface="Verdana"/>
                <a:cs typeface="Verdana"/>
                <a:sym typeface="Verdana"/>
              </a:rPr>
              <a:t>, MD</a:t>
            </a:r>
            <a:r>
              <a:rPr lang="en-US" dirty="0"/>
              <a:t>				</a:t>
            </a:r>
            <a:r>
              <a:rPr lang="en-US" sz="2400" dirty="0" smtClean="0">
                <a:latin typeface="Verdana"/>
                <a:ea typeface="Verdana"/>
                <a:cs typeface="Verdana"/>
                <a:sym typeface="Verdana"/>
              </a:rPr>
              <a:t>Anne </a:t>
            </a:r>
            <a:r>
              <a:rPr lang="en-US" sz="2400" dirty="0" err="1">
                <a:latin typeface="Verdana"/>
                <a:ea typeface="Verdana"/>
                <a:cs typeface="Verdana"/>
                <a:sym typeface="Verdana"/>
              </a:rPr>
              <a:t>Doering</a:t>
            </a:r>
            <a:r>
              <a:rPr lang="en-US" sz="2400" dirty="0">
                <a:latin typeface="Verdana"/>
                <a:ea typeface="Verdana"/>
                <a:cs typeface="Verdana"/>
                <a:sym typeface="Verdana"/>
              </a:rPr>
              <a:t>, MD</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Marc </a:t>
            </a:r>
            <a:r>
              <a:rPr lang="en-US" sz="2400" dirty="0" err="1">
                <a:latin typeface="Verdana"/>
                <a:ea typeface="Verdana"/>
                <a:cs typeface="Verdana"/>
                <a:sym typeface="Verdana"/>
              </a:rPr>
              <a:t>Uy</a:t>
            </a:r>
            <a:r>
              <a:rPr lang="en-US" sz="2400" dirty="0">
                <a:latin typeface="Verdana"/>
                <a:ea typeface="Verdana"/>
                <a:cs typeface="Verdana"/>
                <a:sym typeface="Verdana"/>
              </a:rPr>
              <a:t>, BA, MPH</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75" name="Google Shape;375;p3"/>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300879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71f84d6a8f_1_45"/>
          <p:cNvSpPr/>
          <p:nvPr/>
        </p:nvSpPr>
        <p:spPr>
          <a:xfrm>
            <a:off x="-13448" y="365125"/>
            <a:ext cx="12205500" cy="1325700"/>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g71f84d6a8f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lt1"/>
                </a:solidFill>
                <a:latin typeface="Verdana"/>
                <a:ea typeface="Verdana"/>
                <a:cs typeface="Verdana"/>
                <a:sym typeface="Verdana"/>
              </a:rPr>
              <a:t>Special Thanks</a:t>
            </a:r>
            <a:endParaRPr>
              <a:solidFill>
                <a:schemeClr val="lt1"/>
              </a:solidFill>
              <a:latin typeface="Verdana"/>
              <a:ea typeface="Verdana"/>
              <a:cs typeface="Verdana"/>
              <a:sym typeface="Verdana"/>
            </a:endParaRPr>
          </a:p>
        </p:txBody>
      </p:sp>
      <p:sp>
        <p:nvSpPr>
          <p:cNvPr id="382" name="Google Shape;382;g71f84d6a8f_1_45"/>
          <p:cNvSpPr txBox="1">
            <a:spLocks noGrp="1"/>
          </p:cNvSpPr>
          <p:nvPr>
            <p:ph type="body" idx="1"/>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228600" lvl="0" indent="-50800" algn="ctr" rtl="0">
              <a:lnSpc>
                <a:spcPct val="150000"/>
              </a:lnSpc>
              <a:spcBef>
                <a:spcPts val="0"/>
              </a:spcBef>
              <a:spcAft>
                <a:spcPts val="0"/>
              </a:spcAft>
              <a:buClr>
                <a:schemeClr val="dk1"/>
              </a:buClr>
              <a:buSzPts val="2800"/>
              <a:buNone/>
            </a:pPr>
            <a:r>
              <a:rPr lang="en-US" sz="2400" dirty="0" smtClean="0">
                <a:latin typeface="Verdana"/>
                <a:ea typeface="Verdana"/>
                <a:cs typeface="Verdana"/>
                <a:sym typeface="Verdana"/>
              </a:rPr>
              <a:t>University </a:t>
            </a:r>
            <a:r>
              <a:rPr lang="en-US" sz="2400" dirty="0">
                <a:latin typeface="Verdana"/>
                <a:ea typeface="Verdana"/>
                <a:cs typeface="Verdana"/>
                <a:sym typeface="Verdana"/>
              </a:rPr>
              <a:t>of Minnesota Academic Health Center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1400" dirty="0">
                <a:latin typeface="Verdana"/>
                <a:ea typeface="Verdana"/>
                <a:cs typeface="Verdana"/>
                <a:sym typeface="Verdana"/>
              </a:rPr>
              <a:t>and</a:t>
            </a:r>
            <a:endParaRPr sz="1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National Institute for Integrated Behavioral Health</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for financial support for their development and evaluation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of Change that Matters</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83" name="Google Shape;383;g71f84d6a8f_1_45"/>
          <p:cNvPicPr preferRelativeResize="0"/>
          <p:nvPr/>
        </p:nvPicPr>
        <p:blipFill rotWithShape="1">
          <a:blip r:embed="rId3">
            <a:alphaModFix/>
          </a:blip>
          <a:srcRect/>
          <a:stretch/>
        </p:blipFill>
        <p:spPr>
          <a:xfrm>
            <a:off x="10263801" y="6029888"/>
            <a:ext cx="1793726" cy="739912"/>
          </a:xfrm>
          <a:prstGeom prst="rect">
            <a:avLst/>
          </a:prstGeom>
          <a:noFill/>
          <a:ln>
            <a:noFill/>
          </a:ln>
        </p:spPr>
      </p:pic>
      <p:pic>
        <p:nvPicPr>
          <p:cNvPr id="384" name="Google Shape;384;g71f84d6a8f_1_45"/>
          <p:cNvPicPr preferRelativeResize="0"/>
          <p:nvPr/>
        </p:nvPicPr>
        <p:blipFill>
          <a:blip r:embed="rId4">
            <a:alphaModFix/>
          </a:blip>
          <a:stretch>
            <a:fillRect/>
          </a:stretch>
        </p:blipFill>
        <p:spPr>
          <a:xfrm>
            <a:off x="6867078" y="5047400"/>
            <a:ext cx="3577025" cy="1373000"/>
          </a:xfrm>
          <a:prstGeom prst="rect">
            <a:avLst/>
          </a:prstGeom>
          <a:noFill/>
          <a:ln>
            <a:noFill/>
          </a:ln>
        </p:spPr>
      </p:pic>
      <p:pic>
        <p:nvPicPr>
          <p:cNvPr id="385" name="Google Shape;385;g71f84d6a8f_1_45"/>
          <p:cNvPicPr preferRelativeResize="0"/>
          <p:nvPr/>
        </p:nvPicPr>
        <p:blipFill>
          <a:blip r:embed="rId5">
            <a:alphaModFix/>
          </a:blip>
          <a:stretch>
            <a:fillRect/>
          </a:stretch>
        </p:blipFill>
        <p:spPr>
          <a:xfrm>
            <a:off x="2454400" y="4946249"/>
            <a:ext cx="2988700" cy="1823550"/>
          </a:xfrm>
          <a:prstGeom prst="rect">
            <a:avLst/>
          </a:prstGeom>
          <a:noFill/>
          <a:ln>
            <a:noFill/>
          </a:ln>
        </p:spPr>
      </p:pic>
    </p:spTree>
    <p:extLst>
      <p:ext uri="{BB962C8B-B14F-4D97-AF65-F5344CB8AC3E}">
        <p14:creationId xmlns:p14="http://schemas.microsoft.com/office/powerpoint/2010/main" val="193385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Medications than can cause depressive symptoms </a:t>
            </a:r>
            <a:b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(use of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several of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these medications may increase risk of depression)</a:t>
            </a: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Text Placeholder 2"/>
          <p:cNvSpPr>
            <a:spLocks noGrp="1"/>
          </p:cNvSpPr>
          <p:nvPr>
            <p:ph idx="1"/>
          </p:nvPr>
        </p:nvSpPr>
        <p:spPr/>
        <p:txBody>
          <a:bodyPr numCol="2"/>
          <a:lstStyle/>
          <a:p>
            <a:r>
              <a:rPr lang="en-US" dirty="0" smtClean="0">
                <a:latin typeface="Verdana" panose="020B0604030504040204" pitchFamily="34" charset="0"/>
                <a:ea typeface="Verdana" panose="020B0604030504040204" pitchFamily="34" charset="0"/>
                <a:cs typeface="Verdana" panose="020B0604030504040204" pitchFamily="34" charset="0"/>
              </a:rPr>
              <a:t>Narcotics</a:t>
            </a:r>
          </a:p>
          <a:p>
            <a:r>
              <a:rPr lang="en-US" dirty="0" smtClean="0">
                <a:latin typeface="Verdana" panose="020B0604030504040204" pitchFamily="34" charset="0"/>
                <a:ea typeface="Verdana" panose="020B0604030504040204" pitchFamily="34" charset="0"/>
                <a:cs typeface="Verdana" panose="020B0604030504040204" pitchFamily="34" charset="0"/>
              </a:rPr>
              <a:t>Antihypertensive medications</a:t>
            </a:r>
          </a:p>
          <a:p>
            <a:r>
              <a:rPr lang="en-US" dirty="0" smtClean="0">
                <a:latin typeface="Verdana" panose="020B0604030504040204" pitchFamily="34" charset="0"/>
                <a:ea typeface="Verdana" panose="020B0604030504040204" pitchFamily="34" charset="0"/>
                <a:cs typeface="Verdana" panose="020B0604030504040204" pitchFamily="34" charset="0"/>
              </a:rPr>
              <a:t>Proton pump inhibitors</a:t>
            </a:r>
          </a:p>
          <a:p>
            <a:r>
              <a:rPr lang="en-US" dirty="0" smtClean="0">
                <a:latin typeface="Verdana" panose="020B0604030504040204" pitchFamily="34" charset="0"/>
                <a:ea typeface="Verdana" panose="020B0604030504040204" pitchFamily="34" charset="0"/>
                <a:cs typeface="Verdana" panose="020B0604030504040204" pitchFamily="34" charset="0"/>
              </a:rPr>
              <a:t>Hormone replacement therapy (HRT)</a:t>
            </a:r>
          </a:p>
          <a:p>
            <a:r>
              <a:rPr lang="en-US" dirty="0" smtClean="0">
                <a:latin typeface="Verdana" panose="020B0604030504040204" pitchFamily="34" charset="0"/>
                <a:ea typeface="Verdana" panose="020B0604030504040204" pitchFamily="34" charset="0"/>
                <a:cs typeface="Verdana" panose="020B0604030504040204" pitchFamily="34" charset="0"/>
              </a:rPr>
              <a:t>Steroids</a:t>
            </a:r>
          </a:p>
          <a:p>
            <a:r>
              <a:rPr lang="en-US" dirty="0" smtClean="0">
                <a:latin typeface="Verdana" panose="020B0604030504040204" pitchFamily="34" charset="0"/>
                <a:ea typeface="Verdana" panose="020B0604030504040204" pitchFamily="34" charset="0"/>
                <a:cs typeface="Verdana" panose="020B0604030504040204" pitchFamily="34" charset="0"/>
              </a:rPr>
              <a:t>Beta-blockers</a:t>
            </a:r>
          </a:p>
          <a:p>
            <a:r>
              <a:rPr lang="en-US" dirty="0" smtClean="0">
                <a:latin typeface="Verdana" panose="020B0604030504040204" pitchFamily="34" charset="0"/>
                <a:ea typeface="Verdana" panose="020B0604030504040204" pitchFamily="34" charset="0"/>
                <a:cs typeface="Verdana" panose="020B0604030504040204" pitchFamily="34" charset="0"/>
              </a:rPr>
              <a:t>Benzodiazepines</a:t>
            </a:r>
          </a:p>
          <a:p>
            <a:r>
              <a:rPr lang="en-US" dirty="0" smtClean="0">
                <a:latin typeface="Verdana" panose="020B0604030504040204" pitchFamily="34" charset="0"/>
                <a:ea typeface="Verdana" panose="020B0604030504040204" pitchFamily="34" charset="0"/>
                <a:cs typeface="Verdana" panose="020B0604030504040204" pitchFamily="34" charset="0"/>
              </a:rPr>
              <a:t>Parkinson’s medications</a:t>
            </a:r>
          </a:p>
          <a:p>
            <a:r>
              <a:rPr lang="en-US" dirty="0" smtClean="0">
                <a:latin typeface="Verdana" panose="020B0604030504040204" pitchFamily="34" charset="0"/>
                <a:ea typeface="Verdana" panose="020B0604030504040204" pitchFamily="34" charset="0"/>
                <a:cs typeface="Verdana" panose="020B0604030504040204" pitchFamily="34" charset="0"/>
              </a:rPr>
              <a:t>Anticonvulsants</a:t>
            </a:r>
          </a:p>
          <a:p>
            <a:r>
              <a:rPr lang="en-US" dirty="0" smtClean="0">
                <a:latin typeface="Verdana" panose="020B0604030504040204" pitchFamily="34" charset="0"/>
                <a:ea typeface="Verdana" panose="020B0604030504040204" pitchFamily="34" charset="0"/>
                <a:cs typeface="Verdana" panose="020B0604030504040204" pitchFamily="34" charset="0"/>
              </a:rPr>
              <a:t>Stimulants</a:t>
            </a:r>
          </a:p>
          <a:p>
            <a:r>
              <a:rPr lang="en-US" dirty="0" smtClean="0">
                <a:latin typeface="Verdana" panose="020B0604030504040204" pitchFamily="34" charset="0"/>
                <a:ea typeface="Verdana" panose="020B0604030504040204" pitchFamily="34" charset="0"/>
                <a:cs typeface="Verdana" panose="020B0604030504040204" pitchFamily="34" charset="0"/>
              </a:rPr>
              <a:t>Statins</a:t>
            </a:r>
          </a:p>
          <a:p>
            <a:r>
              <a:rPr lang="en-US" dirty="0" smtClean="0">
                <a:latin typeface="Verdana" panose="020B0604030504040204" pitchFamily="34" charset="0"/>
                <a:ea typeface="Verdana" panose="020B0604030504040204" pitchFamily="34" charset="0"/>
                <a:cs typeface="Verdana" panose="020B0604030504040204" pitchFamily="34" charset="0"/>
              </a:rPr>
              <a:t>Anticholinergic drugs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892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Life situations and medical issues that often involve depressive symptoms</a:t>
            </a: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Text Placeholder 2"/>
          <p:cNvSpPr>
            <a:spLocks noGrp="1"/>
          </p:cNvSpPr>
          <p:nvPr>
            <p:ph idx="1"/>
          </p:nvPr>
        </p:nvSpPr>
        <p:spPr/>
        <p:txBody>
          <a:bodyPr numCol="2"/>
          <a:lstStyle/>
          <a:p>
            <a:r>
              <a:rPr lang="en-US" sz="2400" dirty="0" smtClean="0">
                <a:latin typeface="Verdana" panose="020B0604030504040204" pitchFamily="34" charset="0"/>
                <a:ea typeface="Verdana" panose="020B0604030504040204" pitchFamily="34" charset="0"/>
                <a:cs typeface="Verdana" panose="020B0604030504040204" pitchFamily="34" charset="0"/>
              </a:rPr>
              <a:t>Grief</a:t>
            </a:r>
          </a:p>
          <a:p>
            <a:r>
              <a:rPr lang="en-US" sz="2400" dirty="0">
                <a:latin typeface="Verdana" panose="020B0604030504040204" pitchFamily="34" charset="0"/>
                <a:ea typeface="Verdana" panose="020B0604030504040204" pitchFamily="34" charset="0"/>
                <a:cs typeface="Verdana" panose="020B0604030504040204" pitchFamily="34" charset="0"/>
              </a:rPr>
              <a:t>Partner relational problem</a:t>
            </a:r>
          </a:p>
          <a:p>
            <a:r>
              <a:rPr lang="en-US" sz="2400" dirty="0" smtClean="0">
                <a:latin typeface="Verdana" panose="020B0604030504040204" pitchFamily="34" charset="0"/>
                <a:ea typeface="Verdana" panose="020B0604030504040204" pitchFamily="34" charset="0"/>
                <a:cs typeface="Verdana" panose="020B0604030504040204" pitchFamily="34" charset="0"/>
              </a:rPr>
              <a:t>End of a relationship / divorce</a:t>
            </a:r>
          </a:p>
          <a:p>
            <a:r>
              <a:rPr lang="en-US" sz="2400" dirty="0" smtClean="0">
                <a:latin typeface="Verdana" panose="020B0604030504040204" pitchFamily="34" charset="0"/>
                <a:ea typeface="Verdana" panose="020B0604030504040204" pitchFamily="34" charset="0"/>
                <a:cs typeface="Verdana" panose="020B0604030504040204" pitchFamily="34" charset="0"/>
              </a:rPr>
              <a:t>Infertility</a:t>
            </a:r>
          </a:p>
          <a:p>
            <a:r>
              <a:rPr lang="en-US" sz="2400" dirty="0">
                <a:latin typeface="Verdana" panose="020B0604030504040204" pitchFamily="34" charset="0"/>
                <a:ea typeface="Verdana" panose="020B0604030504040204" pitchFamily="34" charset="0"/>
                <a:cs typeface="Verdana" panose="020B0604030504040204" pitchFamily="34" charset="0"/>
              </a:rPr>
              <a:t>M</a:t>
            </a:r>
            <a:r>
              <a:rPr lang="en-US" sz="2400" dirty="0" smtClean="0">
                <a:latin typeface="Verdana" panose="020B0604030504040204" pitchFamily="34" charset="0"/>
                <a:ea typeface="Verdana" panose="020B0604030504040204" pitchFamily="34" charset="0"/>
                <a:cs typeface="Verdana" panose="020B0604030504040204" pitchFamily="34" charset="0"/>
              </a:rPr>
              <a:t>iscarriage</a:t>
            </a:r>
          </a:p>
          <a:p>
            <a:r>
              <a:rPr lang="en-US" sz="2400" dirty="0" smtClean="0">
                <a:latin typeface="Verdana" panose="020B0604030504040204" pitchFamily="34" charset="0"/>
                <a:ea typeface="Verdana" panose="020B0604030504040204" pitchFamily="34" charset="0"/>
                <a:cs typeface="Verdana" panose="020B0604030504040204" pitchFamily="34" charset="0"/>
              </a:rPr>
              <a:t>Abuse / Intimate partner violence</a:t>
            </a:r>
          </a:p>
          <a:p>
            <a:r>
              <a:rPr lang="en-US" sz="2400" dirty="0" smtClean="0">
                <a:latin typeface="Verdana" panose="020B0604030504040204" pitchFamily="34" charset="0"/>
                <a:ea typeface="Verdana" panose="020B0604030504040204" pitchFamily="34" charset="0"/>
                <a:cs typeface="Verdana" panose="020B0604030504040204" pitchFamily="34" charset="0"/>
              </a:rPr>
              <a:t>Post-partum depression</a:t>
            </a:r>
          </a:p>
          <a:p>
            <a:r>
              <a:rPr lang="en-US" sz="2400" dirty="0" smtClean="0">
                <a:latin typeface="Verdana" panose="020B0604030504040204" pitchFamily="34" charset="0"/>
                <a:ea typeface="Verdana" panose="020B0604030504040204" pitchFamily="34" charset="0"/>
                <a:cs typeface="Verdana" panose="020B0604030504040204" pitchFamily="34" charset="0"/>
              </a:rPr>
              <a:t>Hypothyroidism</a:t>
            </a: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Parkinson’s disease</a:t>
            </a:r>
          </a:p>
          <a:p>
            <a:r>
              <a:rPr lang="en-US" sz="2400" dirty="0" smtClean="0">
                <a:latin typeface="Verdana" panose="020B0604030504040204" pitchFamily="34" charset="0"/>
                <a:ea typeface="Verdana" panose="020B0604030504040204" pitchFamily="34" charset="0"/>
                <a:cs typeface="Verdana" panose="020B0604030504040204" pitchFamily="34" charset="0"/>
              </a:rPr>
              <a:t>Dementia / delirium</a:t>
            </a:r>
          </a:p>
          <a:p>
            <a:r>
              <a:rPr lang="en-US" sz="2400" dirty="0" smtClean="0">
                <a:latin typeface="Verdana" panose="020B0604030504040204" pitchFamily="34" charset="0"/>
                <a:ea typeface="Verdana" panose="020B0604030504040204" pitchFamily="34" charset="0"/>
                <a:cs typeface="Verdana" panose="020B0604030504040204" pitchFamily="34" charset="0"/>
              </a:rPr>
              <a:t>Stroke</a:t>
            </a:r>
          </a:p>
          <a:p>
            <a:r>
              <a:rPr lang="en-US" sz="2400" dirty="0" smtClean="0">
                <a:latin typeface="Verdana" panose="020B0604030504040204" pitchFamily="34" charset="0"/>
                <a:ea typeface="Verdana" panose="020B0604030504040204" pitchFamily="34" charset="0"/>
                <a:cs typeface="Verdana" panose="020B0604030504040204" pitchFamily="34" charset="0"/>
              </a:rPr>
              <a:t>Cardiac issues</a:t>
            </a:r>
          </a:p>
          <a:p>
            <a:r>
              <a:rPr lang="en-US" sz="2400" dirty="0" smtClean="0">
                <a:latin typeface="Verdana" panose="020B0604030504040204" pitchFamily="34" charset="0"/>
                <a:ea typeface="Verdana" panose="020B0604030504040204" pitchFamily="34" charset="0"/>
                <a:cs typeface="Verdana" panose="020B0604030504040204" pitchFamily="34" charset="0"/>
              </a:rPr>
              <a:t>Chronic pain</a:t>
            </a:r>
          </a:p>
          <a:p>
            <a:r>
              <a:rPr lang="en-US" sz="2400" dirty="0">
                <a:latin typeface="Verdana" panose="020B0604030504040204" pitchFamily="34" charset="0"/>
                <a:ea typeface="Verdana" panose="020B0604030504040204" pitchFamily="34" charset="0"/>
                <a:cs typeface="Verdana" panose="020B0604030504040204" pitchFamily="34" charset="0"/>
              </a:rPr>
              <a:t>Fibromyalgia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Multiple Sclerosis</a:t>
            </a:r>
          </a:p>
          <a:p>
            <a:r>
              <a:rPr lang="en-US" sz="2400" dirty="0" smtClean="0">
                <a:latin typeface="Verdana" panose="020B0604030504040204" pitchFamily="34" charset="0"/>
                <a:ea typeface="Verdana" panose="020B0604030504040204" pitchFamily="34" charset="0"/>
                <a:cs typeface="Verdana" panose="020B0604030504040204" pitchFamily="34" charset="0"/>
              </a:rPr>
              <a:t>Diabetes</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093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Take Home Message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Depressive symptoms can be rooted in many different causes</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Assessment takes time and energy</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Appropriate treatment follows accurate assessment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4501507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TotalTime>
  <Words>3772</Words>
  <Application>Microsoft Office PowerPoint</Application>
  <PresentationFormat>Custom</PresentationFormat>
  <Paragraphs>534</Paragraphs>
  <Slides>67</Slides>
  <Notes>52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Depression</vt:lpstr>
      <vt:lpstr>Consider this Vignette</vt:lpstr>
      <vt:lpstr>Break into groups of 3-4 people</vt:lpstr>
      <vt:lpstr>Brief Overview</vt:lpstr>
      <vt:lpstr>DSM Diagnoses including Prominent Depressive Symptoms</vt:lpstr>
      <vt:lpstr>Other DSM diagnoses that commonly have comorbid depressive symptoms</vt:lpstr>
      <vt:lpstr>Medications than can cause depressive symptoms  (use of several of these medications may increase risk of depression)</vt:lpstr>
      <vt:lpstr>Life situations and medical issues that often involve depressive symptoms</vt:lpstr>
      <vt:lpstr>Take Home Message</vt:lpstr>
      <vt:lpstr>Major Depressive Disorder (DSM-5)</vt:lpstr>
      <vt:lpstr>Prevalence of MDD (US adults)</vt:lpstr>
      <vt:lpstr>Course of MDD</vt:lpstr>
      <vt:lpstr>Persistent Depressive Disorder (DSM-5) Lifetime prevalence: 3-6%</vt:lpstr>
      <vt:lpstr>Why Important in Primary Care?</vt:lpstr>
      <vt:lpstr>Suicide</vt:lpstr>
      <vt:lpstr>PowerPoint Presentation</vt:lpstr>
      <vt:lpstr>Assessment Strategies</vt:lpstr>
      <vt:lpstr>Guidelines</vt:lpstr>
      <vt:lpstr>Assessment Tools</vt:lpstr>
      <vt:lpstr>Assessment </vt:lpstr>
      <vt:lpstr>Important to rule out mania / hypomania, especially if considering an antidepressant</vt:lpstr>
      <vt:lpstr>Formal Assessment of  Bipolar Disorders</vt:lpstr>
      <vt:lpstr>Evidence-Based Treatments</vt:lpstr>
      <vt:lpstr>Treatment guidelines summarized herein are based on: </vt:lpstr>
      <vt:lpstr>Beginning Treatment of Depression in Adults</vt:lpstr>
      <vt:lpstr>If starting with combined treatment, recommend</vt:lpstr>
      <vt:lpstr>If therapy or medications are ineffective or unacceptable, recommend:</vt:lpstr>
      <vt:lpstr>Subclinical depression, recommend</vt:lpstr>
      <vt:lpstr>Facts on Psychotherapy</vt:lpstr>
      <vt:lpstr>Medications</vt:lpstr>
      <vt:lpstr>Select medication based on factors such as:</vt:lpstr>
      <vt:lpstr>Key messages to give patients when starting antidepressants</vt:lpstr>
      <vt:lpstr>Other Treatment Options</vt:lpstr>
      <vt:lpstr>Electroconvulsive Therapy (ECT)</vt:lpstr>
      <vt:lpstr>Emerging Treatments</vt:lpstr>
      <vt:lpstr>Family Support</vt:lpstr>
      <vt:lpstr>Support for Offspring of Parents living with Depression</vt:lpstr>
      <vt:lpstr>Change That Matters’ Focus  on Values and Meaning in Life</vt:lpstr>
      <vt:lpstr>Depression and Meaning</vt:lpstr>
      <vt:lpstr>You only have 24 hours a day…</vt:lpstr>
      <vt:lpstr>Tool for Addressing in Primary Care</vt:lpstr>
      <vt:lpstr>What determines happiness?</vt:lpstr>
      <vt:lpstr>Positive activity model</vt:lpstr>
      <vt:lpstr>The Depression Spiral</vt:lpstr>
      <vt:lpstr>Behavioral Activation (BA)</vt:lpstr>
      <vt:lpstr>Rationale for BA</vt:lpstr>
      <vt:lpstr>Role of Physician in BA</vt:lpstr>
      <vt:lpstr>Role of Physician in BA</vt:lpstr>
      <vt:lpstr>Patient Handout</vt:lpstr>
      <vt:lpstr> </vt:lpstr>
      <vt:lpstr>Noteworthy Features of the Handout</vt:lpstr>
      <vt:lpstr>EHR Templates</vt:lpstr>
      <vt:lpstr>Depression Template</vt:lpstr>
      <vt:lpstr>Depression Template (cont.)</vt:lpstr>
      <vt:lpstr>Depression AVS Template</vt:lpstr>
      <vt:lpstr>Structured Practice</vt:lpstr>
      <vt:lpstr>Practice Activity</vt:lpstr>
      <vt:lpstr>Responding to Common Challenges</vt:lpstr>
      <vt:lpstr>But Doc…</vt:lpstr>
      <vt:lpstr>But Doc…</vt:lpstr>
      <vt:lpstr>But Doc..</vt:lpstr>
      <vt:lpstr>Resources for Further Learning</vt:lpstr>
      <vt:lpstr>Clinical Practice Guidelines</vt:lpstr>
      <vt:lpstr>Managing depression in primary care</vt:lpstr>
      <vt:lpstr>Suicide Management in Primary Care</vt:lpstr>
      <vt:lpstr>Change That Matters Team</vt:lpstr>
      <vt:lpstr>Special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 Exam Rooms</dc:creator>
  <cp:lastModifiedBy>Michelle</cp:lastModifiedBy>
  <cp:revision>162</cp:revision>
  <dcterms:modified xsi:type="dcterms:W3CDTF">2020-03-31T15:17:57Z</dcterms:modified>
</cp:coreProperties>
</file>