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362" r:id="rId3"/>
    <p:sldId id="261" r:id="rId4"/>
    <p:sldId id="349" r:id="rId5"/>
    <p:sldId id="350" r:id="rId6"/>
    <p:sldId id="351" r:id="rId7"/>
    <p:sldId id="337" r:id="rId8"/>
    <p:sldId id="347" r:id="rId9"/>
    <p:sldId id="348" r:id="rId10"/>
    <p:sldId id="267" r:id="rId11"/>
    <p:sldId id="338" r:id="rId12"/>
    <p:sldId id="352" r:id="rId13"/>
    <p:sldId id="357" r:id="rId14"/>
    <p:sldId id="353" r:id="rId15"/>
    <p:sldId id="356" r:id="rId16"/>
    <p:sldId id="354" r:id="rId17"/>
    <p:sldId id="358" r:id="rId18"/>
    <p:sldId id="339" r:id="rId19"/>
    <p:sldId id="355" r:id="rId20"/>
    <p:sldId id="360" r:id="rId21"/>
    <p:sldId id="359" r:id="rId22"/>
    <p:sldId id="389" r:id="rId23"/>
    <p:sldId id="361" r:id="rId24"/>
    <p:sldId id="340" r:id="rId25"/>
    <p:sldId id="341" r:id="rId26"/>
    <p:sldId id="266" r:id="rId27"/>
    <p:sldId id="342" r:id="rId28"/>
    <p:sldId id="343" r:id="rId29"/>
    <p:sldId id="363" r:id="rId30"/>
    <p:sldId id="364" r:id="rId31"/>
    <p:sldId id="366" r:id="rId32"/>
    <p:sldId id="379" r:id="rId33"/>
    <p:sldId id="382" r:id="rId34"/>
    <p:sldId id="383" r:id="rId35"/>
    <p:sldId id="369" r:id="rId36"/>
    <p:sldId id="367" r:id="rId37"/>
    <p:sldId id="265" r:id="rId38"/>
    <p:sldId id="368" r:id="rId39"/>
    <p:sldId id="344" r:id="rId40"/>
    <p:sldId id="345" r:id="rId41"/>
    <p:sldId id="346" r:id="rId42"/>
    <p:sldId id="370" r:id="rId43"/>
    <p:sldId id="371" r:id="rId44"/>
    <p:sldId id="280" r:id="rId45"/>
    <p:sldId id="282" r:id="rId46"/>
    <p:sldId id="283" r:id="rId47"/>
    <p:sldId id="284" r:id="rId48"/>
    <p:sldId id="373" r:id="rId49"/>
    <p:sldId id="374" r:id="rId50"/>
    <p:sldId id="287" r:id="rId51"/>
    <p:sldId id="288" r:id="rId52"/>
    <p:sldId id="289" r:id="rId53"/>
    <p:sldId id="376" r:id="rId54"/>
    <p:sldId id="377" r:id="rId55"/>
    <p:sldId id="262" r:id="rId56"/>
    <p:sldId id="378" r:id="rId57"/>
    <p:sldId id="381" r:id="rId58"/>
    <p:sldId id="387" r:id="rId59"/>
    <p:sldId id="38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initials="M" lastIdx="1" clrIdx="0"/>
  <p:cmAuthor id="1" name="Hooker, Stephanie A" initials="SA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5A"/>
    <a:srgbClr val="01599C"/>
    <a:srgbClr val="A5CF41"/>
    <a:srgbClr val="07B5C5"/>
    <a:srgbClr val="522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594" autoAdjust="0"/>
  </p:normalViewPr>
  <p:slideViewPr>
    <p:cSldViewPr snapToGrid="0" snapToObjects="1">
      <p:cViewPr>
        <p:scale>
          <a:sx n="98" d="100"/>
          <a:sy n="98" d="100"/>
        </p:scale>
        <p:origin x="-960" y="-72"/>
      </p:cViewPr>
      <p:guideLst>
        <p:guide orient="horz" pos="2160"/>
        <p:guide pos="3840"/>
      </p:guideLst>
    </p:cSldViewPr>
  </p:slideViewPr>
  <p:outlineViewPr>
    <p:cViewPr>
      <p:scale>
        <a:sx n="33" d="100"/>
        <a:sy n="33" d="100"/>
      </p:scale>
      <p:origin x="0" y="-33966"/>
    </p:cViewPr>
  </p:outlineViewPr>
  <p:notesTextViewPr>
    <p:cViewPr>
      <p:scale>
        <a:sx n="1" d="1"/>
        <a:sy n="1" d="1"/>
      </p:scale>
      <p:origin x="0" y="0"/>
    </p:cViewPr>
  </p:notesTextViewPr>
  <p:sorterViewPr>
    <p:cViewPr>
      <p:scale>
        <a:sx n="100" d="100"/>
        <a:sy n="100" d="100"/>
      </p:scale>
      <p:origin x="0" y="9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0C4EC-611B-4F66-A67E-37B1F9E76974}" type="datetimeFigureOut">
              <a:rPr lang="en-US" smtClean="0"/>
              <a:t>3/31/2020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8FED2-29BE-42E4-BA54-B5A80F8AE720}" type="slidenum">
              <a:rPr lang="en-US" smtClean="0"/>
              <a:t>‹#›</a:t>
            </a:fld>
            <a:endParaRPr lang="en-US"/>
          </a:p>
        </p:txBody>
      </p:sp>
    </p:spTree>
    <p:extLst>
      <p:ext uri="{BB962C8B-B14F-4D97-AF65-F5344CB8AC3E}">
        <p14:creationId xmlns:p14="http://schemas.microsoft.com/office/powerpoint/2010/main" val="145119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16471269" TargetMode="External"/><Relationship Id="rId7" Type="http://schemas.openxmlformats.org/officeDocument/2006/relationships/hyperlink" Target="http://www.ncbi.nlm.nih.gov/pubmed/1135673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dx.doi.org/10.1093/fampra/18.3.292" TargetMode="External"/><Relationship Id="rId5" Type="http://schemas.openxmlformats.org/officeDocument/2006/relationships/hyperlink" Target="http://www.ncbi.nlm.nih.gov/pubmed/9669787" TargetMode="External"/><Relationship Id="rId4" Type="http://schemas.openxmlformats.org/officeDocument/2006/relationships/hyperlink" Target="http://dx.doi.org/10.1001/jama.280.2.14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Helpful to consider providers’ internal reactions and possible biases when working with patients living with chronic pain. How might they affect how we provide care?</a:t>
            </a:r>
            <a:endParaRPr lang="en-US" b="0" i="0"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a:t>
            </a:fld>
            <a:endParaRPr lang="en-US"/>
          </a:p>
        </p:txBody>
      </p:sp>
    </p:spTree>
    <p:extLst>
      <p:ext uri="{BB962C8B-B14F-4D97-AF65-F5344CB8AC3E}">
        <p14:creationId xmlns:p14="http://schemas.microsoft.com/office/powerpoint/2010/main" val="345620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important factor in treating pain is making the correct diagnosis for the origin of the pain. All treatment flows from here. After taking a comprehensive history and completing a detailed physical, the clinician needs to feel confident that the correct diagnosis has been determined. If there continue to be questions in this regard, further consultation should be sought sooner rather than later to avoid unnecessary burden or harm to the patient. </a:t>
            </a: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11</a:t>
            </a:fld>
            <a:endParaRPr lang="en-US"/>
          </a:p>
        </p:txBody>
      </p:sp>
    </p:spTree>
    <p:extLst>
      <p:ext uri="{BB962C8B-B14F-4D97-AF65-F5344CB8AC3E}">
        <p14:creationId xmlns:p14="http://schemas.microsoft.com/office/powerpoint/2010/main" val="93073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i="1" dirty="0" smtClean="0"/>
              <a:t>(International Association for the Study of Pain, 2014)</a:t>
            </a:r>
            <a:r>
              <a:rPr lang="en-US" dirty="0" smtClean="0"/>
              <a:t>. </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12</a:t>
            </a:fld>
            <a:endParaRPr lang="en-US"/>
          </a:p>
        </p:txBody>
      </p:sp>
    </p:spTree>
    <p:extLst>
      <p:ext uri="{BB962C8B-B14F-4D97-AF65-F5344CB8AC3E}">
        <p14:creationId xmlns:p14="http://schemas.microsoft.com/office/powerpoint/2010/main" val="103070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13</a:t>
            </a:fld>
            <a:endParaRPr lang="en-US"/>
          </a:p>
        </p:txBody>
      </p:sp>
    </p:spTree>
    <p:extLst>
      <p:ext uri="{BB962C8B-B14F-4D97-AF65-F5344CB8AC3E}">
        <p14:creationId xmlns:p14="http://schemas.microsoft.com/office/powerpoint/2010/main" val="148426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(International Association for the Study of Pain, 2014)</a:t>
            </a:r>
            <a:r>
              <a:rPr lang="en-US" dirty="0" smtClean="0"/>
              <a:t>. </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14</a:t>
            </a:fld>
            <a:endParaRPr lang="en-US"/>
          </a:p>
        </p:txBody>
      </p:sp>
    </p:spTree>
    <p:extLst>
      <p:ext uri="{BB962C8B-B14F-4D97-AF65-F5344CB8AC3E}">
        <p14:creationId xmlns:p14="http://schemas.microsoft.com/office/powerpoint/2010/main" val="25752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15</a:t>
            </a:fld>
            <a:endParaRPr lang="en-US"/>
          </a:p>
        </p:txBody>
      </p:sp>
    </p:spTree>
    <p:extLst>
      <p:ext uri="{BB962C8B-B14F-4D97-AF65-F5344CB8AC3E}">
        <p14:creationId xmlns:p14="http://schemas.microsoft.com/office/powerpoint/2010/main" val="690381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(International Association for the Study of Pain, 2014)</a:t>
            </a:r>
            <a:r>
              <a:rPr lang="en-US" dirty="0" smtClean="0"/>
              <a:t>. </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16</a:t>
            </a:fld>
            <a:endParaRPr lang="en-US"/>
          </a:p>
        </p:txBody>
      </p:sp>
    </p:spTree>
    <p:extLst>
      <p:ext uri="{BB962C8B-B14F-4D97-AF65-F5344CB8AC3E}">
        <p14:creationId xmlns:p14="http://schemas.microsoft.com/office/powerpoint/2010/main" val="202100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17</a:t>
            </a:fld>
            <a:endParaRPr lang="en-US"/>
          </a:p>
        </p:txBody>
      </p:sp>
    </p:spTree>
    <p:extLst>
      <p:ext uri="{BB962C8B-B14F-4D97-AF65-F5344CB8AC3E}">
        <p14:creationId xmlns:p14="http://schemas.microsoft.com/office/powerpoint/2010/main" val="2120503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18</a:t>
            </a:fld>
            <a:endParaRPr lang="en-US"/>
          </a:p>
        </p:txBody>
      </p:sp>
    </p:spTree>
    <p:extLst>
      <p:ext uri="{BB962C8B-B14F-4D97-AF65-F5344CB8AC3E}">
        <p14:creationId xmlns:p14="http://schemas.microsoft.com/office/powerpoint/2010/main" val="361994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Historical features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Opioid withdrawal: Occurs following abrupt cessation or acute opioid dose reduction. Clinical symptoms of withdrawal may occur within 24 hours of the dose change, and latent symptoms may persist for up to six to eight weeks. Complete resolution of discomfort with administration of opioids also suggests withdrawal. Asking patients if they have opioids remaining at home provides valuable information. Opioid-tolerant patients without any opioids are more likely to be in withdrawal. </a:t>
            </a:r>
          </a:p>
          <a:p>
            <a:pPr lvl="0"/>
            <a:r>
              <a:rPr lang="en-US" sz="1200" kern="1200" dirty="0" smtClean="0">
                <a:solidFill>
                  <a:schemeClr val="tx1"/>
                </a:solidFill>
                <a:effectLst/>
                <a:latin typeface="+mn-lt"/>
                <a:ea typeface="+mn-ea"/>
                <a:cs typeface="+mn-cs"/>
              </a:rPr>
              <a:t>Opioid-induced </a:t>
            </a:r>
            <a:r>
              <a:rPr lang="en-US" sz="1200" kern="1200" dirty="0" err="1" smtClean="0">
                <a:solidFill>
                  <a:schemeClr val="tx1"/>
                </a:solidFill>
                <a:effectLst/>
                <a:latin typeface="+mn-lt"/>
                <a:ea typeface="+mn-ea"/>
                <a:cs typeface="+mn-cs"/>
              </a:rPr>
              <a:t>hyperalgesia</a:t>
            </a:r>
            <a:r>
              <a:rPr lang="en-US" sz="1200" kern="1200" dirty="0" smtClean="0">
                <a:solidFill>
                  <a:schemeClr val="tx1"/>
                </a:solidFill>
                <a:effectLst/>
                <a:latin typeface="+mn-lt"/>
                <a:ea typeface="+mn-ea"/>
                <a:cs typeface="+mn-cs"/>
              </a:rPr>
              <a:t>: Refers to a </a:t>
            </a:r>
            <a:r>
              <a:rPr lang="en-US" sz="1200" kern="1200" dirty="0" err="1" smtClean="0">
                <a:solidFill>
                  <a:schemeClr val="tx1"/>
                </a:solidFill>
                <a:effectLst/>
                <a:latin typeface="+mn-lt"/>
                <a:ea typeface="+mn-ea"/>
                <a:cs typeface="+mn-cs"/>
              </a:rPr>
              <a:t>pronociceptive</a:t>
            </a:r>
            <a:r>
              <a:rPr lang="en-US" sz="1200" kern="1200" dirty="0" smtClean="0">
                <a:solidFill>
                  <a:schemeClr val="tx1"/>
                </a:solidFill>
                <a:effectLst/>
                <a:latin typeface="+mn-lt"/>
                <a:ea typeface="+mn-ea"/>
                <a:cs typeface="+mn-cs"/>
              </a:rPr>
              <a:t> process that develops in response to longer- term opioid exposure and is manifested clinically by a change in the characteristics of preexisting pain (e.g., burning, diffuse pain), extension of pain beyond the </a:t>
            </a:r>
            <a:r>
              <a:rPr lang="en-US" sz="1200" kern="1200" dirty="0" err="1" smtClean="0">
                <a:solidFill>
                  <a:schemeClr val="tx1"/>
                </a:solidFill>
                <a:effectLst/>
                <a:latin typeface="+mn-lt"/>
                <a:ea typeface="+mn-ea"/>
                <a:cs typeface="+mn-cs"/>
              </a:rPr>
              <a:t>dermatomal</a:t>
            </a:r>
            <a:r>
              <a:rPr lang="en-US" sz="1200" kern="1200" dirty="0" smtClean="0">
                <a:solidFill>
                  <a:schemeClr val="tx1"/>
                </a:solidFill>
                <a:effectLst/>
                <a:latin typeface="+mn-lt"/>
                <a:ea typeface="+mn-ea"/>
                <a:cs typeface="+mn-cs"/>
              </a:rPr>
              <a:t> distribution of preexisting pain, worsening of pain with opioid dose escalation, and improved analgesia with opioid dose reduction</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Opioid tolerance: Refers to a desensitization process manifested clinically as reduced analgesia to previously therapeutic dosages of opioids, no change in the characteristics or </a:t>
            </a:r>
            <a:r>
              <a:rPr lang="en-US" sz="1200" kern="1200" dirty="0" err="1" smtClean="0">
                <a:solidFill>
                  <a:schemeClr val="tx1"/>
                </a:solidFill>
                <a:effectLst/>
                <a:latin typeface="+mn-lt"/>
                <a:ea typeface="+mn-ea"/>
                <a:cs typeface="+mn-cs"/>
              </a:rPr>
              <a:t>dermatomal</a:t>
            </a:r>
            <a:r>
              <a:rPr lang="en-US" sz="1200" kern="1200" dirty="0" smtClean="0">
                <a:solidFill>
                  <a:schemeClr val="tx1"/>
                </a:solidFill>
                <a:effectLst/>
                <a:latin typeface="+mn-lt"/>
                <a:ea typeface="+mn-ea"/>
                <a:cs typeface="+mn-cs"/>
              </a:rPr>
              <a:t> distribution of preexisting pain, improved analgesia with dose escalation, and reduced analgesia with opioid dose reduction. </a:t>
            </a:r>
          </a:p>
          <a:p>
            <a:r>
              <a:rPr lang="en-US" sz="1200" b="1" kern="1200" dirty="0" smtClean="0">
                <a:solidFill>
                  <a:schemeClr val="tx1"/>
                </a:solidFill>
                <a:effectLst/>
                <a:latin typeface="+mn-lt"/>
                <a:ea typeface="+mn-ea"/>
                <a:cs typeface="+mn-cs"/>
              </a:rPr>
              <a:t>Physical exam: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Opioid withdrawal: Withdrawal is characterized by </a:t>
            </a:r>
            <a:r>
              <a:rPr lang="en-US" sz="1200" kern="1200" dirty="0" err="1" smtClean="0">
                <a:solidFill>
                  <a:schemeClr val="tx1"/>
                </a:solidFill>
                <a:effectLst/>
                <a:latin typeface="+mn-lt"/>
                <a:ea typeface="+mn-ea"/>
                <a:cs typeface="+mn-cs"/>
              </a:rPr>
              <a:t>myalgias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arthalagias</a:t>
            </a:r>
            <a:r>
              <a:rPr lang="en-US" sz="1200" kern="1200" dirty="0" smtClean="0">
                <a:solidFill>
                  <a:schemeClr val="tx1"/>
                </a:solidFill>
                <a:effectLst/>
                <a:latin typeface="+mn-lt"/>
                <a:ea typeface="+mn-ea"/>
                <a:cs typeface="+mn-cs"/>
              </a:rPr>
              <a:t>, anxiety, gastrointestinal complaints (diarrhea, emesis), chills, diaphoresis, opioid craving, </a:t>
            </a:r>
            <a:r>
              <a:rPr lang="en-US" sz="1200" kern="1200" dirty="0" err="1" smtClean="0">
                <a:solidFill>
                  <a:schemeClr val="tx1"/>
                </a:solidFill>
                <a:effectLst/>
                <a:latin typeface="+mn-lt"/>
                <a:ea typeface="+mn-ea"/>
                <a:cs typeface="+mn-cs"/>
              </a:rPr>
              <a:t>piloerection</a:t>
            </a:r>
            <a:r>
              <a:rPr lang="en-US" sz="1200" kern="1200" dirty="0" smtClean="0">
                <a:solidFill>
                  <a:schemeClr val="tx1"/>
                </a:solidFill>
                <a:effectLst/>
                <a:latin typeface="+mn-lt"/>
                <a:ea typeface="+mn-ea"/>
                <a:cs typeface="+mn-cs"/>
              </a:rPr>
              <a:t>, dilated pupils, </a:t>
            </a:r>
            <a:r>
              <a:rPr lang="en-US" sz="1200" kern="1200" dirty="0" err="1" smtClean="0">
                <a:solidFill>
                  <a:schemeClr val="tx1"/>
                </a:solidFill>
                <a:effectLst/>
                <a:latin typeface="+mn-lt"/>
                <a:ea typeface="+mn-ea"/>
                <a:cs typeface="+mn-cs"/>
              </a:rPr>
              <a:t>rhinor</a:t>
            </a:r>
            <a:r>
              <a:rPr lang="en-US" sz="1200" kern="1200" dirty="0" smtClean="0">
                <a:solidFill>
                  <a:schemeClr val="tx1"/>
                </a:solidFill>
                <a:effectLst/>
                <a:latin typeface="+mn-lt"/>
                <a:ea typeface="+mn-ea"/>
                <a:cs typeface="+mn-cs"/>
              </a:rPr>
              <a:t>- rhea, yawning, tachycardia, hypertension and sleep disruption. </a:t>
            </a:r>
          </a:p>
          <a:p>
            <a:pPr lvl="0"/>
            <a:r>
              <a:rPr lang="en-US" sz="1200" kern="1200" dirty="0" smtClean="0">
                <a:solidFill>
                  <a:schemeClr val="tx1"/>
                </a:solidFill>
                <a:effectLst/>
                <a:latin typeface="+mn-lt"/>
                <a:ea typeface="+mn-ea"/>
                <a:cs typeface="+mn-cs"/>
              </a:rPr>
              <a:t>Opioid </a:t>
            </a:r>
            <a:r>
              <a:rPr lang="en-US" sz="1200" kern="1200" dirty="0" err="1" smtClean="0">
                <a:solidFill>
                  <a:schemeClr val="tx1"/>
                </a:solidFill>
                <a:effectLst/>
                <a:latin typeface="+mn-lt"/>
                <a:ea typeface="+mn-ea"/>
                <a:cs typeface="+mn-cs"/>
              </a:rPr>
              <a:t>hyperalgesia</a:t>
            </a:r>
            <a:r>
              <a:rPr lang="en-US" sz="1200" kern="1200" dirty="0" smtClean="0">
                <a:solidFill>
                  <a:schemeClr val="tx1"/>
                </a:solidFill>
                <a:effectLst/>
                <a:latin typeface="+mn-lt"/>
                <a:ea typeface="+mn-ea"/>
                <a:cs typeface="+mn-cs"/>
              </a:rPr>
              <a:t>: The physical exam is non-localizing. </a:t>
            </a:r>
          </a:p>
          <a:p>
            <a:pPr lvl="0"/>
            <a:r>
              <a:rPr lang="en-US" sz="1200" kern="1200" dirty="0" smtClean="0">
                <a:solidFill>
                  <a:schemeClr val="tx1"/>
                </a:solidFill>
                <a:effectLst/>
                <a:latin typeface="+mn-lt"/>
                <a:ea typeface="+mn-ea"/>
                <a:cs typeface="+mn-cs"/>
              </a:rPr>
              <a:t>Opioid tolerance: Patients who are chronically exposed to opioids may have an unremarkable exam despite being on opioids. If anything, they demonstrate </a:t>
            </a:r>
            <a:r>
              <a:rPr lang="en-US" sz="1200" kern="1200" dirty="0" err="1" smtClean="0">
                <a:solidFill>
                  <a:schemeClr val="tx1"/>
                </a:solidFill>
                <a:effectLst/>
                <a:latin typeface="+mn-lt"/>
                <a:ea typeface="+mn-ea"/>
                <a:cs typeface="+mn-cs"/>
              </a:rPr>
              <a:t>miosis</a:t>
            </a:r>
            <a:r>
              <a:rPr lang="en-US" sz="1200" kern="1200" dirty="0" smtClean="0">
                <a:solidFill>
                  <a:schemeClr val="tx1"/>
                </a:solidFill>
                <a:effectLst/>
                <a:latin typeface="+mn-lt"/>
                <a:ea typeface="+mn-ea"/>
                <a:cs typeface="+mn-cs"/>
              </a:rPr>
              <a:t> and mild psychomotor slowing, including slowed speech. </a:t>
            </a: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19</a:t>
            </a:fld>
            <a:endParaRPr lang="en-US"/>
          </a:p>
        </p:txBody>
      </p:sp>
    </p:spTree>
    <p:extLst>
      <p:ext uri="{BB962C8B-B14F-4D97-AF65-F5344CB8AC3E}">
        <p14:creationId xmlns:p14="http://schemas.microsoft.com/office/powerpoint/2010/main" val="106119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20</a:t>
            </a:fld>
            <a:endParaRPr lang="en-US"/>
          </a:p>
        </p:txBody>
      </p:sp>
    </p:spTree>
    <p:extLst>
      <p:ext uri="{BB962C8B-B14F-4D97-AF65-F5344CB8AC3E}">
        <p14:creationId xmlns:p14="http://schemas.microsoft.com/office/powerpoint/2010/main" val="17664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108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ICSI Health Care Guideline: Pain: Assessment, Non-Opioid Treatment Approaches and Opioid Management Care for Adults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September 2019 </a:t>
            </a:r>
            <a:endParaRPr lang="en-US" sz="1200" kern="1200" dirty="0" smtClean="0">
              <a:solidFill>
                <a:schemeClr val="tx1"/>
              </a:solidFill>
              <a:effectLst/>
              <a:latin typeface="+mn-lt"/>
              <a:ea typeface="+mn-ea"/>
              <a:cs typeface="+mn-cs"/>
            </a:endParaRP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21</a:t>
            </a:fld>
            <a:endParaRPr lang="en-US"/>
          </a:p>
        </p:txBody>
      </p:sp>
    </p:spTree>
    <p:extLst>
      <p:ext uri="{BB962C8B-B14F-4D97-AF65-F5344CB8AC3E}">
        <p14:creationId xmlns:p14="http://schemas.microsoft.com/office/powerpoint/2010/main" val="185663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ICSI Health Care Guideline: Pain: Assessment, Non-Opioid Treatment Approaches and Opioid Management Care for Adults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September 2019 </a:t>
            </a:r>
            <a:endParaRPr lang="en-US" sz="1200" kern="1200" dirty="0" smtClean="0">
              <a:solidFill>
                <a:schemeClr val="tx1"/>
              </a:solidFill>
              <a:effectLst/>
              <a:latin typeface="+mn-lt"/>
              <a:ea typeface="+mn-ea"/>
              <a:cs typeface="+mn-cs"/>
            </a:endParaRP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22</a:t>
            </a:fld>
            <a:endParaRPr lang="en-US"/>
          </a:p>
        </p:txBody>
      </p:sp>
    </p:spTree>
    <p:extLst>
      <p:ext uri="{BB962C8B-B14F-4D97-AF65-F5344CB8AC3E}">
        <p14:creationId xmlns:p14="http://schemas.microsoft.com/office/powerpoint/2010/main" val="1856632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094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err="1" smtClean="0"/>
              <a:t>McGeary</a:t>
            </a:r>
            <a:r>
              <a:rPr lang="en-US" b="0" i="0" u="none" baseline="0" dirty="0" smtClean="0"/>
              <a:t>, D., </a:t>
            </a:r>
            <a:r>
              <a:rPr lang="en-US" b="0" i="0" u="none" baseline="0" dirty="0" err="1" smtClean="0"/>
              <a:t>McGeary</a:t>
            </a:r>
            <a:r>
              <a:rPr lang="en-US" b="0" i="0" u="none" baseline="0" dirty="0" smtClean="0"/>
              <a:t> C., &amp; </a:t>
            </a:r>
            <a:r>
              <a:rPr lang="en-US" b="0" i="0" u="none" baseline="0" dirty="0" err="1" smtClean="0"/>
              <a:t>Gatchel</a:t>
            </a:r>
            <a:r>
              <a:rPr lang="en-US" b="0" i="0" u="none" baseline="0" dirty="0" smtClean="0"/>
              <a:t>, R. J. (2014). Managing chronic pain in primary care. In C. M. Hunter, C. L. Hunter, &amp; R. Kessler (Eds.), Handbook of clinical psychology in medical settings: Evidence-based assessment and intervention (pp. 589-623). New York, NY: Springer.</a:t>
            </a:r>
            <a:endParaRPr lang="en-US" b="0" i="0"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24</a:t>
            </a:fld>
            <a:endParaRPr lang="en-US"/>
          </a:p>
        </p:txBody>
      </p:sp>
    </p:spTree>
    <p:extLst>
      <p:ext uri="{BB962C8B-B14F-4D97-AF65-F5344CB8AC3E}">
        <p14:creationId xmlns:p14="http://schemas.microsoft.com/office/powerpoint/2010/main" val="237491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Krebs, E. E., Lorenz, K. A., Bair, M. J., </a:t>
            </a:r>
            <a:r>
              <a:rPr lang="en-US" b="0" i="0" u="none" baseline="0" dirty="0" err="1" smtClean="0"/>
              <a:t>Darnush</a:t>
            </a:r>
            <a:r>
              <a:rPr lang="en-US" b="0" i="0" u="none" baseline="0" dirty="0" smtClean="0"/>
              <a:t>, T. M., Wu, J., Sutherland, J. M., Asch, S. M., Kroenke, K. (2009). Development and initial validation of the PEG, a three-item scale assessing pain intensity and interference. Journal of General Internal Medicine, 24, 733-738.</a:t>
            </a:r>
            <a:endParaRPr lang="en-US" b="0" i="0"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25</a:t>
            </a:fld>
            <a:endParaRPr lang="en-US"/>
          </a:p>
        </p:txBody>
      </p:sp>
    </p:spTree>
    <p:extLst>
      <p:ext uri="{BB962C8B-B14F-4D97-AF65-F5344CB8AC3E}">
        <p14:creationId xmlns:p14="http://schemas.microsoft.com/office/powerpoint/2010/main" val="3403381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20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27</a:t>
            </a:fld>
            <a:endParaRPr lang="en-US"/>
          </a:p>
        </p:txBody>
      </p:sp>
    </p:spTree>
    <p:extLst>
      <p:ext uri="{BB962C8B-B14F-4D97-AF65-F5344CB8AC3E}">
        <p14:creationId xmlns:p14="http://schemas.microsoft.com/office/powerpoint/2010/main" val="40570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err="1" smtClean="0"/>
              <a:t>Dobmeyer</a:t>
            </a:r>
            <a:r>
              <a:rPr lang="en-US" b="0" i="1" u="none" baseline="0" dirty="0" smtClean="0"/>
              <a:t>, A. (2018). Psychological treatment of medical patients in integrated primary care. Washington, DC: American Psychological Association.</a:t>
            </a:r>
          </a:p>
        </p:txBody>
      </p:sp>
      <p:sp>
        <p:nvSpPr>
          <p:cNvPr id="4" name="Slide Number Placeholder 3"/>
          <p:cNvSpPr>
            <a:spLocks noGrp="1"/>
          </p:cNvSpPr>
          <p:nvPr>
            <p:ph type="sldNum" sz="quarter" idx="10"/>
          </p:nvPr>
        </p:nvSpPr>
        <p:spPr/>
        <p:txBody>
          <a:bodyPr/>
          <a:lstStyle/>
          <a:p>
            <a:fld id="{5C08FED2-29BE-42E4-BA54-B5A80F8AE720}" type="slidenum">
              <a:rPr lang="en-US" smtClean="0"/>
              <a:t>28</a:t>
            </a:fld>
            <a:endParaRPr lang="en-US"/>
          </a:p>
        </p:txBody>
      </p:sp>
    </p:spTree>
    <p:extLst>
      <p:ext uri="{BB962C8B-B14F-4D97-AF65-F5344CB8AC3E}">
        <p14:creationId xmlns:p14="http://schemas.microsoft.com/office/powerpoint/2010/main" val="4071770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smtClean="0"/>
              <a:t>The first box often represents where patients with chronic pain are at when they first come to see us. Pain is consuming their life. Ideally, many would want that pain cloud to go away completely, but that is not usually a realistic expectation when it comes to chronic pain. Alternatively, we say we want to help patients broaden their life by having more activities that enrich life, and we will use multimodal approaches to manage pain, which could decrease it some, but pain will likely still be there.</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29</a:t>
            </a:fld>
            <a:endParaRPr lang="en-US"/>
          </a:p>
        </p:txBody>
      </p:sp>
    </p:spTree>
    <p:extLst>
      <p:ext uri="{BB962C8B-B14F-4D97-AF65-F5344CB8AC3E}">
        <p14:creationId xmlns:p14="http://schemas.microsoft.com/office/powerpoint/2010/main" val="670057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err="1" smtClean="0"/>
              <a:t>Dobmeyer</a:t>
            </a:r>
            <a:r>
              <a:rPr lang="en-US" b="0" i="1" u="none" baseline="0" dirty="0" smtClean="0"/>
              <a:t>, A. (2018). Psychological treatment of medical patients in integrated primary care. Washington, DC: American Psychological Association.</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30</a:t>
            </a:fld>
            <a:endParaRPr lang="en-US"/>
          </a:p>
        </p:txBody>
      </p:sp>
    </p:spTree>
    <p:extLst>
      <p:ext uri="{BB962C8B-B14F-4D97-AF65-F5344CB8AC3E}">
        <p14:creationId xmlns:p14="http://schemas.microsoft.com/office/powerpoint/2010/main" val="283114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4</a:t>
            </a:fld>
            <a:endParaRPr lang="en-US"/>
          </a:p>
        </p:txBody>
      </p:sp>
    </p:spTree>
    <p:extLst>
      <p:ext uri="{BB962C8B-B14F-4D97-AF65-F5344CB8AC3E}">
        <p14:creationId xmlns:p14="http://schemas.microsoft.com/office/powerpoint/2010/main" val="631288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err="1" smtClean="0"/>
              <a:t>Dobmeyer</a:t>
            </a:r>
            <a:r>
              <a:rPr lang="en-US" b="0" i="1" u="none" baseline="0" dirty="0" smtClean="0"/>
              <a:t>, A. (2018). Psychological treatment of medical patients in integrated primary care. Washington, DC: American Psychological Association.</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31</a:t>
            </a:fld>
            <a:endParaRPr lang="en-US"/>
          </a:p>
        </p:txBody>
      </p:sp>
    </p:spTree>
    <p:extLst>
      <p:ext uri="{BB962C8B-B14F-4D97-AF65-F5344CB8AC3E}">
        <p14:creationId xmlns:p14="http://schemas.microsoft.com/office/powerpoint/2010/main" val="397229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err="1" smtClean="0"/>
              <a:t>Dobmeyer</a:t>
            </a:r>
            <a:r>
              <a:rPr lang="en-US" b="0" i="1" u="none" baseline="0" dirty="0" smtClean="0"/>
              <a:t>, A. (2018). Psychological treatment of medical patients in integrated primary care. Washington, DC: American Psychological Association.</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32</a:t>
            </a:fld>
            <a:endParaRPr lang="en-US"/>
          </a:p>
        </p:txBody>
      </p:sp>
    </p:spTree>
    <p:extLst>
      <p:ext uri="{BB962C8B-B14F-4D97-AF65-F5344CB8AC3E}">
        <p14:creationId xmlns:p14="http://schemas.microsoft.com/office/powerpoint/2010/main" val="143395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33</a:t>
            </a:fld>
            <a:endParaRPr lang="en-US"/>
          </a:p>
        </p:txBody>
      </p:sp>
    </p:spTree>
    <p:extLst>
      <p:ext uri="{BB962C8B-B14F-4D97-AF65-F5344CB8AC3E}">
        <p14:creationId xmlns:p14="http://schemas.microsoft.com/office/powerpoint/2010/main" val="1904337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Outcalt</a:t>
            </a:r>
            <a:r>
              <a:rPr lang="en-US" sz="1200" b="0" i="0" kern="1200" dirty="0" smtClean="0">
                <a:solidFill>
                  <a:schemeClr val="tx1"/>
                </a:solidFill>
                <a:effectLst/>
                <a:latin typeface="+mn-lt"/>
                <a:ea typeface="+mn-ea"/>
                <a:cs typeface="+mn-cs"/>
              </a:rPr>
              <a:t>, S. D., Kroenke, K., Krebs, E. E., </a:t>
            </a:r>
            <a:r>
              <a:rPr lang="en-US" sz="1200" b="0" i="0" kern="1200" dirty="0" err="1" smtClean="0">
                <a:solidFill>
                  <a:schemeClr val="tx1"/>
                </a:solidFill>
                <a:effectLst/>
                <a:latin typeface="+mn-lt"/>
                <a:ea typeface="+mn-ea"/>
                <a:cs typeface="+mn-cs"/>
              </a:rPr>
              <a:t>Chumbler</a:t>
            </a:r>
            <a:r>
              <a:rPr lang="en-US" sz="1200" b="0" i="0" kern="1200" dirty="0" smtClean="0">
                <a:solidFill>
                  <a:schemeClr val="tx1"/>
                </a:solidFill>
                <a:effectLst/>
                <a:latin typeface="+mn-lt"/>
                <a:ea typeface="+mn-ea"/>
                <a:cs typeface="+mn-cs"/>
              </a:rPr>
              <a:t>, N. R., Wu, J., Yu, Z., &amp; Bair, M. J. (2015). Chronic pain and comorbid mental health conditions: independent associations of posttraumatic stress disorder and depression with pain, disability, and quality of life. </a:t>
            </a:r>
            <a:r>
              <a:rPr lang="en-US" sz="1200" b="0" i="1" kern="1200" dirty="0" smtClean="0">
                <a:solidFill>
                  <a:schemeClr val="tx1"/>
                </a:solidFill>
                <a:effectLst/>
                <a:latin typeface="+mn-lt"/>
                <a:ea typeface="+mn-ea"/>
                <a:cs typeface="+mn-cs"/>
              </a:rPr>
              <a:t>Journal of behavioral medicine</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38</a:t>
            </a:r>
            <a:r>
              <a:rPr lang="en-US" sz="1200" b="0" i="0" kern="1200" dirty="0" smtClean="0">
                <a:solidFill>
                  <a:schemeClr val="tx1"/>
                </a:solidFill>
                <a:effectLst/>
                <a:latin typeface="+mn-lt"/>
                <a:ea typeface="+mn-ea"/>
                <a:cs typeface="+mn-cs"/>
              </a:rPr>
              <a:t>(3), 535-543. </a:t>
            </a:r>
          </a:p>
          <a:p>
            <a:r>
              <a:rPr lang="en-US" sz="1200" b="0" i="0" kern="1200" dirty="0" smtClean="0">
                <a:solidFill>
                  <a:schemeClr val="tx1"/>
                </a:solidFill>
                <a:effectLst/>
                <a:latin typeface="+mn-lt"/>
                <a:ea typeface="+mn-ea"/>
                <a:cs typeface="+mn-cs"/>
              </a:rPr>
              <a:t>Stubbs, B., </a:t>
            </a:r>
            <a:r>
              <a:rPr lang="en-US" sz="1200" b="0" i="0" kern="1200" dirty="0" err="1" smtClean="0">
                <a:solidFill>
                  <a:schemeClr val="tx1"/>
                </a:solidFill>
                <a:effectLst/>
                <a:latin typeface="+mn-lt"/>
                <a:ea typeface="+mn-ea"/>
                <a:cs typeface="+mn-cs"/>
              </a:rPr>
              <a:t>Vancampfort</a:t>
            </a:r>
            <a:r>
              <a:rPr lang="en-US" sz="1200" b="0" i="0" kern="1200" dirty="0" smtClean="0">
                <a:solidFill>
                  <a:schemeClr val="tx1"/>
                </a:solidFill>
                <a:effectLst/>
                <a:latin typeface="+mn-lt"/>
                <a:ea typeface="+mn-ea"/>
                <a:cs typeface="+mn-cs"/>
              </a:rPr>
              <a:t>, D., Veronese, N., Thompson, T., </a:t>
            </a:r>
            <a:r>
              <a:rPr lang="en-US" sz="1200" b="0" i="0" kern="1200" dirty="0" err="1" smtClean="0">
                <a:solidFill>
                  <a:schemeClr val="tx1"/>
                </a:solidFill>
                <a:effectLst/>
                <a:latin typeface="+mn-lt"/>
                <a:ea typeface="+mn-ea"/>
                <a:cs typeface="+mn-cs"/>
              </a:rPr>
              <a:t>Fornaro</a:t>
            </a:r>
            <a:r>
              <a:rPr lang="en-US" sz="1200" b="0" i="0" kern="1200" dirty="0" smtClean="0">
                <a:solidFill>
                  <a:schemeClr val="tx1"/>
                </a:solidFill>
                <a:effectLst/>
                <a:latin typeface="+mn-lt"/>
                <a:ea typeface="+mn-ea"/>
                <a:cs typeface="+mn-cs"/>
              </a:rPr>
              <a:t>, M., Schofield, P., ... &amp; </a:t>
            </a:r>
            <a:r>
              <a:rPr lang="en-US" sz="1200" b="0" i="0" kern="1200" dirty="0" err="1" smtClean="0">
                <a:solidFill>
                  <a:schemeClr val="tx1"/>
                </a:solidFill>
                <a:effectLst/>
                <a:latin typeface="+mn-lt"/>
                <a:ea typeface="+mn-ea"/>
                <a:cs typeface="+mn-cs"/>
              </a:rPr>
              <a:t>Koyanagi</a:t>
            </a:r>
            <a:r>
              <a:rPr lang="en-US" sz="1200" b="0" i="0" kern="1200" dirty="0" smtClean="0">
                <a:solidFill>
                  <a:schemeClr val="tx1"/>
                </a:solidFill>
                <a:effectLst/>
                <a:latin typeface="+mn-lt"/>
                <a:ea typeface="+mn-ea"/>
                <a:cs typeface="+mn-cs"/>
              </a:rPr>
              <a:t>, A. (2017). Depression and pain: primary data and meta-analysis among 237 952 people across 47 low-and middle-income countries. </a:t>
            </a:r>
            <a:r>
              <a:rPr lang="en-US" sz="1200" b="0" i="1" kern="1200" dirty="0" smtClean="0">
                <a:solidFill>
                  <a:schemeClr val="tx1"/>
                </a:solidFill>
                <a:effectLst/>
                <a:latin typeface="+mn-lt"/>
                <a:ea typeface="+mn-ea"/>
                <a:cs typeface="+mn-cs"/>
              </a:rPr>
              <a:t>Psychological medicine</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47</a:t>
            </a:r>
            <a:r>
              <a:rPr lang="en-US" sz="1200" b="0" i="0" kern="1200" dirty="0" smtClean="0">
                <a:solidFill>
                  <a:schemeClr val="tx1"/>
                </a:solidFill>
                <a:effectLst/>
                <a:latin typeface="+mn-lt"/>
                <a:ea typeface="+mn-ea"/>
                <a:cs typeface="+mn-cs"/>
              </a:rPr>
              <a:t>(16), 2906-2917.</a:t>
            </a:r>
          </a:p>
          <a:p>
            <a:r>
              <a:rPr lang="en-US" sz="1200" b="0" i="0" kern="1200" dirty="0" smtClean="0">
                <a:solidFill>
                  <a:schemeClr val="tx1"/>
                </a:solidFill>
                <a:effectLst/>
                <a:latin typeface="+mn-lt"/>
                <a:ea typeface="+mn-ea"/>
                <a:cs typeface="+mn-cs"/>
              </a:rPr>
              <a:t>Rayner, L., </a:t>
            </a:r>
            <a:r>
              <a:rPr lang="en-US" sz="1200" b="0" i="0" kern="1200" dirty="0" err="1" smtClean="0">
                <a:solidFill>
                  <a:schemeClr val="tx1"/>
                </a:solidFill>
                <a:effectLst/>
                <a:latin typeface="+mn-lt"/>
                <a:ea typeface="+mn-ea"/>
                <a:cs typeface="+mn-cs"/>
              </a:rPr>
              <a:t>Hotopf</a:t>
            </a:r>
            <a:r>
              <a:rPr lang="en-US" sz="1200" b="0" i="0" kern="1200" dirty="0" smtClean="0">
                <a:solidFill>
                  <a:schemeClr val="tx1"/>
                </a:solidFill>
                <a:effectLst/>
                <a:latin typeface="+mn-lt"/>
                <a:ea typeface="+mn-ea"/>
                <a:cs typeface="+mn-cs"/>
              </a:rPr>
              <a:t>, M., </a:t>
            </a:r>
            <a:r>
              <a:rPr lang="en-US" sz="1200" b="0" i="0" kern="1200" dirty="0" err="1" smtClean="0">
                <a:solidFill>
                  <a:schemeClr val="tx1"/>
                </a:solidFill>
                <a:effectLst/>
                <a:latin typeface="+mn-lt"/>
                <a:ea typeface="+mn-ea"/>
                <a:cs typeface="+mn-cs"/>
              </a:rPr>
              <a:t>Petkova</a:t>
            </a:r>
            <a:r>
              <a:rPr lang="en-US" sz="1200" b="0" i="0" kern="1200" dirty="0" smtClean="0">
                <a:solidFill>
                  <a:schemeClr val="tx1"/>
                </a:solidFill>
                <a:effectLst/>
                <a:latin typeface="+mn-lt"/>
                <a:ea typeface="+mn-ea"/>
                <a:cs typeface="+mn-cs"/>
              </a:rPr>
              <a:t>, H., </a:t>
            </a:r>
            <a:r>
              <a:rPr lang="en-US" sz="1200" b="0" i="0" kern="1200" dirty="0" err="1" smtClean="0">
                <a:solidFill>
                  <a:schemeClr val="tx1"/>
                </a:solidFill>
                <a:effectLst/>
                <a:latin typeface="+mn-lt"/>
                <a:ea typeface="+mn-ea"/>
                <a:cs typeface="+mn-cs"/>
              </a:rPr>
              <a:t>Matcham</a:t>
            </a:r>
            <a:r>
              <a:rPr lang="en-US" sz="1200" b="0" i="0" kern="1200" dirty="0" smtClean="0">
                <a:solidFill>
                  <a:schemeClr val="tx1"/>
                </a:solidFill>
                <a:effectLst/>
                <a:latin typeface="+mn-lt"/>
                <a:ea typeface="+mn-ea"/>
                <a:cs typeface="+mn-cs"/>
              </a:rPr>
              <a:t>, F., Simpson, A., &amp; McCracken, L. M. (2016). Depression in patients with chronic pain attending a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pain treatment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 prevalence and impact on health care costs. </a:t>
            </a:r>
            <a:r>
              <a:rPr lang="en-US" sz="1200" b="0" i="1" kern="1200" dirty="0" smtClean="0">
                <a:solidFill>
                  <a:schemeClr val="tx1"/>
                </a:solidFill>
                <a:effectLst/>
                <a:latin typeface="+mn-lt"/>
                <a:ea typeface="+mn-ea"/>
                <a:cs typeface="+mn-cs"/>
              </a:rPr>
              <a:t>Pain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157</a:t>
            </a:r>
            <a:r>
              <a:rPr lang="en-US" sz="1200" b="0" i="0" kern="1200" dirty="0" smtClean="0">
                <a:solidFill>
                  <a:schemeClr val="tx1"/>
                </a:solidFill>
                <a:effectLst/>
                <a:latin typeface="+mn-lt"/>
                <a:ea typeface="+mn-ea"/>
                <a:cs typeface="+mn-cs"/>
              </a:rPr>
              <a:t>(7), 1472.</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34</a:t>
            </a:fld>
            <a:endParaRPr lang="en-US"/>
          </a:p>
        </p:txBody>
      </p:sp>
    </p:spTree>
    <p:extLst>
      <p:ext uri="{BB962C8B-B14F-4D97-AF65-F5344CB8AC3E}">
        <p14:creationId xmlns:p14="http://schemas.microsoft.com/office/powerpoint/2010/main" val="4106228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err="1" smtClean="0"/>
              <a:t>Dobmeyer</a:t>
            </a:r>
            <a:r>
              <a:rPr lang="en-US" b="0" i="1" u="none" baseline="0" dirty="0" smtClean="0"/>
              <a:t>, A. (2018). Psychological treatment of medical patients in integrated primary care. Washington, DC: American Psychological Association.</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35</a:t>
            </a:fld>
            <a:endParaRPr lang="en-US"/>
          </a:p>
        </p:txBody>
      </p:sp>
    </p:spTree>
    <p:extLst>
      <p:ext uri="{BB962C8B-B14F-4D97-AF65-F5344CB8AC3E}">
        <p14:creationId xmlns:p14="http://schemas.microsoft.com/office/powerpoint/2010/main" val="373224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err="1" smtClean="0"/>
              <a:t>Dobmeyer</a:t>
            </a:r>
            <a:r>
              <a:rPr lang="en-US" b="0" i="1" u="none" baseline="0" dirty="0" smtClean="0"/>
              <a:t>, A. (2018). Psychological treatment of medical patients in integrated primary care. Washington, DC: American Psychological Association.</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36</a:t>
            </a:fld>
            <a:endParaRPr lang="en-US"/>
          </a:p>
        </p:txBody>
      </p:sp>
    </p:spTree>
    <p:extLst>
      <p:ext uri="{BB962C8B-B14F-4D97-AF65-F5344CB8AC3E}">
        <p14:creationId xmlns:p14="http://schemas.microsoft.com/office/powerpoint/2010/main" val="3129446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460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Vlaeyen</a:t>
            </a:r>
            <a:r>
              <a:rPr lang="en-US" sz="1200" b="0" i="0" kern="1200" dirty="0" smtClean="0">
                <a:solidFill>
                  <a:schemeClr val="tx1"/>
                </a:solidFill>
                <a:effectLst/>
                <a:latin typeface="+mn-lt"/>
                <a:ea typeface="+mn-ea"/>
                <a:cs typeface="+mn-cs"/>
              </a:rPr>
              <a:t>, J. W., &amp; Linton, S. J. (2000). Fear-avoidance and its consequences in chronic musculoskeletal pain: a state of the art. </a:t>
            </a:r>
            <a:r>
              <a:rPr lang="en-US" sz="1200" b="0" i="1" kern="1200" dirty="0" smtClean="0">
                <a:solidFill>
                  <a:schemeClr val="tx1"/>
                </a:solidFill>
                <a:effectLst/>
                <a:latin typeface="+mn-lt"/>
                <a:ea typeface="+mn-ea"/>
                <a:cs typeface="+mn-cs"/>
              </a:rPr>
              <a:t>Pain</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85</a:t>
            </a:r>
            <a:r>
              <a:rPr lang="en-US" sz="1200" b="0" i="0" kern="1200" dirty="0" smtClean="0">
                <a:solidFill>
                  <a:schemeClr val="tx1"/>
                </a:solidFill>
                <a:effectLst/>
                <a:latin typeface="+mn-lt"/>
                <a:ea typeface="+mn-ea"/>
                <a:cs typeface="+mn-cs"/>
              </a:rPr>
              <a:t>(3), 317-332.</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38</a:t>
            </a:fld>
            <a:endParaRPr lang="en-US"/>
          </a:p>
        </p:txBody>
      </p:sp>
    </p:spTree>
    <p:extLst>
      <p:ext uri="{BB962C8B-B14F-4D97-AF65-F5344CB8AC3E}">
        <p14:creationId xmlns:p14="http://schemas.microsoft.com/office/powerpoint/2010/main" val="796908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u="none" baseline="0" dirty="0" smtClean="0"/>
              <a:t>Richards, D. A., </a:t>
            </a:r>
            <a:r>
              <a:rPr lang="en-US" b="0" i="1" u="none" baseline="0" dirty="0" err="1" smtClean="0"/>
              <a:t>Ekers</a:t>
            </a:r>
            <a:r>
              <a:rPr lang="en-US" b="0" i="1" u="none" baseline="0" dirty="0" smtClean="0"/>
              <a:t>, D., McMillan, D., Taylor, R. S., Byford, S., Warren F. C., …&amp; Finning, K. (2016). Cost and outcome of </a:t>
            </a:r>
            <a:r>
              <a:rPr lang="en-US" b="0" i="1" u="none" baseline="0" dirty="0" err="1" smtClean="0"/>
              <a:t>behavioural</a:t>
            </a:r>
            <a:r>
              <a:rPr lang="en-US" b="0" i="1" u="none" baseline="0" dirty="0" smtClean="0"/>
              <a:t> activation versus cognitive </a:t>
            </a:r>
            <a:r>
              <a:rPr lang="en-US" b="0" i="1" u="none" baseline="0" dirty="0" err="1" smtClean="0"/>
              <a:t>behavioural</a:t>
            </a:r>
            <a:r>
              <a:rPr lang="en-US" b="0" i="1" u="none" baseline="0" dirty="0" smtClean="0"/>
              <a:t> therapy for depression (COBRA): A randomized, controlled, non-inferiority trial. Lancet, 388, 871-880. </a:t>
            </a:r>
            <a:r>
              <a:rPr lang="en-US" b="0" i="1" u="none" baseline="0" dirty="0" err="1" smtClean="0"/>
              <a:t>doi</a:t>
            </a:r>
            <a:r>
              <a:rPr lang="en-US" b="0" i="1" u="none" baseline="0" dirty="0" smtClean="0"/>
              <a:t>: 10.1016/S1040-6736(16)31140-0</a:t>
            </a:r>
          </a:p>
          <a:p>
            <a:r>
              <a:rPr lang="en-US" sz="1200" b="0" i="0" kern="1200" dirty="0" smtClean="0">
                <a:solidFill>
                  <a:schemeClr val="tx1"/>
                </a:solidFill>
                <a:effectLst/>
                <a:latin typeface="+mn-lt"/>
                <a:ea typeface="+mn-ea"/>
                <a:cs typeface="+mn-cs"/>
              </a:rPr>
              <a:t>Pass, L., </a:t>
            </a:r>
            <a:r>
              <a:rPr lang="en-US" sz="1200" b="0" i="0" kern="1200" dirty="0" err="1" smtClean="0">
                <a:solidFill>
                  <a:schemeClr val="tx1"/>
                </a:solidFill>
                <a:effectLst/>
                <a:latin typeface="+mn-lt"/>
                <a:ea typeface="+mn-ea"/>
                <a:cs typeface="+mn-cs"/>
              </a:rPr>
              <a:t>Lejuez</a:t>
            </a:r>
            <a:r>
              <a:rPr lang="en-US" sz="1200" b="0" i="0" kern="1200" dirty="0" smtClean="0">
                <a:solidFill>
                  <a:schemeClr val="tx1"/>
                </a:solidFill>
                <a:effectLst/>
                <a:latin typeface="+mn-lt"/>
                <a:ea typeface="+mn-ea"/>
                <a:cs typeface="+mn-cs"/>
              </a:rPr>
              <a:t>, C. W., &amp; Reynolds, S. (2018). Brief </a:t>
            </a:r>
            <a:r>
              <a:rPr lang="en-US" sz="1200" b="0" i="0" kern="1200" dirty="0" err="1" smtClean="0">
                <a:solidFill>
                  <a:schemeClr val="tx1"/>
                </a:solidFill>
                <a:effectLst/>
                <a:latin typeface="+mn-lt"/>
                <a:ea typeface="+mn-ea"/>
                <a:cs typeface="+mn-cs"/>
              </a:rPr>
              <a:t>behavioural</a:t>
            </a:r>
            <a:r>
              <a:rPr lang="en-US" sz="1200" b="0" i="0" kern="1200" dirty="0" smtClean="0">
                <a:solidFill>
                  <a:schemeClr val="tx1"/>
                </a:solidFill>
                <a:effectLst/>
                <a:latin typeface="+mn-lt"/>
                <a:ea typeface="+mn-ea"/>
                <a:cs typeface="+mn-cs"/>
              </a:rPr>
              <a:t> activation (Brief BA) for adolescent depression: A pilot study. </a:t>
            </a:r>
            <a:r>
              <a:rPr lang="en-US" sz="1200" b="0" i="1" kern="1200" dirty="0" err="1" smtClean="0">
                <a:solidFill>
                  <a:schemeClr val="tx1"/>
                </a:solidFill>
                <a:effectLst/>
                <a:latin typeface="+mn-lt"/>
                <a:ea typeface="+mn-ea"/>
                <a:cs typeface="+mn-cs"/>
              </a:rPr>
              <a:t>Behavioural</a:t>
            </a:r>
            <a:r>
              <a:rPr lang="en-US" sz="1200" b="0" i="1" kern="1200" dirty="0" smtClean="0">
                <a:solidFill>
                  <a:schemeClr val="tx1"/>
                </a:solidFill>
                <a:effectLst/>
                <a:latin typeface="+mn-lt"/>
                <a:ea typeface="+mn-ea"/>
                <a:cs typeface="+mn-cs"/>
              </a:rPr>
              <a:t> and cognitive psychotherapy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46</a:t>
            </a:r>
            <a:r>
              <a:rPr lang="en-US" sz="1200" b="0" i="0" kern="1200" dirty="0" smtClean="0">
                <a:solidFill>
                  <a:schemeClr val="tx1"/>
                </a:solidFill>
                <a:effectLst/>
                <a:latin typeface="+mn-lt"/>
                <a:ea typeface="+mn-ea"/>
                <a:cs typeface="+mn-cs"/>
              </a:rPr>
              <a:t>(2), 182-194.</a:t>
            </a:r>
          </a:p>
          <a:p>
            <a:r>
              <a:rPr lang="en-US" sz="1200" b="0" i="0" kern="1200" dirty="0" smtClean="0">
                <a:solidFill>
                  <a:schemeClr val="tx1"/>
                </a:solidFill>
                <a:effectLst/>
                <a:latin typeface="+mn-lt"/>
                <a:ea typeface="+mn-ea"/>
                <a:cs typeface="+mn-cs"/>
              </a:rPr>
              <a:t>Dobson, K. S., </a:t>
            </a:r>
            <a:r>
              <a:rPr lang="en-US" sz="1200" b="0" i="0" kern="1200" dirty="0" err="1" smtClean="0">
                <a:solidFill>
                  <a:schemeClr val="tx1"/>
                </a:solidFill>
                <a:effectLst/>
                <a:latin typeface="+mn-lt"/>
                <a:ea typeface="+mn-ea"/>
                <a:cs typeface="+mn-cs"/>
              </a:rPr>
              <a:t>Hollon</a:t>
            </a:r>
            <a:r>
              <a:rPr lang="en-US" sz="1200" b="0" i="0" kern="1200" dirty="0" smtClean="0">
                <a:solidFill>
                  <a:schemeClr val="tx1"/>
                </a:solidFill>
                <a:effectLst/>
                <a:latin typeface="+mn-lt"/>
                <a:ea typeface="+mn-ea"/>
                <a:cs typeface="+mn-cs"/>
              </a:rPr>
              <a:t>, S. D., </a:t>
            </a:r>
            <a:r>
              <a:rPr lang="en-US" sz="1200" b="0" i="0" kern="1200" dirty="0" err="1" smtClean="0">
                <a:solidFill>
                  <a:schemeClr val="tx1"/>
                </a:solidFill>
                <a:effectLst/>
                <a:latin typeface="+mn-lt"/>
                <a:ea typeface="+mn-ea"/>
                <a:cs typeface="+mn-cs"/>
              </a:rPr>
              <a:t>Dimidjian</a:t>
            </a:r>
            <a:r>
              <a:rPr lang="en-US" sz="1200" b="0" i="0" kern="1200" dirty="0" smtClean="0">
                <a:solidFill>
                  <a:schemeClr val="tx1"/>
                </a:solidFill>
                <a:effectLst/>
                <a:latin typeface="+mn-lt"/>
                <a:ea typeface="+mn-ea"/>
                <a:cs typeface="+mn-cs"/>
              </a:rPr>
              <a:t>, S., </a:t>
            </a:r>
            <a:r>
              <a:rPr lang="en-US" sz="1200" b="0" i="0" kern="1200" dirty="0" err="1" smtClean="0">
                <a:solidFill>
                  <a:schemeClr val="tx1"/>
                </a:solidFill>
                <a:effectLst/>
                <a:latin typeface="+mn-lt"/>
                <a:ea typeface="+mn-ea"/>
                <a:cs typeface="+mn-cs"/>
              </a:rPr>
              <a:t>Schmaling</a:t>
            </a:r>
            <a:r>
              <a:rPr lang="en-US" sz="1200" b="0" i="0" kern="1200" dirty="0" smtClean="0">
                <a:solidFill>
                  <a:schemeClr val="tx1"/>
                </a:solidFill>
                <a:effectLst/>
                <a:latin typeface="+mn-lt"/>
                <a:ea typeface="+mn-ea"/>
                <a:cs typeface="+mn-cs"/>
              </a:rPr>
              <a:t>, K. B., </a:t>
            </a:r>
            <a:r>
              <a:rPr lang="en-US" sz="1200" b="0" i="0" kern="1200" dirty="0" err="1" smtClean="0">
                <a:solidFill>
                  <a:schemeClr val="tx1"/>
                </a:solidFill>
                <a:effectLst/>
                <a:latin typeface="+mn-lt"/>
                <a:ea typeface="+mn-ea"/>
                <a:cs typeface="+mn-cs"/>
              </a:rPr>
              <a:t>Kohlenberg</a:t>
            </a:r>
            <a:r>
              <a:rPr lang="en-US" sz="1200" b="0" i="0" kern="1200" dirty="0" smtClean="0">
                <a:solidFill>
                  <a:schemeClr val="tx1"/>
                </a:solidFill>
                <a:effectLst/>
                <a:latin typeface="+mn-lt"/>
                <a:ea typeface="+mn-ea"/>
                <a:cs typeface="+mn-cs"/>
              </a:rPr>
              <a:t>, R. J., Gallop, R. J., ... &amp; Jacobson, N. S. (2008). Randomized trial of behavioral activation, cognitive therapy, and antidepressant medication in the prevention of relapse and recurrence in major depression. </a:t>
            </a:r>
            <a:r>
              <a:rPr lang="en-US" sz="1200" b="0" i="1" kern="1200" dirty="0" smtClean="0">
                <a:solidFill>
                  <a:schemeClr val="tx1"/>
                </a:solidFill>
                <a:effectLst/>
                <a:latin typeface="+mn-lt"/>
                <a:ea typeface="+mn-ea"/>
                <a:cs typeface="+mn-cs"/>
              </a:rPr>
              <a:t>Journal of consulting and clinical psychology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76</a:t>
            </a:r>
            <a:r>
              <a:rPr lang="en-US" sz="1200" b="0" i="0" kern="1200" dirty="0" smtClean="0">
                <a:solidFill>
                  <a:schemeClr val="tx1"/>
                </a:solidFill>
                <a:effectLst/>
                <a:latin typeface="+mn-lt"/>
                <a:ea typeface="+mn-ea"/>
                <a:cs typeface="+mn-cs"/>
              </a:rPr>
              <a:t>(3), 468.</a:t>
            </a:r>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39</a:t>
            </a:fld>
            <a:endParaRPr lang="en-US"/>
          </a:p>
        </p:txBody>
      </p:sp>
    </p:spTree>
    <p:extLst>
      <p:ext uri="{BB962C8B-B14F-4D97-AF65-F5344CB8AC3E}">
        <p14:creationId xmlns:p14="http://schemas.microsoft.com/office/powerpoint/2010/main" val="1020429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40</a:t>
            </a:fld>
            <a:endParaRPr lang="en-US"/>
          </a:p>
        </p:txBody>
      </p:sp>
    </p:spTree>
    <p:extLst>
      <p:ext uri="{BB962C8B-B14F-4D97-AF65-F5344CB8AC3E}">
        <p14:creationId xmlns:p14="http://schemas.microsoft.com/office/powerpoint/2010/main" val="251046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ICSI Health Care Guideline: Pain: Assessment, Non-Opioid Treatment Approaches and Opioid Management Care for Adults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September 2019 </a:t>
            </a:r>
            <a:endParaRPr lang="en-US" sz="1200" kern="1200" dirty="0" smtClean="0">
              <a:solidFill>
                <a:schemeClr val="tx1"/>
              </a:solidFill>
              <a:effectLst/>
              <a:latin typeface="+mn-lt"/>
              <a:ea typeface="+mn-ea"/>
              <a:cs typeface="+mn-cs"/>
            </a:endParaRP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5</a:t>
            </a:fld>
            <a:endParaRPr lang="en-US"/>
          </a:p>
        </p:txBody>
      </p:sp>
    </p:spTree>
    <p:extLst>
      <p:ext uri="{BB962C8B-B14F-4D97-AF65-F5344CB8AC3E}">
        <p14:creationId xmlns:p14="http://schemas.microsoft.com/office/powerpoint/2010/main" val="1576758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41</a:t>
            </a:fld>
            <a:endParaRPr lang="en-US"/>
          </a:p>
        </p:txBody>
      </p:sp>
    </p:spTree>
    <p:extLst>
      <p:ext uri="{BB962C8B-B14F-4D97-AF65-F5344CB8AC3E}">
        <p14:creationId xmlns:p14="http://schemas.microsoft.com/office/powerpoint/2010/main" val="3459095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42</a:t>
            </a:fld>
            <a:endParaRPr lang="en-US"/>
          </a:p>
        </p:txBody>
      </p:sp>
    </p:spTree>
    <p:extLst>
      <p:ext uri="{BB962C8B-B14F-4D97-AF65-F5344CB8AC3E}">
        <p14:creationId xmlns:p14="http://schemas.microsoft.com/office/powerpoint/2010/main" val="3432717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43</a:t>
            </a:fld>
            <a:endParaRPr lang="en-US"/>
          </a:p>
        </p:txBody>
      </p:sp>
    </p:spTree>
    <p:extLst>
      <p:ext uri="{BB962C8B-B14F-4D97-AF65-F5344CB8AC3E}">
        <p14:creationId xmlns:p14="http://schemas.microsoft.com/office/powerpoint/2010/main" val="546623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416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8FED2-29BE-42E4-BA54-B5A80F8AE720}" type="slidenum">
              <a:rPr lang="en-US" smtClean="0"/>
              <a:t>45</a:t>
            </a:fld>
            <a:endParaRPr lang="en-US"/>
          </a:p>
        </p:txBody>
      </p:sp>
    </p:spTree>
    <p:extLst>
      <p:ext uri="{BB962C8B-B14F-4D97-AF65-F5344CB8AC3E}">
        <p14:creationId xmlns:p14="http://schemas.microsoft.com/office/powerpoint/2010/main" val="1912874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672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7194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180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951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74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ICSI Health Care Guideline: Pain: Assessment, Non-Opioid Treatment Approaches and Opioid Management Care for Adults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September 2019 </a:t>
            </a:r>
            <a:endParaRPr lang="en-US" sz="1200" kern="1200" dirty="0" smtClean="0">
              <a:solidFill>
                <a:schemeClr val="tx1"/>
              </a:solidFill>
              <a:effectLst/>
              <a:latin typeface="+mn-lt"/>
              <a:ea typeface="+mn-ea"/>
              <a:cs typeface="+mn-cs"/>
            </a:endParaRP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6</a:t>
            </a:fld>
            <a:endParaRPr lang="en-US"/>
          </a:p>
        </p:txBody>
      </p:sp>
    </p:spTree>
    <p:extLst>
      <p:ext uri="{BB962C8B-B14F-4D97-AF65-F5344CB8AC3E}">
        <p14:creationId xmlns:p14="http://schemas.microsoft.com/office/powerpoint/2010/main" val="1153889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020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430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53</a:t>
            </a:fld>
            <a:endParaRPr lang="en-US"/>
          </a:p>
        </p:txBody>
      </p:sp>
    </p:spTree>
    <p:extLst>
      <p:ext uri="{BB962C8B-B14F-4D97-AF65-F5344CB8AC3E}">
        <p14:creationId xmlns:p14="http://schemas.microsoft.com/office/powerpoint/2010/main" val="2589349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Puspitasari</a:t>
            </a:r>
            <a:r>
              <a:rPr lang="en-US" dirty="0" smtClean="0"/>
              <a:t>, A., </a:t>
            </a:r>
            <a:r>
              <a:rPr lang="en-US" dirty="0" err="1" smtClean="0"/>
              <a:t>L’Amoeureax</a:t>
            </a:r>
            <a:r>
              <a:rPr lang="en-US" dirty="0" smtClean="0"/>
              <a:t>, T., &amp; </a:t>
            </a:r>
            <a:r>
              <a:rPr lang="en-US" dirty="0" err="1" smtClean="0"/>
              <a:t>Schak</a:t>
            </a:r>
            <a:r>
              <a:rPr lang="en-US" dirty="0" smtClean="0"/>
              <a:t>, K.</a:t>
            </a:r>
            <a:r>
              <a:rPr lang="en-US" baseline="0" dirty="0" smtClean="0"/>
              <a:t> (2019). Introduction to behavioral activation. Minnesota Psychological Association workshop.</a:t>
            </a:r>
            <a:endParaRPr lang="en-US" dirty="0"/>
          </a:p>
        </p:txBody>
      </p:sp>
    </p:spTree>
    <p:extLst>
      <p:ext uri="{BB962C8B-B14F-4D97-AF65-F5344CB8AC3E}">
        <p14:creationId xmlns:p14="http://schemas.microsoft.com/office/powerpoint/2010/main" val="1900110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719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9515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1f84d6a8f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g71f84d6a8f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23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Chronic pain was defined as pain on most days or every day in the past 6 months, as recommended by the International Association for the Study of Pain,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modified to account for intermittent pain, and used in both the National Pain Strategy and National Institutes of Health Task Force on Chronic Back Pain (</a:t>
            </a:r>
            <a:r>
              <a:rPr lang="en-US" sz="1200"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As suggested in the National Pain Strategy, high-impact chronic pain was defined as chronic pain that limited life or work activities on most days or every day during the past 6 months (</a:t>
            </a:r>
            <a:r>
              <a:rPr lang="en-US" sz="1200" i="1" kern="12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p>
          <a:p>
            <a:endParaRPr lang="en-US" b="0" i="1"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latin typeface="Verdana" panose="020B0604030504040204" pitchFamily="34" charset="0"/>
                <a:ea typeface="Verdana" panose="020B0604030504040204" pitchFamily="34" charset="0"/>
              </a:rPr>
              <a:t>Dahlhamer</a:t>
            </a:r>
            <a:r>
              <a:rPr lang="en-US" sz="1200" i="1" dirty="0" smtClean="0">
                <a:latin typeface="Verdana" panose="020B0604030504040204" pitchFamily="34" charset="0"/>
                <a:ea typeface="Verdana" panose="020B0604030504040204" pitchFamily="34" charset="0"/>
              </a:rPr>
              <a:t> J, Lucas J, </a:t>
            </a:r>
            <a:r>
              <a:rPr lang="en-US" sz="1200" i="1" dirty="0" err="1" smtClean="0">
                <a:latin typeface="Verdana" panose="020B0604030504040204" pitchFamily="34" charset="0"/>
                <a:ea typeface="Verdana" panose="020B0604030504040204" pitchFamily="34" charset="0"/>
              </a:rPr>
              <a:t>Zelaya</a:t>
            </a:r>
            <a:r>
              <a:rPr lang="en-US" sz="1200" i="1" dirty="0" smtClean="0">
                <a:latin typeface="Verdana" panose="020B0604030504040204" pitchFamily="34" charset="0"/>
                <a:ea typeface="Verdana" panose="020B0604030504040204" pitchFamily="34" charset="0"/>
              </a:rPr>
              <a:t>, C, et al. Prevalence of Chronic Pain and High-Impact Chronic Pain Among Adults — United States, 2016. MMWR </a:t>
            </a:r>
            <a:r>
              <a:rPr lang="en-US" sz="1200" i="1" dirty="0" err="1" smtClean="0">
                <a:latin typeface="Verdana" panose="020B0604030504040204" pitchFamily="34" charset="0"/>
                <a:ea typeface="Verdana" panose="020B0604030504040204" pitchFamily="34" charset="0"/>
              </a:rPr>
              <a:t>Morb</a:t>
            </a:r>
            <a:r>
              <a:rPr lang="en-US" sz="1200" i="1" dirty="0" smtClean="0">
                <a:latin typeface="Verdana" panose="020B0604030504040204" pitchFamily="34" charset="0"/>
                <a:ea typeface="Verdana" panose="020B0604030504040204" pitchFamily="34" charset="0"/>
              </a:rPr>
              <a:t> Mortal </a:t>
            </a:r>
            <a:r>
              <a:rPr lang="en-US" sz="1200" i="1" dirty="0" err="1" smtClean="0">
                <a:latin typeface="Verdana" panose="020B0604030504040204" pitchFamily="34" charset="0"/>
                <a:ea typeface="Verdana" panose="020B0604030504040204" pitchFamily="34" charset="0"/>
              </a:rPr>
              <a:t>Wkly</a:t>
            </a:r>
            <a:r>
              <a:rPr lang="en-US" sz="1200" i="1" dirty="0" smtClean="0">
                <a:latin typeface="Verdana" panose="020B0604030504040204" pitchFamily="34" charset="0"/>
                <a:ea typeface="Verdana" panose="020B0604030504040204" pitchFamily="34" charset="0"/>
              </a:rPr>
              <a:t> Rep 2018;67:1001–1006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Verdana" panose="020B0604030504040204" pitchFamily="34" charset="0"/>
                <a:ea typeface="Verdana" panose="020B0604030504040204" pitchFamily="34" charset="0"/>
              </a:rPr>
              <a:t>Institute of Medicine. Relieving pain in America: a blueprint for transforming prevention, care, education, and research. Washington, DC: National Academies Press; 2011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Verdana" panose="020B0604030504040204" pitchFamily="34" charset="0"/>
              <a:ea typeface="Verdana" panose="020B0604030504040204" pitchFamily="34" charset="0"/>
            </a:endParaRP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7</a:t>
            </a:fld>
            <a:endParaRPr lang="en-US"/>
          </a:p>
        </p:txBody>
      </p:sp>
    </p:spTree>
    <p:extLst>
      <p:ext uri="{BB962C8B-B14F-4D97-AF65-F5344CB8AC3E}">
        <p14:creationId xmlns:p14="http://schemas.microsoft.com/office/powerpoint/2010/main" val="234692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t>Dahlhamer</a:t>
            </a:r>
            <a:r>
              <a:rPr lang="en-US" sz="1200" i="1" dirty="0" smtClean="0"/>
              <a:t> J, Lucas J, </a:t>
            </a:r>
            <a:r>
              <a:rPr lang="en-US" sz="1200" i="1" dirty="0" err="1" smtClean="0"/>
              <a:t>Zelaya</a:t>
            </a:r>
            <a:r>
              <a:rPr lang="en-US" sz="1200" i="1" dirty="0" smtClean="0"/>
              <a:t>, C, et al. Prevalence of Chronic Pain and High-Impact Chronic Pain Among Adults — United States, 2016. MMWR </a:t>
            </a:r>
            <a:r>
              <a:rPr lang="en-US" sz="1200" i="1" dirty="0" err="1" smtClean="0"/>
              <a:t>Morb</a:t>
            </a:r>
            <a:r>
              <a:rPr lang="en-US" sz="1200" i="1" dirty="0" smtClean="0"/>
              <a:t> Mortal </a:t>
            </a:r>
            <a:r>
              <a:rPr lang="en-US" sz="1200" i="1" dirty="0" err="1" smtClean="0"/>
              <a:t>Wkly</a:t>
            </a:r>
            <a:r>
              <a:rPr lang="en-US" sz="1200" i="1" dirty="0" smtClean="0"/>
              <a:t> Rep 2018;67:1001–1006 </a:t>
            </a: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8</a:t>
            </a:fld>
            <a:endParaRPr lang="en-US"/>
          </a:p>
        </p:txBody>
      </p:sp>
    </p:spTree>
    <p:extLst>
      <p:ext uri="{BB962C8B-B14F-4D97-AF65-F5344CB8AC3E}">
        <p14:creationId xmlns:p14="http://schemas.microsoft.com/office/powerpoint/2010/main" val="92791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Schappert</a:t>
            </a:r>
            <a:r>
              <a:rPr lang="en-US" sz="1200" kern="1200" dirty="0" smtClean="0">
                <a:solidFill>
                  <a:schemeClr val="tx1"/>
                </a:solidFill>
                <a:effectLst/>
                <a:latin typeface="+mn-lt"/>
                <a:ea typeface="+mn-ea"/>
                <a:cs typeface="+mn-cs"/>
              </a:rPr>
              <a:t> SM, Burt CW. Ambulatory care visits to physician offices, hospital outpatient departments, and emergency departments: United States, 2001–02. Vital Health Stat 13 2006;13:1–66. </a:t>
            </a:r>
            <a:r>
              <a:rPr lang="en-US" sz="1200" u="sng" kern="1200" dirty="0" smtClean="0">
                <a:solidFill>
                  <a:schemeClr val="tx1"/>
                </a:solidFill>
                <a:effectLst/>
                <a:latin typeface="+mn-lt"/>
                <a:ea typeface="+mn-ea"/>
                <a:cs typeface="+mn-cs"/>
                <a:hlinkClick r:id="rId3"/>
              </a:rPr>
              <a:t>PubMedexternal icon</a:t>
            </a:r>
            <a:endParaRPr lang="en-US"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Gureje</a:t>
            </a:r>
            <a:r>
              <a:rPr lang="en-US" sz="1200" kern="1200" dirty="0" smtClean="0">
                <a:solidFill>
                  <a:schemeClr val="tx1"/>
                </a:solidFill>
                <a:effectLst/>
                <a:latin typeface="+mn-lt"/>
                <a:ea typeface="+mn-ea"/>
                <a:cs typeface="+mn-cs"/>
              </a:rPr>
              <a:t> O, Von </a:t>
            </a:r>
            <a:r>
              <a:rPr lang="en-US" sz="1200" kern="1200" dirty="0" err="1" smtClean="0">
                <a:solidFill>
                  <a:schemeClr val="tx1"/>
                </a:solidFill>
                <a:effectLst/>
                <a:latin typeface="+mn-lt"/>
                <a:ea typeface="+mn-ea"/>
                <a:cs typeface="+mn-cs"/>
              </a:rPr>
              <a:t>Korff</a:t>
            </a:r>
            <a:r>
              <a:rPr lang="en-US" sz="1200" kern="1200" dirty="0" smtClean="0">
                <a:solidFill>
                  <a:schemeClr val="tx1"/>
                </a:solidFill>
                <a:effectLst/>
                <a:latin typeface="+mn-lt"/>
                <a:ea typeface="+mn-ea"/>
                <a:cs typeface="+mn-cs"/>
              </a:rPr>
              <a:t> M, Simon GE, </a:t>
            </a:r>
            <a:r>
              <a:rPr lang="en-US" sz="1200" kern="1200" dirty="0" err="1" smtClean="0">
                <a:solidFill>
                  <a:schemeClr val="tx1"/>
                </a:solidFill>
                <a:effectLst/>
                <a:latin typeface="+mn-lt"/>
                <a:ea typeface="+mn-ea"/>
                <a:cs typeface="+mn-cs"/>
              </a:rPr>
              <a:t>Gater</a:t>
            </a:r>
            <a:r>
              <a:rPr lang="en-US" sz="1200" kern="1200" dirty="0" smtClean="0">
                <a:solidFill>
                  <a:schemeClr val="tx1"/>
                </a:solidFill>
                <a:effectLst/>
                <a:latin typeface="+mn-lt"/>
                <a:ea typeface="+mn-ea"/>
                <a:cs typeface="+mn-cs"/>
              </a:rPr>
              <a:t> R. Persistent pain and well-being. A World Health Organization study in primary care. JAMA 1998;280:147–51.  </a:t>
            </a:r>
            <a:r>
              <a:rPr lang="en-US" sz="1200" u="sng" kern="1200" dirty="0" smtClean="0">
                <a:solidFill>
                  <a:schemeClr val="tx1"/>
                </a:solidFill>
                <a:effectLst/>
                <a:latin typeface="+mn-lt"/>
                <a:ea typeface="+mn-ea"/>
                <a:cs typeface="+mn-cs"/>
                <a:hlinkClick r:id="rId4"/>
              </a:rPr>
              <a:t>CrossRefexternal </a:t>
            </a:r>
            <a:r>
              <a:rPr lang="en-US" sz="1200" u="sng" kern="1200" dirty="0" err="1" smtClean="0">
                <a:solidFill>
                  <a:schemeClr val="tx1"/>
                </a:solidFill>
                <a:effectLst/>
                <a:latin typeface="+mn-lt"/>
                <a:ea typeface="+mn-ea"/>
                <a:cs typeface="+mn-cs"/>
                <a:hlinkClick r:id="rId4"/>
              </a:rPr>
              <a:t>icon</a:t>
            </a:r>
            <a:r>
              <a:rPr lang="en-US" sz="1200" u="sng" kern="1200" dirty="0" err="1" smtClean="0">
                <a:solidFill>
                  <a:schemeClr val="tx1"/>
                </a:solidFill>
                <a:effectLst/>
                <a:latin typeface="+mn-lt"/>
                <a:ea typeface="+mn-ea"/>
                <a:cs typeface="+mn-cs"/>
                <a:hlinkClick r:id="rId5"/>
              </a:rPr>
              <a:t>PubMedexternal</a:t>
            </a:r>
            <a:r>
              <a:rPr lang="en-US" sz="1200" u="sng" kern="1200" dirty="0" smtClean="0">
                <a:solidFill>
                  <a:schemeClr val="tx1"/>
                </a:solidFill>
                <a:effectLst/>
                <a:latin typeface="+mn-lt"/>
                <a:ea typeface="+mn-ea"/>
                <a:cs typeface="+mn-cs"/>
                <a:hlinkClick r:id="rId5"/>
              </a:rPr>
              <a:t> icon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Smith BH, Elliott AM, Chambers WA, Smith WC, Hannaford PC, Penny K. The impact of chronic pain in the community. </a:t>
            </a:r>
            <a:r>
              <a:rPr lang="en-US" sz="1200" kern="1200" dirty="0" err="1" smtClean="0">
                <a:solidFill>
                  <a:schemeClr val="tx1"/>
                </a:solidFill>
                <a:effectLst/>
                <a:latin typeface="+mn-lt"/>
                <a:ea typeface="+mn-ea"/>
                <a:cs typeface="+mn-cs"/>
              </a:rPr>
              <a:t>Fam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Pract</a:t>
            </a:r>
            <a:r>
              <a:rPr lang="en-US" sz="1200" kern="1200" dirty="0" smtClean="0">
                <a:solidFill>
                  <a:schemeClr val="tx1"/>
                </a:solidFill>
                <a:effectLst/>
                <a:latin typeface="+mn-lt"/>
                <a:ea typeface="+mn-ea"/>
                <a:cs typeface="+mn-cs"/>
              </a:rPr>
              <a:t> 2001;18:292–9.  </a:t>
            </a:r>
            <a:r>
              <a:rPr lang="en-US" sz="1200" u="sng" kern="1200" dirty="0" smtClean="0">
                <a:solidFill>
                  <a:schemeClr val="tx1"/>
                </a:solidFill>
                <a:effectLst/>
                <a:latin typeface="+mn-lt"/>
                <a:ea typeface="+mn-ea"/>
                <a:cs typeface="+mn-cs"/>
                <a:hlinkClick r:id="rId6"/>
              </a:rPr>
              <a:t>CrossRefexternal icon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PubMedexternal icon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Institute of Medicine. Relieving pain in America: a blueprint for transforming prevention, care, education, and research. Washington, DC: National Academies Press; 2011.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smtClean="0"/>
              <a:t>Dahlhamer</a:t>
            </a:r>
            <a:r>
              <a:rPr lang="en-US" sz="1200" i="1" dirty="0" smtClean="0"/>
              <a:t> J, Lucas J, </a:t>
            </a:r>
            <a:r>
              <a:rPr lang="en-US" sz="1200" i="1" dirty="0" err="1" smtClean="0"/>
              <a:t>Zelaya</a:t>
            </a:r>
            <a:r>
              <a:rPr lang="en-US" sz="1200" i="1" dirty="0" smtClean="0"/>
              <a:t>, C, et al. Prevalence of Chronic Pain and High-Impact Chronic Pain Among Adults — United States, 2016. MMWR </a:t>
            </a:r>
            <a:r>
              <a:rPr lang="en-US" sz="1200" i="1" dirty="0" err="1" smtClean="0"/>
              <a:t>Morb</a:t>
            </a:r>
            <a:r>
              <a:rPr lang="en-US" sz="1200" i="1" dirty="0" smtClean="0"/>
              <a:t> Mortal </a:t>
            </a:r>
            <a:r>
              <a:rPr lang="en-US" sz="1200" i="1" dirty="0" err="1" smtClean="0"/>
              <a:t>Wkly</a:t>
            </a:r>
            <a:r>
              <a:rPr lang="en-US" sz="1200" i="1" dirty="0" smtClean="0"/>
              <a:t> Rep 2018;67:1001–1006</a:t>
            </a:r>
          </a:p>
          <a:p>
            <a:endParaRPr lang="en-US" b="0" i="1" u="none" baseline="0" dirty="0"/>
          </a:p>
        </p:txBody>
      </p:sp>
      <p:sp>
        <p:nvSpPr>
          <p:cNvPr id="4" name="Slide Number Placeholder 3"/>
          <p:cNvSpPr>
            <a:spLocks noGrp="1"/>
          </p:cNvSpPr>
          <p:nvPr>
            <p:ph type="sldNum" sz="quarter" idx="10"/>
          </p:nvPr>
        </p:nvSpPr>
        <p:spPr/>
        <p:txBody>
          <a:bodyPr/>
          <a:lstStyle/>
          <a:p>
            <a:fld id="{5C08FED2-29BE-42E4-BA54-B5A80F8AE720}" type="slidenum">
              <a:rPr lang="en-US" smtClean="0"/>
              <a:t>9</a:t>
            </a:fld>
            <a:endParaRPr lang="en-US"/>
          </a:p>
        </p:txBody>
      </p:sp>
    </p:spTree>
    <p:extLst>
      <p:ext uri="{BB962C8B-B14F-4D97-AF65-F5344CB8AC3E}">
        <p14:creationId xmlns:p14="http://schemas.microsoft.com/office/powerpoint/2010/main" val="14733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77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AA4A43-6E44-494A-B5BA-EF11BA179199}"/>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 xmlns:a16="http://schemas.microsoft.com/office/drawing/2014/main" id="{DB1E6062-2A72-1146-A7E6-924A88F69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 xmlns:a16="http://schemas.microsoft.com/office/drawing/2014/main" id="{0E26F4E6-C499-F949-A64C-0B413E1332DC}"/>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5" name="Footer Placeholder 4">
            <a:extLst>
              <a:ext uri="{FF2B5EF4-FFF2-40B4-BE49-F238E27FC236}">
                <a16:creationId xmlns="" xmlns:a16="http://schemas.microsoft.com/office/drawing/2014/main" id="{2635B2FD-DE4A-2B4F-8229-029A07DB4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6452EBA-DD63-3A43-9683-86892B8B6870}"/>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109388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A6871-2C6B-2445-8DD0-F224CB6EB9E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 xmlns:a16="http://schemas.microsoft.com/office/drawing/2014/main" id="{B684F6C3-FBE5-2C45-9091-11A97BF2C896}"/>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181BED2B-034A-5444-BBDF-9BD5E30F2110}"/>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5" name="Footer Placeholder 4">
            <a:extLst>
              <a:ext uri="{FF2B5EF4-FFF2-40B4-BE49-F238E27FC236}">
                <a16:creationId xmlns="" xmlns:a16="http://schemas.microsoft.com/office/drawing/2014/main" id="{67DAA02D-4F9A-734E-9D2D-5874AB78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8ECB9A3-77BC-E54F-A23D-8885FAB8BF60}"/>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214730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230D54A-D5D7-C84D-BDE8-CE0D4A586A80}"/>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 xmlns:a16="http://schemas.microsoft.com/office/drawing/2014/main" id="{B1F1B87A-3CC6-ED4D-B48D-2C8671E83C80}"/>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C5B3FCE2-542E-F749-A302-79CFD1089444}"/>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5" name="Footer Placeholder 4">
            <a:extLst>
              <a:ext uri="{FF2B5EF4-FFF2-40B4-BE49-F238E27FC236}">
                <a16:creationId xmlns="" xmlns:a16="http://schemas.microsoft.com/office/drawing/2014/main" id="{9615CAE9-EAEF-354B-9F5C-17246874B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BD3D209-E3E6-CB46-8E71-CDADBEBB3AAD}"/>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382784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D79F5-0B96-C04F-9DDE-10040330F01B}"/>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67E38531-E072-8E4B-A1E3-CB07780DEC3F}"/>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5505C87C-46E7-DC4B-B677-D6D3AD65797F}"/>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5" name="Footer Placeholder 4">
            <a:extLst>
              <a:ext uri="{FF2B5EF4-FFF2-40B4-BE49-F238E27FC236}">
                <a16:creationId xmlns="" xmlns:a16="http://schemas.microsoft.com/office/drawing/2014/main" id="{4CDB2FC2-BE9A-994D-95D0-63BAAC4C5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685589-492B-A74C-90C1-F491AE725EDD}"/>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85277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798888-F40C-B14A-A67D-F1DBC7114697}"/>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4DF11575-E3FF-9A46-ACC3-DF8CAC7C0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52D40A9C-828B-AA41-85F3-BEA34B942B5B}"/>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5" name="Footer Placeholder 4">
            <a:extLst>
              <a:ext uri="{FF2B5EF4-FFF2-40B4-BE49-F238E27FC236}">
                <a16:creationId xmlns="" xmlns:a16="http://schemas.microsoft.com/office/drawing/2014/main" id="{52EBC36F-A6C0-C148-8511-E8E13A0A2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9820CE4-A918-BE49-A767-6E3EC7F25358}"/>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249836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6DC605-9CB6-234E-B4F3-E553EC1BD2EB}"/>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8ADCC8F8-8CF7-8342-9466-70498820B501}"/>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 xmlns:a16="http://schemas.microsoft.com/office/drawing/2014/main" id="{41500512-73D6-F34F-A0B8-4787D965D5A1}"/>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 xmlns:a16="http://schemas.microsoft.com/office/drawing/2014/main" id="{7FA398C9-BE57-9548-86C1-0F385BE9839E}"/>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6" name="Footer Placeholder 5">
            <a:extLst>
              <a:ext uri="{FF2B5EF4-FFF2-40B4-BE49-F238E27FC236}">
                <a16:creationId xmlns="" xmlns:a16="http://schemas.microsoft.com/office/drawing/2014/main" id="{AEEA8F06-5B8A-7B47-9B11-569CBF401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933B58E-10AD-C24A-BAD9-AF0879EDA12B}"/>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259978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66DED-C470-1B43-BF54-E36AAF156A5F}"/>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23C9EA46-F9DE-D940-8CA3-76E41A93D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390DA3C7-1EB0-CF44-A312-DD041409EA4C}"/>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 xmlns:a16="http://schemas.microsoft.com/office/drawing/2014/main" id="{E99F00B2-D000-6A47-828F-1AB424B5F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9C58F2AA-CA88-1C46-83A6-A90C32B3027D}"/>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 xmlns:a16="http://schemas.microsoft.com/office/drawing/2014/main" id="{3B507142-5B62-E840-A1C9-A2DC076B38ED}"/>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8" name="Footer Placeholder 7">
            <a:extLst>
              <a:ext uri="{FF2B5EF4-FFF2-40B4-BE49-F238E27FC236}">
                <a16:creationId xmlns="" xmlns:a16="http://schemas.microsoft.com/office/drawing/2014/main" id="{1385C95E-2255-F745-AAFC-2644DB5B44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B3E2F54-585A-F445-8B65-EF496694425F}"/>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340105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619A19-0CED-C948-A5A7-9ECC915E836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 xmlns:a16="http://schemas.microsoft.com/office/drawing/2014/main" id="{1E2BBD73-4B6D-2446-BE08-AF326B72091E}"/>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4" name="Footer Placeholder 3">
            <a:extLst>
              <a:ext uri="{FF2B5EF4-FFF2-40B4-BE49-F238E27FC236}">
                <a16:creationId xmlns="" xmlns:a16="http://schemas.microsoft.com/office/drawing/2014/main" id="{AA88E9A0-EA37-A646-86F1-5CEAD32118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0A4D275-AB0D-EC47-84A8-B529C1723E28}"/>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316209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3AE5837-DC2D-214A-AB9E-0DDDF95AF39D}"/>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3" name="Footer Placeholder 2">
            <a:extLst>
              <a:ext uri="{FF2B5EF4-FFF2-40B4-BE49-F238E27FC236}">
                <a16:creationId xmlns="" xmlns:a16="http://schemas.microsoft.com/office/drawing/2014/main" id="{F395BBF6-9830-7D4A-BEA6-59DAC9B799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363228A-D935-4F4F-BE75-5F2441953E62}"/>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392799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D8AC5-DEB2-4849-AD05-E8396528A5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 xmlns:a16="http://schemas.microsoft.com/office/drawing/2014/main" id="{DAFCC06F-77F8-B34C-9AB5-D52721674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 xmlns:a16="http://schemas.microsoft.com/office/drawing/2014/main" id="{17668F28-AAC8-554C-B7B3-A53D921D3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583B24FB-5077-2A45-BD85-1C01A9233666}"/>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6" name="Footer Placeholder 5">
            <a:extLst>
              <a:ext uri="{FF2B5EF4-FFF2-40B4-BE49-F238E27FC236}">
                <a16:creationId xmlns="" xmlns:a16="http://schemas.microsoft.com/office/drawing/2014/main" id="{F3276AD3-D502-C24B-AD9D-3E7274885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C730DD2-EFAE-294F-A379-483471C82475}"/>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81566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14F49-B581-4C4D-9E00-959286B4DB7A}"/>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 xmlns:a16="http://schemas.microsoft.com/office/drawing/2014/main" id="{F38D564F-7DCC-7A44-909C-C1F8ACAF9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 xmlns:a16="http://schemas.microsoft.com/office/drawing/2014/main" id="{491D11EB-79AE-E444-8831-396306F26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CEB1C1E7-4B70-3842-A715-F06832B846B3}"/>
              </a:ext>
            </a:extLst>
          </p:cNvPr>
          <p:cNvSpPr>
            <a:spLocks noGrp="1"/>
          </p:cNvSpPr>
          <p:nvPr>
            <p:ph type="dt" sz="half" idx="10"/>
          </p:nvPr>
        </p:nvSpPr>
        <p:spPr/>
        <p:txBody>
          <a:bodyPr/>
          <a:lstStyle/>
          <a:p>
            <a:fld id="{C2A8E1AE-D9B7-F14D-94FC-7C524580A4DF}" type="datetimeFigureOut">
              <a:rPr lang="en-US" smtClean="0"/>
              <a:t>3/31/2020</a:t>
            </a:fld>
            <a:endParaRPr lang="en-US"/>
          </a:p>
        </p:txBody>
      </p:sp>
      <p:sp>
        <p:nvSpPr>
          <p:cNvPr id="6" name="Footer Placeholder 5">
            <a:extLst>
              <a:ext uri="{FF2B5EF4-FFF2-40B4-BE49-F238E27FC236}">
                <a16:creationId xmlns="" xmlns:a16="http://schemas.microsoft.com/office/drawing/2014/main" id="{5BA754F6-C793-274F-926F-C72938A0B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88BF175-3F1D-8947-A137-84DEF4C52664}"/>
              </a:ext>
            </a:extLst>
          </p:cNvPr>
          <p:cNvSpPr>
            <a:spLocks noGrp="1"/>
          </p:cNvSpPr>
          <p:nvPr>
            <p:ph type="sldNum" sz="quarter" idx="12"/>
          </p:nvPr>
        </p:nvSpPr>
        <p:spPr/>
        <p:txBody>
          <a:bodyPr/>
          <a:lstStyle/>
          <a:p>
            <a:fld id="{07906186-49E5-5E4E-A605-449C26A94A16}" type="slidenum">
              <a:rPr lang="en-US" smtClean="0"/>
              <a:t>‹#›</a:t>
            </a:fld>
            <a:endParaRPr lang="en-US"/>
          </a:p>
        </p:txBody>
      </p:sp>
    </p:spTree>
    <p:extLst>
      <p:ext uri="{BB962C8B-B14F-4D97-AF65-F5344CB8AC3E}">
        <p14:creationId xmlns:p14="http://schemas.microsoft.com/office/powerpoint/2010/main" val="393289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2E9E862-A4D6-4549-910B-C1977A518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59527FD6-D0E0-E548-AA3F-2196516D6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950FA3CB-CBFE-0042-BF15-700B2DB2B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8E1AE-D9B7-F14D-94FC-7C524580A4DF}" type="datetimeFigureOut">
              <a:rPr lang="en-US" smtClean="0"/>
              <a:t>3/31/2020</a:t>
            </a:fld>
            <a:endParaRPr lang="en-US"/>
          </a:p>
        </p:txBody>
      </p:sp>
      <p:sp>
        <p:nvSpPr>
          <p:cNvPr id="5" name="Footer Placeholder 4">
            <a:extLst>
              <a:ext uri="{FF2B5EF4-FFF2-40B4-BE49-F238E27FC236}">
                <a16:creationId xmlns="" xmlns:a16="http://schemas.microsoft.com/office/drawing/2014/main" id="{5B4F0F48-60DC-434D-8BFD-AC434373A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1EA0F6F-6787-4142-88E9-6CD727568B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06186-49E5-5E4E-A605-449C26A94A16}" type="slidenum">
              <a:rPr lang="en-US" smtClean="0"/>
              <a:t>‹#›</a:t>
            </a:fld>
            <a:endParaRPr lang="en-US"/>
          </a:p>
        </p:txBody>
      </p:sp>
    </p:spTree>
    <p:extLst>
      <p:ext uri="{BB962C8B-B14F-4D97-AF65-F5344CB8AC3E}">
        <p14:creationId xmlns:p14="http://schemas.microsoft.com/office/powerpoint/2010/main" val="290755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tif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csi.org/guideline/pai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B5C5"/>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 xmlns:a16="http://schemas.microsoft.com/office/drawing/2014/main" id="{9DA57E95-E479-1F4C-9A45-AB791BC87B7E}"/>
              </a:ext>
            </a:extLst>
          </p:cNvPr>
          <p:cNvSpPr>
            <a:spLocks noGrp="1"/>
          </p:cNvSpPr>
          <p:nvPr>
            <p:ph type="ctrTitle"/>
          </p:nvPr>
        </p:nvSpPr>
        <p:spPr>
          <a:xfrm>
            <a:off x="795037" y="2406395"/>
            <a:ext cx="4805996" cy="1297115"/>
          </a:xfrm>
        </p:spPr>
        <p:txBody>
          <a:bodyPr anchor="t">
            <a:normAutofit/>
          </a:bodyPr>
          <a:lstStyle/>
          <a:p>
            <a:pPr algn="l"/>
            <a:r>
              <a:rPr lang="en-US" sz="4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Chronic Pain</a:t>
            </a:r>
            <a:endParaRPr lang="en-US" sz="4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Freeform 50">
            <a:extLst>
              <a:ext uri="{FF2B5EF4-FFF2-40B4-BE49-F238E27FC236}">
                <a16:creationId xmlns=""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 xmlns:a16="http://schemas.microsoft.com/office/drawing/2014/main" id="{B2ED59A7-B3B2-DB40-8DBE-4559D1443671}"/>
              </a:ext>
            </a:extLst>
          </p:cNvPr>
          <p:cNvPicPr>
            <a:picLocks noChangeAspect="1"/>
          </p:cNvPicPr>
          <p:nvPr/>
        </p:nvPicPr>
        <p:blipFill>
          <a:blip r:embed="rId3"/>
          <a:stretch>
            <a:fillRect/>
          </a:stretch>
        </p:blipFill>
        <p:spPr>
          <a:xfrm>
            <a:off x="6961935" y="2854329"/>
            <a:ext cx="5239816" cy="2161424"/>
          </a:xfrm>
          <a:prstGeom prst="rect">
            <a:avLst/>
          </a:prstGeom>
        </p:spPr>
      </p:pic>
      <p:sp>
        <p:nvSpPr>
          <p:cNvPr id="8" name="Google Shape;87;p1"/>
          <p:cNvSpPr txBox="1">
            <a:spLocks noGrp="1"/>
          </p:cNvSpPr>
          <p:nvPr>
            <p:ph type="subTitle" idx="1"/>
          </p:nvPr>
        </p:nvSpPr>
        <p:spPr>
          <a:xfrm>
            <a:off x="804863" y="3429000"/>
            <a:ext cx="4805362" cy="13811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800"/>
              <a:buFont typeface="Arial"/>
              <a:buNone/>
            </a:pPr>
            <a:r>
              <a:rPr lang="en-US" sz="1800" b="1" dirty="0">
                <a:solidFill>
                  <a:srgbClr val="01599C"/>
                </a:solidFill>
                <a:latin typeface="Verdana"/>
                <a:ea typeface="Verdana"/>
                <a:cs typeface="Verdana"/>
                <a:sym typeface="Verdana"/>
              </a:rPr>
              <a:t>www.ChangeThatMatters.umn.edu</a:t>
            </a:r>
            <a:endParaRPr sz="1800" b="1" dirty="0">
              <a:solidFill>
                <a:srgbClr val="01599C"/>
              </a:solidFill>
              <a:latin typeface="Verdana"/>
              <a:ea typeface="Verdana"/>
              <a:cs typeface="Verdana"/>
              <a:sym typeface="Verdana"/>
            </a:endParaRPr>
          </a:p>
        </p:txBody>
      </p:sp>
    </p:spTree>
    <p:extLst>
      <p:ext uri="{BB962C8B-B14F-4D97-AF65-F5344CB8AC3E}">
        <p14:creationId xmlns:p14="http://schemas.microsoft.com/office/powerpoint/2010/main" val="349916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56063"/>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560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Assessment and </a:t>
            </a:r>
            <a:br>
              <a:rPr lang="en-US" dirty="0" smtClean="0">
                <a:solidFill>
                  <a:schemeClr val="lt1"/>
                </a:solidFill>
                <a:latin typeface="Verdana"/>
                <a:ea typeface="Verdana"/>
                <a:cs typeface="Verdana"/>
                <a:sym typeface="Verdana"/>
              </a:rPr>
            </a:br>
            <a:r>
              <a:rPr lang="en-US" dirty="0" smtClean="0">
                <a:solidFill>
                  <a:schemeClr val="lt1"/>
                </a:solidFill>
                <a:latin typeface="Verdana"/>
                <a:ea typeface="Verdana"/>
                <a:cs typeface="Verdana"/>
                <a:sym typeface="Verdana"/>
              </a:rPr>
              <a:t>Medical Intervention</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68382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Pain Generators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lstStyle/>
          <a:p>
            <a:endParaRPr lang="en-US" sz="4000" dirty="0" smtClean="0">
              <a:latin typeface="Verdana" panose="020B0604030504040204" pitchFamily="34" charset="0"/>
              <a:ea typeface="Verdana" panose="020B0604030504040204" pitchFamily="34" charset="0"/>
            </a:endParaRPr>
          </a:p>
          <a:p>
            <a:r>
              <a:rPr lang="en-US" sz="4000" dirty="0" smtClean="0">
                <a:latin typeface="Verdana" panose="020B0604030504040204" pitchFamily="34" charset="0"/>
                <a:ea typeface="Verdana" panose="020B0604030504040204" pitchFamily="34" charset="0"/>
              </a:rPr>
              <a:t>Neuropathic </a:t>
            </a:r>
            <a:r>
              <a:rPr lang="en-US" sz="4000" dirty="0">
                <a:latin typeface="Verdana" panose="020B0604030504040204" pitchFamily="34" charset="0"/>
                <a:ea typeface="Verdana" panose="020B0604030504040204" pitchFamily="34" charset="0"/>
              </a:rPr>
              <a:t>pain </a:t>
            </a:r>
          </a:p>
          <a:p>
            <a:r>
              <a:rPr lang="en-US" sz="4000" dirty="0">
                <a:latin typeface="Verdana" panose="020B0604030504040204" pitchFamily="34" charset="0"/>
                <a:ea typeface="Verdana" panose="020B0604030504040204" pitchFamily="34" charset="0"/>
              </a:rPr>
              <a:t>Musculoskeletal pain </a:t>
            </a:r>
          </a:p>
          <a:p>
            <a:r>
              <a:rPr lang="en-US" sz="4000" dirty="0">
                <a:latin typeface="Verdana" panose="020B0604030504040204" pitchFamily="34" charset="0"/>
                <a:ea typeface="Verdana" panose="020B0604030504040204" pitchFamily="34" charset="0"/>
              </a:rPr>
              <a:t>Inflammatory pain </a:t>
            </a:r>
          </a:p>
          <a:p>
            <a:r>
              <a:rPr lang="en-US" sz="4000" dirty="0">
                <a:latin typeface="Verdana" panose="020B0604030504040204" pitchFamily="34" charset="0"/>
                <a:ea typeface="Verdana" panose="020B0604030504040204" pitchFamily="34" charset="0"/>
              </a:rPr>
              <a:t>Visceral pain </a:t>
            </a:r>
          </a:p>
          <a:p>
            <a:r>
              <a:rPr lang="en-US" sz="4000" dirty="0">
                <a:latin typeface="Verdana" panose="020B0604030504040204" pitchFamily="34" charset="0"/>
                <a:ea typeface="Verdana" panose="020B0604030504040204" pitchFamily="34" charset="0"/>
              </a:rPr>
              <a:t>Opioid-induced pain </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492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Neuropathic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normAutofit fontScale="92500" lnSpcReduction="20000"/>
          </a:bodyPr>
          <a:lstStyle/>
          <a:p>
            <a:pPr marL="0" indent="0" algn="ctr">
              <a:lnSpc>
                <a:spcPct val="110000"/>
              </a:lnSpc>
              <a:buNone/>
            </a:pPr>
            <a:r>
              <a:rPr lang="en-US" b="1" dirty="0">
                <a:latin typeface="Verdana" panose="020B0604030504040204" pitchFamily="34" charset="0"/>
                <a:ea typeface="Verdana" panose="020B0604030504040204" pitchFamily="34" charset="0"/>
              </a:rPr>
              <a:t>Pain caused by a lesion or disease of the central or peripheral somatosensory nervous </a:t>
            </a:r>
            <a:r>
              <a:rPr lang="en-US" b="1" dirty="0" smtClean="0">
                <a:latin typeface="Verdana" panose="020B0604030504040204" pitchFamily="34" charset="0"/>
                <a:ea typeface="Verdana" panose="020B0604030504040204" pitchFamily="34" charset="0"/>
              </a:rPr>
              <a:t>system</a:t>
            </a:r>
            <a:endParaRPr lang="en-US" b="1" dirty="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Examples of conditions: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Diabetic </a:t>
            </a:r>
            <a:r>
              <a:rPr lang="en-US" dirty="0">
                <a:latin typeface="Verdana" panose="020B0604030504040204" pitchFamily="34" charset="0"/>
                <a:ea typeface="Verdana" panose="020B0604030504040204" pitchFamily="34" charset="0"/>
              </a:rPr>
              <a:t>peripheral neuropathy, post-herpetic </a:t>
            </a:r>
            <a:r>
              <a:rPr lang="en-US" dirty="0" smtClean="0">
                <a:latin typeface="Verdana" panose="020B0604030504040204" pitchFamily="34" charset="0"/>
                <a:ea typeface="Verdana" panose="020B0604030504040204" pitchFamily="34" charset="0"/>
              </a:rPr>
              <a:t>neuralgia </a:t>
            </a:r>
          </a:p>
          <a:p>
            <a:pPr>
              <a:lnSpc>
                <a:spcPct val="110000"/>
              </a:lnSpc>
            </a:pPr>
            <a:r>
              <a:rPr lang="en-US" b="1" dirty="0" smtClean="0">
                <a:latin typeface="Verdana" panose="020B0604030504040204" pitchFamily="34" charset="0"/>
                <a:ea typeface="Verdana" panose="020B0604030504040204" pitchFamily="34" charset="0"/>
              </a:rPr>
              <a:t>Historical </a:t>
            </a:r>
            <a:r>
              <a:rPr lang="en-US" b="1" dirty="0">
                <a:latin typeface="Verdana" panose="020B0604030504040204" pitchFamily="34" charset="0"/>
                <a:ea typeface="Verdana" panose="020B0604030504040204" pitchFamily="34" charset="0"/>
              </a:rPr>
              <a:t>features: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Pain </a:t>
            </a:r>
            <a:r>
              <a:rPr lang="en-US" dirty="0">
                <a:latin typeface="Verdana" panose="020B0604030504040204" pitchFamily="34" charset="0"/>
                <a:ea typeface="Verdana" panose="020B0604030504040204" pitchFamily="34" charset="0"/>
              </a:rPr>
              <a:t>characterized as burning, stinging or "pins and needles" </a:t>
            </a:r>
            <a:r>
              <a:rPr lang="en-US" dirty="0" smtClean="0">
                <a:latin typeface="Verdana" panose="020B0604030504040204" pitchFamily="34" charset="0"/>
                <a:ea typeface="Verdana" panose="020B0604030504040204" pitchFamily="34" charset="0"/>
              </a:rPr>
              <a:t>sensation </a:t>
            </a:r>
            <a:endParaRPr lang="en-US" dirty="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Physical exam findings: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err="1" smtClean="0">
                <a:latin typeface="Verdana" panose="020B0604030504040204" pitchFamily="34" charset="0"/>
                <a:ea typeface="Verdana" panose="020B0604030504040204" pitchFamily="34" charset="0"/>
              </a:rPr>
              <a:t>Allodynia</a:t>
            </a:r>
            <a:r>
              <a:rPr lang="en-US" dirty="0" smtClean="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(pain due to a stimulus that does not provoke pain</a:t>
            </a:r>
            <a:r>
              <a:rPr lang="en-US" dirty="0" smtClean="0">
                <a:latin typeface="Verdana" panose="020B0604030504040204" pitchFamily="34" charset="0"/>
                <a:ea typeface="Verdana" panose="020B0604030504040204" pitchFamily="34" charset="0"/>
              </a:rPr>
              <a:t>) </a:t>
            </a:r>
          </a:p>
          <a:p>
            <a:pPr lvl="1">
              <a:lnSpc>
                <a:spcPct val="110000"/>
              </a:lnSpc>
            </a:pPr>
            <a:r>
              <a:rPr lang="en-US" dirty="0" err="1">
                <a:latin typeface="Verdana" panose="020B0604030504040204" pitchFamily="34" charset="0"/>
                <a:ea typeface="Verdana" panose="020B0604030504040204" pitchFamily="34" charset="0"/>
              </a:rPr>
              <a:t>H</a:t>
            </a:r>
            <a:r>
              <a:rPr lang="en-US" dirty="0" err="1" smtClean="0">
                <a:latin typeface="Verdana" panose="020B0604030504040204" pitchFamily="34" charset="0"/>
                <a:ea typeface="Verdana" panose="020B0604030504040204" pitchFamily="34" charset="0"/>
              </a:rPr>
              <a:t>yperalgesia</a:t>
            </a:r>
            <a:r>
              <a:rPr lang="en-US" dirty="0" smtClean="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(increased sensitivity to pain) with or without sensory or motor </a:t>
            </a:r>
            <a:r>
              <a:rPr lang="en-US" dirty="0" smtClean="0">
                <a:latin typeface="Verdana" panose="020B0604030504040204" pitchFamily="34" charset="0"/>
                <a:ea typeface="Verdana" panose="020B0604030504040204" pitchFamily="34" charset="0"/>
              </a:rPr>
              <a:t>deficits </a:t>
            </a:r>
            <a:endParaRPr lang="en-US" dirty="0">
              <a:latin typeface="Verdana" panose="020B0604030504040204" pitchFamily="34" charset="0"/>
              <a:ea typeface="Verdana" panose="020B0604030504040204" pitchFamily="34" charset="0"/>
            </a:endParaRPr>
          </a:p>
          <a:p>
            <a:pPr>
              <a:lnSpc>
                <a:spcPct val="11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807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a:xfrm>
            <a:off x="7765040" y="365125"/>
            <a:ext cx="3588759" cy="1325563"/>
          </a:xfrm>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Neuropathic Pain</a:t>
            </a: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3" name="Content Placeholder 2"/>
          <p:cNvPicPr>
            <a:picLocks noGrp="1" noChangeAspect="1"/>
          </p:cNvPicPr>
          <p:nvPr>
            <p:ph idx="1"/>
          </p:nvPr>
        </p:nvPicPr>
        <p:blipFill>
          <a:blip r:embed="rId4"/>
          <a:stretch>
            <a:fillRect/>
          </a:stretch>
        </p:blipFill>
        <p:spPr>
          <a:xfrm>
            <a:off x="205862" y="630808"/>
            <a:ext cx="7559179" cy="5709031"/>
          </a:xfrm>
          <a:prstGeom prst="rect">
            <a:avLst/>
          </a:prstGeom>
        </p:spPr>
      </p:pic>
    </p:spTree>
    <p:extLst>
      <p:ext uri="{BB962C8B-B14F-4D97-AF65-F5344CB8AC3E}">
        <p14:creationId xmlns:p14="http://schemas.microsoft.com/office/powerpoint/2010/main" val="905616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Musculoskeletal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483326" y="2045331"/>
            <a:ext cx="11064240" cy="4351338"/>
          </a:xfrm>
        </p:spPr>
        <p:txBody>
          <a:bodyPr>
            <a:normAutofit fontScale="85000" lnSpcReduction="20000"/>
          </a:bodyPr>
          <a:lstStyle/>
          <a:p>
            <a:pPr marL="0" indent="0" algn="ctr">
              <a:lnSpc>
                <a:spcPct val="110000"/>
              </a:lnSpc>
              <a:buNone/>
            </a:pPr>
            <a:r>
              <a:rPr lang="en-US" b="1" dirty="0">
                <a:latin typeface="Verdana" panose="020B0604030504040204" pitchFamily="34" charset="0"/>
                <a:ea typeface="Verdana" panose="020B0604030504040204" pitchFamily="34" charset="0"/>
              </a:rPr>
              <a:t>Pain caused by a lesion or disease of the musculoskeletal system including muscles, ligaments, tendons, cartilaginous structures and </a:t>
            </a:r>
            <a:r>
              <a:rPr lang="en-US" b="1" dirty="0" smtClean="0">
                <a:latin typeface="Verdana" panose="020B0604030504040204" pitchFamily="34" charset="0"/>
                <a:ea typeface="Verdana" panose="020B0604030504040204" pitchFamily="34" charset="0"/>
              </a:rPr>
              <a:t>joints</a:t>
            </a:r>
            <a:endParaRPr lang="en-US" b="1" dirty="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Examples of conditions: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Axial </a:t>
            </a:r>
            <a:r>
              <a:rPr lang="en-US" dirty="0">
                <a:latin typeface="Verdana" panose="020B0604030504040204" pitchFamily="34" charset="0"/>
                <a:ea typeface="Verdana" panose="020B0604030504040204" pitchFamily="34" charset="0"/>
              </a:rPr>
              <a:t>or radicular spine pain, degenerative joint </a:t>
            </a:r>
            <a:r>
              <a:rPr lang="en-US" dirty="0" smtClean="0">
                <a:latin typeface="Verdana" panose="020B0604030504040204" pitchFamily="34" charset="0"/>
                <a:ea typeface="Verdana" panose="020B0604030504040204" pitchFamily="34" charset="0"/>
              </a:rPr>
              <a:t>disease</a:t>
            </a:r>
          </a:p>
          <a:p>
            <a:pPr>
              <a:lnSpc>
                <a:spcPct val="110000"/>
              </a:lnSpc>
            </a:pPr>
            <a:r>
              <a:rPr lang="en-US" b="1" dirty="0" smtClean="0">
                <a:latin typeface="Verdana" panose="020B0604030504040204" pitchFamily="34" charset="0"/>
                <a:ea typeface="Verdana" panose="020B0604030504040204" pitchFamily="34" charset="0"/>
              </a:rPr>
              <a:t>Historical </a:t>
            </a:r>
            <a:r>
              <a:rPr lang="en-US" b="1" dirty="0">
                <a:latin typeface="Verdana" panose="020B0604030504040204" pitchFamily="34" charset="0"/>
                <a:ea typeface="Verdana" panose="020B0604030504040204" pitchFamily="34" charset="0"/>
              </a:rPr>
              <a:t>features: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Anatomically </a:t>
            </a:r>
            <a:r>
              <a:rPr lang="en-US" dirty="0">
                <a:latin typeface="Verdana" panose="020B0604030504040204" pitchFamily="34" charset="0"/>
                <a:ea typeface="Verdana" panose="020B0604030504040204" pitchFamily="34" charset="0"/>
              </a:rPr>
              <a:t>localized or more diffuse pain characterized as aching, dull with or </a:t>
            </a:r>
            <a:r>
              <a:rPr lang="en-US" dirty="0" smtClean="0">
                <a:latin typeface="Verdana" panose="020B0604030504040204" pitchFamily="34" charset="0"/>
                <a:ea typeface="Verdana" panose="020B0604030504040204" pitchFamily="34" charset="0"/>
              </a:rPr>
              <a:t>without </a:t>
            </a:r>
            <a:r>
              <a:rPr lang="en-US" dirty="0">
                <a:latin typeface="Verdana" panose="020B0604030504040204" pitchFamily="34" charset="0"/>
                <a:ea typeface="Verdana" panose="020B0604030504040204" pitchFamily="34" charset="0"/>
              </a:rPr>
              <a:t>sharp exacerbations with movement or weight-bearing </a:t>
            </a:r>
            <a:r>
              <a:rPr lang="en-US" dirty="0" smtClean="0">
                <a:latin typeface="Verdana" panose="020B0604030504040204" pitchFamily="34" charset="0"/>
                <a:ea typeface="Verdana" panose="020B0604030504040204" pitchFamily="34" charset="0"/>
              </a:rPr>
              <a:t>activities </a:t>
            </a:r>
            <a:endParaRPr lang="en-US" dirty="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Physical exam: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Localized </a:t>
            </a:r>
            <a:r>
              <a:rPr lang="en-US" dirty="0">
                <a:latin typeface="Verdana" panose="020B0604030504040204" pitchFamily="34" charset="0"/>
                <a:ea typeface="Verdana" panose="020B0604030504040204" pitchFamily="34" charset="0"/>
              </a:rPr>
              <a:t>tenderness, joint deformity with or without weakness attributed to </a:t>
            </a:r>
            <a:r>
              <a:rPr lang="en-US" dirty="0" smtClean="0">
                <a:latin typeface="Verdana" panose="020B0604030504040204" pitchFamily="34" charset="0"/>
                <a:ea typeface="Verdana" panose="020B0604030504040204" pitchFamily="34" charset="0"/>
              </a:rPr>
              <a:t>pain </a:t>
            </a:r>
            <a:endParaRPr lang="en-US" dirty="0">
              <a:latin typeface="Verdana" panose="020B0604030504040204" pitchFamily="34" charset="0"/>
              <a:ea typeface="Verdana" panose="020B0604030504040204" pitchFamily="34" charset="0"/>
            </a:endParaRPr>
          </a:p>
          <a:p>
            <a:pPr>
              <a:lnSpc>
                <a:spcPct val="11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6805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a:xfrm>
            <a:off x="5388864" y="365125"/>
            <a:ext cx="5964935" cy="1325563"/>
          </a:xfrm>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Musculoskeletal Pain</a:t>
            </a: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3" name="Content Placeholder 2"/>
          <p:cNvPicPr>
            <a:picLocks noGrp="1" noChangeAspect="1"/>
          </p:cNvPicPr>
          <p:nvPr>
            <p:ph idx="1"/>
          </p:nvPr>
        </p:nvPicPr>
        <p:blipFill>
          <a:blip r:embed="rId4"/>
          <a:stretch>
            <a:fillRect/>
          </a:stretch>
        </p:blipFill>
        <p:spPr>
          <a:xfrm>
            <a:off x="414528" y="521010"/>
            <a:ext cx="4840224" cy="5996739"/>
          </a:xfrm>
          <a:prstGeom prst="rect">
            <a:avLst/>
          </a:prstGeom>
        </p:spPr>
      </p:pic>
      <p:pic>
        <p:nvPicPr>
          <p:cNvPr id="6" name="Picture 5" descr="C:\Users\uyxxx015\Desktop\Change That Matters\Photos\Chronic Pain\massage-2768833_192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7787" y="3832697"/>
            <a:ext cx="2595123" cy="1970121"/>
          </a:xfrm>
          <a:prstGeom prst="rect">
            <a:avLst/>
          </a:prstGeom>
          <a:noFill/>
          <a:ln>
            <a:noFill/>
          </a:ln>
        </p:spPr>
      </p:pic>
      <p:pic>
        <p:nvPicPr>
          <p:cNvPr id="7" name="Picture 6" descr="C:\Users\uyxxx015\Desktop\Change That Matters\Photos\Stress\woman-in-black-top-sitting-on-brown-armchair-333157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5516" y="2042809"/>
            <a:ext cx="2373548" cy="1556425"/>
          </a:xfrm>
          <a:prstGeom prst="rect">
            <a:avLst/>
          </a:prstGeom>
          <a:noFill/>
          <a:ln>
            <a:noFill/>
          </a:ln>
        </p:spPr>
      </p:pic>
    </p:spTree>
    <p:extLst>
      <p:ext uri="{BB962C8B-B14F-4D97-AF65-F5344CB8AC3E}">
        <p14:creationId xmlns:p14="http://schemas.microsoft.com/office/powerpoint/2010/main" val="1621227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Inflammatory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496388" y="2048506"/>
            <a:ext cx="11181805" cy="4351338"/>
          </a:xfrm>
        </p:spPr>
        <p:txBody>
          <a:bodyPr>
            <a:normAutofit fontScale="70000" lnSpcReduction="20000"/>
          </a:bodyPr>
          <a:lstStyle/>
          <a:p>
            <a:pPr marL="0" indent="0" algn="ctr">
              <a:lnSpc>
                <a:spcPct val="120000"/>
              </a:lnSpc>
              <a:buNone/>
            </a:pPr>
            <a:r>
              <a:rPr lang="en-US" b="1" dirty="0">
                <a:latin typeface="Verdana" panose="020B0604030504040204" pitchFamily="34" charset="0"/>
                <a:ea typeface="Verdana" panose="020B0604030504040204" pitchFamily="34" charset="0"/>
              </a:rPr>
              <a:t>Pain caused by an inflammatory process (e.g., infection, autoimmune), which is generally associated with the infiltration of immune cells and tissue </a:t>
            </a:r>
            <a:r>
              <a:rPr lang="en-US" b="1" dirty="0" smtClean="0">
                <a:latin typeface="Verdana" panose="020B0604030504040204" pitchFamily="34" charset="0"/>
                <a:ea typeface="Verdana" panose="020B0604030504040204" pitchFamily="34" charset="0"/>
              </a:rPr>
              <a:t>damage</a:t>
            </a:r>
          </a:p>
          <a:p>
            <a:pPr>
              <a:lnSpc>
                <a:spcPct val="120000"/>
              </a:lnSpc>
            </a:pPr>
            <a:r>
              <a:rPr lang="en-US" b="1" dirty="0" smtClean="0">
                <a:latin typeface="Verdana" panose="020B0604030504040204" pitchFamily="34" charset="0"/>
                <a:ea typeface="Verdana" panose="020B0604030504040204" pitchFamily="34" charset="0"/>
              </a:rPr>
              <a:t>Examples of conditions: </a:t>
            </a:r>
          </a:p>
          <a:p>
            <a:pPr lvl="1">
              <a:lnSpc>
                <a:spcPct val="120000"/>
              </a:lnSpc>
            </a:pPr>
            <a:r>
              <a:rPr lang="en-US" dirty="0" smtClean="0">
                <a:latin typeface="Verdana" panose="020B0604030504040204" pitchFamily="34" charset="0"/>
                <a:ea typeface="Verdana" panose="020B0604030504040204" pitchFamily="34" charset="0"/>
              </a:rPr>
              <a:t>Rheumatoid </a:t>
            </a:r>
            <a:r>
              <a:rPr lang="en-US" dirty="0">
                <a:latin typeface="Verdana" panose="020B0604030504040204" pitchFamily="34" charset="0"/>
                <a:ea typeface="Verdana" panose="020B0604030504040204" pitchFamily="34" charset="0"/>
              </a:rPr>
              <a:t>arthritis, infected </a:t>
            </a:r>
            <a:r>
              <a:rPr lang="en-US" dirty="0" smtClean="0">
                <a:latin typeface="Verdana" panose="020B0604030504040204" pitchFamily="34" charset="0"/>
                <a:ea typeface="Verdana" panose="020B0604030504040204" pitchFamily="34" charset="0"/>
              </a:rPr>
              <a:t>joint</a:t>
            </a:r>
            <a:endParaRPr lang="en-US" dirty="0">
              <a:latin typeface="Verdana" panose="020B0604030504040204" pitchFamily="34" charset="0"/>
              <a:ea typeface="Verdana" panose="020B0604030504040204" pitchFamily="34" charset="0"/>
            </a:endParaRPr>
          </a:p>
          <a:p>
            <a:pPr>
              <a:lnSpc>
                <a:spcPct val="120000"/>
              </a:lnSpc>
            </a:pPr>
            <a:r>
              <a:rPr lang="en-US" b="1" dirty="0" smtClean="0">
                <a:latin typeface="Verdana" panose="020B0604030504040204" pitchFamily="34" charset="0"/>
                <a:ea typeface="Verdana" panose="020B0604030504040204" pitchFamily="34" charset="0"/>
              </a:rPr>
              <a:t>Historical features: </a:t>
            </a:r>
          </a:p>
          <a:p>
            <a:pPr lvl="1">
              <a:lnSpc>
                <a:spcPct val="120000"/>
              </a:lnSpc>
            </a:pPr>
            <a:r>
              <a:rPr lang="en-US" dirty="0" smtClean="0">
                <a:latin typeface="Verdana" panose="020B0604030504040204" pitchFamily="34" charset="0"/>
                <a:ea typeface="Verdana" panose="020B0604030504040204" pitchFamily="34" charset="0"/>
              </a:rPr>
              <a:t>Progressive pain characterized as sharp, lancinating with or without increased pain with movement of the involved anatomical region or signs and symptoms of an infectious process </a:t>
            </a:r>
          </a:p>
          <a:p>
            <a:pPr>
              <a:lnSpc>
                <a:spcPct val="120000"/>
              </a:lnSpc>
            </a:pPr>
            <a:r>
              <a:rPr lang="en-US" b="1" dirty="0" smtClean="0">
                <a:latin typeface="Verdana" panose="020B0604030504040204" pitchFamily="34" charset="0"/>
                <a:ea typeface="Verdana" panose="020B0604030504040204" pitchFamily="34" charset="0"/>
              </a:rPr>
              <a:t>Physical </a:t>
            </a:r>
            <a:r>
              <a:rPr lang="en-US" b="1" dirty="0">
                <a:latin typeface="Verdana" panose="020B0604030504040204" pitchFamily="34" charset="0"/>
                <a:ea typeface="Verdana" panose="020B0604030504040204" pitchFamily="34" charset="0"/>
              </a:rPr>
              <a:t>exam: </a:t>
            </a:r>
            <a:endParaRPr lang="en-US" b="1" dirty="0" smtClean="0">
              <a:latin typeface="Verdana" panose="020B0604030504040204" pitchFamily="34" charset="0"/>
              <a:ea typeface="Verdana" panose="020B0604030504040204" pitchFamily="34" charset="0"/>
            </a:endParaRPr>
          </a:p>
          <a:p>
            <a:pPr lvl="1">
              <a:lnSpc>
                <a:spcPct val="120000"/>
              </a:lnSpc>
            </a:pPr>
            <a:r>
              <a:rPr lang="en-US" dirty="0" smtClean="0">
                <a:latin typeface="Verdana" panose="020B0604030504040204" pitchFamily="34" charset="0"/>
                <a:ea typeface="Verdana" panose="020B0604030504040204" pitchFamily="34" charset="0"/>
              </a:rPr>
              <a:t>Tenderness</a:t>
            </a:r>
            <a:r>
              <a:rPr lang="en-US" dirty="0">
                <a:latin typeface="Verdana" panose="020B0604030504040204" pitchFamily="34" charset="0"/>
                <a:ea typeface="Verdana" panose="020B0604030504040204" pitchFamily="34" charset="0"/>
              </a:rPr>
              <a:t>, erythema, swelling, increased warmth of the involved anatomical region with or without signs and symptoms of an infectious </a:t>
            </a:r>
            <a:r>
              <a:rPr lang="en-US" dirty="0" smtClean="0">
                <a:latin typeface="Verdana" panose="020B0604030504040204" pitchFamily="34" charset="0"/>
                <a:ea typeface="Verdana" panose="020B0604030504040204" pitchFamily="34" charset="0"/>
              </a:rPr>
              <a:t>process </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4586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a:xfrm>
            <a:off x="6867724" y="365125"/>
            <a:ext cx="4486076" cy="1325563"/>
          </a:xfrm>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Inflammatory Pain</a:t>
            </a: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3" name="Content Placeholder 2"/>
          <p:cNvPicPr>
            <a:picLocks noGrp="1" noChangeAspect="1"/>
          </p:cNvPicPr>
          <p:nvPr>
            <p:ph idx="1"/>
          </p:nvPr>
        </p:nvPicPr>
        <p:blipFill>
          <a:blip r:embed="rId4"/>
          <a:stretch>
            <a:fillRect/>
          </a:stretch>
        </p:blipFill>
        <p:spPr>
          <a:xfrm>
            <a:off x="201168" y="551016"/>
            <a:ext cx="6451940" cy="5788824"/>
          </a:xfrm>
          <a:prstGeom prst="rect">
            <a:avLst/>
          </a:prstGeom>
        </p:spPr>
      </p:pic>
      <p:pic>
        <p:nvPicPr>
          <p:cNvPr id="7" name="Picture 6" descr="C:\Users\uyxxx015\Desktop\Change That Matters\Photos\Chronic Pain\woman-in-red-shirt-sitting-on-fitness-equipment-110324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0774" y="2684834"/>
            <a:ext cx="2201558" cy="2003561"/>
          </a:xfrm>
          <a:prstGeom prst="rect">
            <a:avLst/>
          </a:prstGeom>
          <a:noFill/>
          <a:ln>
            <a:noFill/>
          </a:ln>
        </p:spPr>
      </p:pic>
    </p:spTree>
    <p:extLst>
      <p:ext uri="{BB962C8B-B14F-4D97-AF65-F5344CB8AC3E}">
        <p14:creationId xmlns:p14="http://schemas.microsoft.com/office/powerpoint/2010/main" val="2081806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Visceral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1069146" y="1901880"/>
            <a:ext cx="9931790" cy="4522924"/>
          </a:xfrm>
        </p:spPr>
        <p:txBody>
          <a:bodyPr>
            <a:normAutofit fontScale="85000" lnSpcReduction="20000"/>
          </a:bodyPr>
          <a:lstStyle/>
          <a:p>
            <a:pPr marL="0" indent="0" algn="ctr">
              <a:lnSpc>
                <a:spcPct val="110000"/>
              </a:lnSpc>
              <a:buNone/>
            </a:pPr>
            <a:r>
              <a:rPr lang="en-US" b="1" dirty="0">
                <a:latin typeface="Verdana" panose="020B0604030504040204" pitchFamily="34" charset="0"/>
                <a:ea typeface="Verdana" panose="020B0604030504040204" pitchFamily="34" charset="0"/>
              </a:rPr>
              <a:t>Pain caused by a lesion or disease involving the thoracic, abdominal or pelvic </a:t>
            </a:r>
            <a:r>
              <a:rPr lang="en-US" b="1" dirty="0" smtClean="0">
                <a:latin typeface="Verdana" panose="020B0604030504040204" pitchFamily="34" charset="0"/>
                <a:ea typeface="Verdana" panose="020B0604030504040204" pitchFamily="34" charset="0"/>
              </a:rPr>
              <a:t>viscera </a:t>
            </a:r>
          </a:p>
          <a:p>
            <a:pPr>
              <a:lnSpc>
                <a:spcPct val="110000"/>
              </a:lnSpc>
            </a:pPr>
            <a:r>
              <a:rPr lang="en-US" b="1" dirty="0" smtClean="0">
                <a:latin typeface="Verdana" panose="020B0604030504040204" pitchFamily="34" charset="0"/>
                <a:ea typeface="Verdana" panose="020B0604030504040204" pitchFamily="34" charset="0"/>
              </a:rPr>
              <a:t>Examples </a:t>
            </a:r>
            <a:r>
              <a:rPr lang="en-US" b="1" dirty="0">
                <a:latin typeface="Verdana" panose="020B0604030504040204" pitchFamily="34" charset="0"/>
                <a:ea typeface="Verdana" panose="020B0604030504040204" pitchFamily="34" charset="0"/>
              </a:rPr>
              <a:t>of conditions: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Dyspepsia</a:t>
            </a:r>
            <a:r>
              <a:rPr lang="en-US" dirty="0">
                <a:latin typeface="Verdana" panose="020B0604030504040204" pitchFamily="34" charset="0"/>
                <a:ea typeface="Verdana" panose="020B0604030504040204" pitchFamily="34" charset="0"/>
              </a:rPr>
              <a:t>, irritable bowel syndrome, endometriosis, non-cardiac chest pain, chronic </a:t>
            </a:r>
            <a:r>
              <a:rPr lang="en-US" dirty="0" smtClean="0">
                <a:latin typeface="Verdana" panose="020B0604030504040204" pitchFamily="34" charset="0"/>
                <a:ea typeface="Verdana" panose="020B0604030504040204" pitchFamily="34" charset="0"/>
              </a:rPr>
              <a:t>angina </a:t>
            </a:r>
            <a:endParaRPr lang="en-US" dirty="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Historical </a:t>
            </a:r>
            <a:r>
              <a:rPr lang="en-US" b="1" dirty="0" smtClean="0">
                <a:latin typeface="Verdana" panose="020B0604030504040204" pitchFamily="34" charset="0"/>
                <a:ea typeface="Verdana" panose="020B0604030504040204" pitchFamily="34" charset="0"/>
              </a:rPr>
              <a:t>features: </a:t>
            </a:r>
          </a:p>
          <a:p>
            <a:pPr lvl="1">
              <a:lnSpc>
                <a:spcPct val="110000"/>
              </a:lnSpc>
            </a:pPr>
            <a:r>
              <a:rPr lang="en-US" dirty="0" smtClean="0">
                <a:latin typeface="Verdana" panose="020B0604030504040204" pitchFamily="34" charset="0"/>
                <a:ea typeface="Verdana" panose="020B0604030504040204" pitchFamily="34" charset="0"/>
              </a:rPr>
              <a:t>Intermittent </a:t>
            </a:r>
            <a:r>
              <a:rPr lang="en-US" dirty="0">
                <a:latin typeface="Verdana" panose="020B0604030504040204" pitchFamily="34" charset="0"/>
                <a:ea typeface="Verdana" panose="020B0604030504040204" pitchFamily="34" charset="0"/>
              </a:rPr>
              <a:t>pain characterized as </a:t>
            </a:r>
            <a:r>
              <a:rPr lang="en-US" dirty="0" smtClean="0">
                <a:latin typeface="Verdana" panose="020B0604030504040204" pitchFamily="34" charset="0"/>
                <a:ea typeface="Verdana" panose="020B0604030504040204" pitchFamily="34" charset="0"/>
              </a:rPr>
              <a:t>sharp or dull with increased </a:t>
            </a:r>
            <a:r>
              <a:rPr lang="en-US" dirty="0">
                <a:latin typeface="Verdana" panose="020B0604030504040204" pitchFamily="34" charset="0"/>
                <a:ea typeface="Verdana" panose="020B0604030504040204" pitchFamily="34" charset="0"/>
              </a:rPr>
              <a:t>pain with </a:t>
            </a:r>
            <a:r>
              <a:rPr lang="en-US" dirty="0" smtClean="0">
                <a:latin typeface="Verdana" panose="020B0604030504040204" pitchFamily="34" charset="0"/>
                <a:ea typeface="Verdana" panose="020B0604030504040204" pitchFamily="34" charset="0"/>
              </a:rPr>
              <a:t>engagement </a:t>
            </a:r>
            <a:r>
              <a:rPr lang="en-US" dirty="0">
                <a:latin typeface="Verdana" panose="020B0604030504040204" pitchFamily="34" charset="0"/>
                <a:ea typeface="Verdana" panose="020B0604030504040204" pitchFamily="34" charset="0"/>
              </a:rPr>
              <a:t>of the involved anatomical region </a:t>
            </a:r>
            <a:r>
              <a:rPr lang="en-US" dirty="0" smtClean="0">
                <a:latin typeface="Verdana" panose="020B0604030504040204" pitchFamily="34" charset="0"/>
                <a:ea typeface="Verdana" panose="020B0604030504040204" pitchFamily="34" charset="0"/>
              </a:rPr>
              <a:t>with or without </a:t>
            </a:r>
            <a:r>
              <a:rPr lang="en-US" dirty="0">
                <a:latin typeface="Verdana" panose="020B0604030504040204" pitchFamily="34" charset="0"/>
                <a:ea typeface="Verdana" panose="020B0604030504040204" pitchFamily="34" charset="0"/>
              </a:rPr>
              <a:t>signs and symptoms of an infectious </a:t>
            </a:r>
            <a:r>
              <a:rPr lang="en-US" dirty="0" smtClean="0">
                <a:latin typeface="Verdana" panose="020B0604030504040204" pitchFamily="34" charset="0"/>
                <a:ea typeface="Verdana" panose="020B0604030504040204" pitchFamily="34" charset="0"/>
              </a:rPr>
              <a:t>process </a:t>
            </a:r>
            <a:endParaRPr lang="en-US" b="1" dirty="0" smtClean="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P</a:t>
            </a:r>
            <a:r>
              <a:rPr lang="en-US" b="1" dirty="0" smtClean="0">
                <a:latin typeface="Verdana" panose="020B0604030504040204" pitchFamily="34" charset="0"/>
                <a:ea typeface="Verdana" panose="020B0604030504040204" pitchFamily="34" charset="0"/>
              </a:rPr>
              <a:t>hysical exam:</a:t>
            </a:r>
          </a:p>
          <a:p>
            <a:pPr lvl="1">
              <a:lnSpc>
                <a:spcPct val="110000"/>
              </a:lnSpc>
            </a:pPr>
            <a:r>
              <a:rPr lang="en-US" dirty="0">
                <a:latin typeface="Verdana" panose="020B0604030504040204" pitchFamily="34" charset="0"/>
                <a:ea typeface="Verdana" panose="020B0604030504040204" pitchFamily="34" charset="0"/>
              </a:rPr>
              <a:t>Localized </a:t>
            </a:r>
            <a:r>
              <a:rPr lang="en-US" dirty="0" smtClean="0">
                <a:latin typeface="Verdana" panose="020B0604030504040204" pitchFamily="34" charset="0"/>
                <a:ea typeface="Verdana" panose="020B0604030504040204" pitchFamily="34" charset="0"/>
              </a:rPr>
              <a:t>tenderness </a:t>
            </a:r>
            <a:r>
              <a:rPr lang="en-US" dirty="0">
                <a:latin typeface="Verdana" panose="020B0604030504040204" pitchFamily="34" charset="0"/>
                <a:ea typeface="Verdana" panose="020B0604030504040204" pitchFamily="34" charset="0"/>
              </a:rPr>
              <a:t>of the involved anatomical region with or without signs and symptoms of an infectious </a:t>
            </a:r>
            <a:r>
              <a:rPr lang="en-US" dirty="0" smtClean="0">
                <a:latin typeface="Verdana" panose="020B0604030504040204" pitchFamily="34" charset="0"/>
                <a:ea typeface="Verdana" panose="020B0604030504040204" pitchFamily="34" charset="0"/>
              </a:rPr>
              <a:t>process </a:t>
            </a:r>
            <a:endParaRPr lang="en-US" dirty="0">
              <a:latin typeface="Verdana" panose="020B0604030504040204" pitchFamily="34" charset="0"/>
              <a:ea typeface="Verdana" panose="020B0604030504040204" pitchFamily="34" charset="0"/>
            </a:endParaRPr>
          </a:p>
          <a:p>
            <a:pPr lvl="1">
              <a:lnSpc>
                <a:spcPct val="110000"/>
              </a:lnSpc>
            </a:pPr>
            <a:endParaRPr lang="en-US" b="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0918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Opioid-induced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2048506"/>
            <a:ext cx="10515600" cy="4351338"/>
          </a:xfrm>
        </p:spPr>
        <p:txBody>
          <a:bodyPr>
            <a:normAutofit fontScale="92500" lnSpcReduction="10000"/>
          </a:bodyPr>
          <a:lstStyle/>
          <a:p>
            <a:pPr marL="0" indent="0" algn="ctr">
              <a:lnSpc>
                <a:spcPct val="110000"/>
              </a:lnSpc>
              <a:buNone/>
            </a:pPr>
            <a:r>
              <a:rPr lang="en-US" b="1" dirty="0" smtClean="0">
                <a:latin typeface="Verdana" panose="020B0604030504040204" pitchFamily="34" charset="0"/>
                <a:ea typeface="Verdana" panose="020B0604030504040204" pitchFamily="34" charset="0"/>
              </a:rPr>
              <a:t>Pain caused </a:t>
            </a:r>
            <a:r>
              <a:rPr lang="en-US" b="1" dirty="0">
                <a:latin typeface="Verdana" panose="020B0604030504040204" pitchFamily="34" charset="0"/>
                <a:ea typeface="Verdana" panose="020B0604030504040204" pitchFamily="34" charset="0"/>
              </a:rPr>
              <a:t>by adaptation of the opioid receptors to chronic exposure to </a:t>
            </a:r>
            <a:r>
              <a:rPr lang="en-US" b="1" dirty="0" smtClean="0">
                <a:latin typeface="Verdana" panose="020B0604030504040204" pitchFamily="34" charset="0"/>
                <a:ea typeface="Verdana" panose="020B0604030504040204" pitchFamily="34" charset="0"/>
              </a:rPr>
              <a:t>opioids or a physiologic </a:t>
            </a:r>
            <a:r>
              <a:rPr lang="en-US" b="1" dirty="0">
                <a:latin typeface="Verdana" panose="020B0604030504040204" pitchFamily="34" charset="0"/>
                <a:ea typeface="Verdana" panose="020B0604030504040204" pitchFamily="34" charset="0"/>
              </a:rPr>
              <a:t>reaction to withdrawal of opioids or as a side effect of </a:t>
            </a:r>
            <a:r>
              <a:rPr lang="en-US" b="1" dirty="0" smtClean="0">
                <a:latin typeface="Verdana" panose="020B0604030504040204" pitchFamily="34" charset="0"/>
                <a:ea typeface="Verdana" panose="020B0604030504040204" pitchFamily="34" charset="0"/>
              </a:rPr>
              <a:t>opioids </a:t>
            </a:r>
            <a:endParaRPr lang="en-US" b="1" dirty="0">
              <a:latin typeface="Verdana" panose="020B0604030504040204" pitchFamily="34" charset="0"/>
              <a:ea typeface="Verdana" panose="020B0604030504040204" pitchFamily="34" charset="0"/>
            </a:endParaRPr>
          </a:p>
          <a:p>
            <a:pPr>
              <a:lnSpc>
                <a:spcPct val="110000"/>
              </a:lnSpc>
            </a:pPr>
            <a:r>
              <a:rPr lang="en-US" b="1" dirty="0" smtClean="0">
                <a:latin typeface="Verdana" panose="020B0604030504040204" pitchFamily="34" charset="0"/>
                <a:ea typeface="Verdana" panose="020B0604030504040204" pitchFamily="34" charset="0"/>
              </a:rPr>
              <a:t>Examples </a:t>
            </a:r>
            <a:r>
              <a:rPr lang="en-US" b="1" dirty="0">
                <a:latin typeface="Verdana" panose="020B0604030504040204" pitchFamily="34" charset="0"/>
                <a:ea typeface="Verdana" panose="020B0604030504040204" pitchFamily="34" charset="0"/>
              </a:rPr>
              <a:t>of conditions: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a:latin typeface="Verdana" panose="020B0604030504040204" pitchFamily="34" charset="0"/>
                <a:ea typeface="Verdana" panose="020B0604030504040204" pitchFamily="34" charset="0"/>
              </a:rPr>
              <a:t>Opioid withdrawal, opioid-induced </a:t>
            </a:r>
            <a:r>
              <a:rPr lang="en-US" dirty="0" err="1">
                <a:latin typeface="Verdana" panose="020B0604030504040204" pitchFamily="34" charset="0"/>
                <a:ea typeface="Verdana" panose="020B0604030504040204" pitchFamily="34" charset="0"/>
              </a:rPr>
              <a:t>hyperalgesia</a:t>
            </a:r>
            <a:r>
              <a:rPr lang="en-US" dirty="0">
                <a:latin typeface="Verdana" panose="020B0604030504040204" pitchFamily="34" charset="0"/>
                <a:ea typeface="Verdana" panose="020B0604030504040204" pitchFamily="34" charset="0"/>
              </a:rPr>
              <a:t> and opioid </a:t>
            </a:r>
            <a:r>
              <a:rPr lang="en-US" dirty="0" smtClean="0">
                <a:latin typeface="Verdana" panose="020B0604030504040204" pitchFamily="34" charset="0"/>
                <a:ea typeface="Verdana" panose="020B0604030504040204" pitchFamily="34" charset="0"/>
              </a:rPr>
              <a:t>tolerance</a:t>
            </a:r>
            <a:endParaRPr lang="en-US" b="1" dirty="0" smtClean="0">
              <a:latin typeface="Verdana" panose="020B0604030504040204" pitchFamily="34" charset="0"/>
              <a:ea typeface="Verdana" panose="020B0604030504040204" pitchFamily="34" charset="0"/>
            </a:endParaRPr>
          </a:p>
          <a:p>
            <a:pPr>
              <a:lnSpc>
                <a:spcPct val="110000"/>
              </a:lnSpc>
            </a:pPr>
            <a:r>
              <a:rPr lang="en-US" b="1" dirty="0">
                <a:latin typeface="Verdana" panose="020B0604030504040204" pitchFamily="34" charset="0"/>
                <a:ea typeface="Verdana" panose="020B0604030504040204" pitchFamily="34" charset="0"/>
              </a:rPr>
              <a:t>Historical features: </a:t>
            </a:r>
            <a:endParaRPr lang="en-US" b="1" dirty="0" smtClean="0">
              <a:latin typeface="Verdana" panose="020B0604030504040204" pitchFamily="34" charset="0"/>
              <a:ea typeface="Verdana" panose="020B0604030504040204" pitchFamily="34" charset="0"/>
            </a:endParaRPr>
          </a:p>
          <a:p>
            <a:pPr lvl="1">
              <a:lnSpc>
                <a:spcPct val="110000"/>
              </a:lnSpc>
            </a:pPr>
            <a:r>
              <a:rPr lang="en-US" dirty="0">
                <a:latin typeface="Verdana" panose="020B0604030504040204" pitchFamily="34" charset="0"/>
                <a:ea typeface="Verdana" panose="020B0604030504040204" pitchFamily="34" charset="0"/>
              </a:rPr>
              <a:t>Dependent upon </a:t>
            </a:r>
            <a:r>
              <a:rPr lang="en-US" dirty="0" smtClean="0">
                <a:latin typeface="Verdana" panose="020B0604030504040204" pitchFamily="34" charset="0"/>
                <a:ea typeface="Verdana" panose="020B0604030504040204" pitchFamily="34" charset="0"/>
              </a:rPr>
              <a:t>condition </a:t>
            </a:r>
            <a:endParaRPr lang="en-US" b="1" dirty="0" smtClean="0">
              <a:latin typeface="Verdana" panose="020B0604030504040204" pitchFamily="34" charset="0"/>
              <a:ea typeface="Verdana" panose="020B0604030504040204" pitchFamily="34" charset="0"/>
            </a:endParaRPr>
          </a:p>
          <a:p>
            <a:pPr>
              <a:lnSpc>
                <a:spcPct val="110000"/>
              </a:lnSpc>
            </a:pPr>
            <a:r>
              <a:rPr lang="en-US" b="1" dirty="0" smtClean="0">
                <a:latin typeface="Verdana" panose="020B0604030504040204" pitchFamily="34" charset="0"/>
                <a:ea typeface="Verdana" panose="020B0604030504040204" pitchFamily="34" charset="0"/>
              </a:rPr>
              <a:t>Physical exam:</a:t>
            </a:r>
            <a:endParaRPr lang="en-US" b="1" dirty="0">
              <a:latin typeface="Verdana" panose="020B0604030504040204" pitchFamily="34" charset="0"/>
              <a:ea typeface="Verdana" panose="020B0604030504040204" pitchFamily="34" charset="0"/>
            </a:endParaRPr>
          </a:p>
          <a:p>
            <a:pPr lvl="1">
              <a:lnSpc>
                <a:spcPct val="110000"/>
              </a:lnSpc>
            </a:pPr>
            <a:r>
              <a:rPr lang="en-US" dirty="0" smtClean="0">
                <a:latin typeface="Verdana" panose="020B0604030504040204" pitchFamily="34" charset="0"/>
                <a:ea typeface="Verdana" panose="020B0604030504040204" pitchFamily="34" charset="0"/>
              </a:rPr>
              <a:t>Dependent upon condition</a:t>
            </a:r>
          </a:p>
          <a:p>
            <a:pPr>
              <a:lnSpc>
                <a:spcPct val="11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85588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Patient Scenario</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lstStyle/>
          <a:p>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Imagine you are looking ahead at your schedule for the day, and you see a patient, who is new to you, on your schedule. You open their chart, and see the visit is for </a:t>
            </a:r>
            <a:r>
              <a:rPr lang="en-US" b="1" dirty="0" smtClean="0">
                <a:solidFill>
                  <a:srgbClr val="119F5A"/>
                </a:solidFill>
                <a:latin typeface="Verdana" panose="020B0604030504040204" pitchFamily="34" charset="0"/>
                <a:ea typeface="Verdana" panose="020B0604030504040204" pitchFamily="34" charset="0"/>
              </a:rPr>
              <a:t>“chronic pain.”</a:t>
            </a:r>
          </a:p>
          <a:p>
            <a:endParaRPr lang="en-US" dirty="0" smtClean="0">
              <a:latin typeface="Verdana" panose="020B0604030504040204" pitchFamily="34" charset="0"/>
              <a:ea typeface="Verdana" panose="020B0604030504040204" pitchFamily="34" charset="0"/>
            </a:endParaRPr>
          </a:p>
          <a:p>
            <a:pPr marL="0" indent="0">
              <a:buNone/>
            </a:pPr>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What thoughts go through your head?</a:t>
            </a:r>
          </a:p>
          <a:p>
            <a:r>
              <a:rPr lang="en-US" dirty="0" smtClean="0">
                <a:latin typeface="Verdana" panose="020B0604030504040204" pitchFamily="34" charset="0"/>
                <a:ea typeface="Verdana" panose="020B0604030504040204" pitchFamily="34" charset="0"/>
              </a:rPr>
              <a:t>What emotions do you feel?</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3392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Opioid-induced Pain</a:t>
            </a: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3" name="Content Placeholder 2"/>
          <p:cNvPicPr>
            <a:picLocks noGrp="1" noChangeAspect="1"/>
          </p:cNvPicPr>
          <p:nvPr>
            <p:ph idx="1"/>
          </p:nvPr>
        </p:nvPicPr>
        <p:blipFill>
          <a:blip r:embed="rId4"/>
          <a:stretch>
            <a:fillRect/>
          </a:stretch>
        </p:blipFill>
        <p:spPr>
          <a:xfrm>
            <a:off x="2388108" y="2036283"/>
            <a:ext cx="6931681" cy="3742726"/>
          </a:xfrm>
          <a:prstGeom prst="rect">
            <a:avLst/>
          </a:prstGeom>
        </p:spPr>
      </p:pic>
    </p:spTree>
    <p:extLst>
      <p:ext uri="{BB962C8B-B14F-4D97-AF65-F5344CB8AC3E}">
        <p14:creationId xmlns:p14="http://schemas.microsoft.com/office/powerpoint/2010/main" val="975175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Addressing Chronic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600891" y="1838688"/>
            <a:ext cx="10959737" cy="4679678"/>
          </a:xfrm>
        </p:spPr>
        <p:txBody>
          <a:bodyPr>
            <a:normAutofit/>
          </a:bodyPr>
          <a:lstStyle/>
          <a:p>
            <a:pPr lvl="0">
              <a:lnSpc>
                <a:spcPct val="120000"/>
              </a:lnSpc>
            </a:pPr>
            <a:r>
              <a:rPr lang="en-US" dirty="0" smtClean="0">
                <a:latin typeface="Verdana" panose="020B0604030504040204" pitchFamily="34" charset="0"/>
                <a:ea typeface="Verdana" panose="020B0604030504040204" pitchFamily="34" charset="0"/>
              </a:rPr>
              <a:t>Conduct </a:t>
            </a:r>
            <a:r>
              <a:rPr lang="en-US" dirty="0">
                <a:latin typeface="Verdana" panose="020B0604030504040204" pitchFamily="34" charset="0"/>
                <a:ea typeface="Verdana" panose="020B0604030504040204" pitchFamily="34" charset="0"/>
              </a:rPr>
              <a:t>a comprehensive medical assessment initially, periodically and whenever there is a lack of </a:t>
            </a:r>
            <a:r>
              <a:rPr lang="en-US" dirty="0" smtClean="0">
                <a:latin typeface="Verdana" panose="020B0604030504040204" pitchFamily="34" charset="0"/>
                <a:ea typeface="Verdana" panose="020B0604030504040204" pitchFamily="34" charset="0"/>
              </a:rPr>
              <a:t>improvement </a:t>
            </a:r>
          </a:p>
          <a:p>
            <a:pPr marL="457200" lvl="1" indent="0">
              <a:lnSpc>
                <a:spcPct val="120000"/>
              </a:lnSpc>
              <a:buNone/>
            </a:pPr>
            <a:r>
              <a:rPr lang="en-US" dirty="0" smtClean="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 Use of validated tools to assess quality-of-life, function and pain </a:t>
            </a:r>
          </a:p>
          <a:p>
            <a:pPr marL="457200" lvl="1" indent="0">
              <a:lnSpc>
                <a:spcPct val="120000"/>
              </a:lnSpc>
              <a:buNone/>
            </a:pPr>
            <a:r>
              <a:rPr lang="en-US" dirty="0">
                <a:latin typeface="Verdana" panose="020B0604030504040204" pitchFamily="34" charset="0"/>
                <a:ea typeface="Verdana" panose="020B0604030504040204" pitchFamily="34" charset="0"/>
              </a:rPr>
              <a:t>-  Determination of the pain generator </a:t>
            </a:r>
          </a:p>
          <a:p>
            <a:pPr marL="457200" lvl="1" indent="0">
              <a:lnSpc>
                <a:spcPct val="120000"/>
              </a:lnSpc>
              <a:buNone/>
            </a:pPr>
            <a:r>
              <a:rPr lang="en-US" dirty="0">
                <a:latin typeface="Verdana" panose="020B0604030504040204" pitchFamily="34" charset="0"/>
                <a:ea typeface="Verdana" panose="020B0604030504040204" pitchFamily="34" charset="0"/>
              </a:rPr>
              <a:t>-  Assessment for comorbidities </a:t>
            </a:r>
          </a:p>
          <a:p>
            <a:pPr marL="457200" lvl="1" indent="0">
              <a:lnSpc>
                <a:spcPct val="120000"/>
              </a:lnSpc>
              <a:buNone/>
            </a:pPr>
            <a:r>
              <a:rPr lang="en-US" dirty="0">
                <a:latin typeface="Verdana" panose="020B0604030504040204" pitchFamily="34" charset="0"/>
                <a:ea typeface="Verdana" panose="020B0604030504040204" pitchFamily="34" charset="0"/>
              </a:rPr>
              <a:t>-  Discussion of patient barriers </a:t>
            </a:r>
          </a:p>
          <a:p>
            <a:pPr>
              <a:lnSpc>
                <a:spcPct val="120000"/>
              </a:lnSpc>
            </a:pPr>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Chronic Pain\manual-release-2538802_19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058" y="3608961"/>
            <a:ext cx="2808179" cy="2323650"/>
          </a:xfrm>
          <a:prstGeom prst="rect">
            <a:avLst/>
          </a:prstGeom>
          <a:noFill/>
          <a:ln>
            <a:noFill/>
          </a:ln>
        </p:spPr>
      </p:pic>
    </p:spTree>
    <p:extLst>
      <p:ext uri="{BB962C8B-B14F-4D97-AF65-F5344CB8AC3E}">
        <p14:creationId xmlns:p14="http://schemas.microsoft.com/office/powerpoint/2010/main" val="1451102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Addressing Chronic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600891" y="1838688"/>
            <a:ext cx="10959737" cy="4679678"/>
          </a:xfrm>
        </p:spPr>
        <p:txBody>
          <a:bodyPr>
            <a:normAutofit/>
          </a:bodyPr>
          <a:lstStyle/>
          <a:p>
            <a:pPr lvl="0">
              <a:lnSpc>
                <a:spcPct val="120000"/>
              </a:lnSpc>
            </a:pPr>
            <a:r>
              <a:rPr lang="en-US" dirty="0" smtClean="0">
                <a:latin typeface="Verdana" panose="020B0604030504040204" pitchFamily="34" charset="0"/>
                <a:ea typeface="Verdana" panose="020B0604030504040204" pitchFamily="34" charset="0"/>
              </a:rPr>
              <a:t>Active </a:t>
            </a:r>
            <a:r>
              <a:rPr lang="en-US" dirty="0">
                <a:latin typeface="Verdana" panose="020B0604030504040204" pitchFamily="34" charset="0"/>
                <a:ea typeface="Verdana" panose="020B0604030504040204" pitchFamily="34" charset="0"/>
              </a:rPr>
              <a:t>patient engagement in the creation </a:t>
            </a:r>
            <a:r>
              <a:rPr lang="en-US" dirty="0" smtClean="0">
                <a:latin typeface="Verdana" panose="020B0604030504040204" pitchFamily="34" charset="0"/>
                <a:ea typeface="Verdana" panose="020B0604030504040204" pitchFamily="34" charset="0"/>
              </a:rPr>
              <a:t>                               and </a:t>
            </a:r>
            <a:r>
              <a:rPr lang="en-US" dirty="0">
                <a:latin typeface="Verdana" panose="020B0604030504040204" pitchFamily="34" charset="0"/>
                <a:ea typeface="Verdana" panose="020B0604030504040204" pitchFamily="34" charset="0"/>
              </a:rPr>
              <a:t>execution of the biopsychosocial </a:t>
            </a:r>
            <a:r>
              <a:rPr lang="en-US" dirty="0" smtClean="0">
                <a:latin typeface="Verdana" panose="020B0604030504040204" pitchFamily="34" charset="0"/>
                <a:ea typeface="Verdana" panose="020B0604030504040204" pitchFamily="34" charset="0"/>
              </a:rPr>
              <a:t>                     treatment </a:t>
            </a:r>
            <a:r>
              <a:rPr lang="en-US" dirty="0">
                <a:latin typeface="Verdana" panose="020B0604030504040204" pitchFamily="34" charset="0"/>
                <a:ea typeface="Verdana" panose="020B0604030504040204" pitchFamily="34" charset="0"/>
              </a:rPr>
              <a:t>plan is a critical factor of </a:t>
            </a:r>
            <a:r>
              <a:rPr lang="en-US" dirty="0" smtClean="0">
                <a:latin typeface="Verdana" panose="020B0604030504040204" pitchFamily="34" charset="0"/>
                <a:ea typeface="Verdana" panose="020B0604030504040204" pitchFamily="34" charset="0"/>
              </a:rPr>
              <a:t>success </a:t>
            </a:r>
            <a:endParaRPr lang="en-US" dirty="0">
              <a:latin typeface="Verdana" panose="020B0604030504040204" pitchFamily="34" charset="0"/>
              <a:ea typeface="Verdana" panose="020B0604030504040204" pitchFamily="34" charset="0"/>
            </a:endParaRPr>
          </a:p>
          <a:p>
            <a:pPr lvl="0">
              <a:lnSpc>
                <a:spcPct val="120000"/>
              </a:lnSpc>
            </a:pPr>
            <a:r>
              <a:rPr lang="en-US" dirty="0">
                <a:latin typeface="Verdana" panose="020B0604030504040204" pitchFamily="34" charset="0"/>
                <a:ea typeface="Verdana" panose="020B0604030504040204" pitchFamily="34" charset="0"/>
              </a:rPr>
              <a:t>Develop a treatment plan for pain that uses all available modalities and avoids making medications, especially opioids, the sole focus of </a:t>
            </a:r>
            <a:r>
              <a:rPr lang="en-US" dirty="0" smtClean="0">
                <a:latin typeface="Verdana" panose="020B0604030504040204" pitchFamily="34" charset="0"/>
                <a:ea typeface="Verdana" panose="020B0604030504040204" pitchFamily="34" charset="0"/>
              </a:rPr>
              <a:t>treatment </a:t>
            </a:r>
            <a:endParaRPr lang="en-US" dirty="0">
              <a:latin typeface="Verdana" panose="020B0604030504040204" pitchFamily="34" charset="0"/>
              <a:ea typeface="Verdana" panose="020B0604030504040204" pitchFamily="34" charset="0"/>
            </a:endParaRPr>
          </a:p>
          <a:p>
            <a:pPr lvl="0">
              <a:lnSpc>
                <a:spcPct val="120000"/>
              </a:lnSpc>
            </a:pPr>
            <a:r>
              <a:rPr lang="en-US" dirty="0">
                <a:latin typeface="Verdana" panose="020B0604030504040204" pitchFamily="34" charset="0"/>
                <a:ea typeface="Verdana" panose="020B0604030504040204" pitchFamily="34" charset="0"/>
              </a:rPr>
              <a:t>Treatment should focus on restoration of function, not elimination of </a:t>
            </a:r>
            <a:r>
              <a:rPr lang="en-US" dirty="0" smtClean="0">
                <a:latin typeface="Verdana" panose="020B0604030504040204" pitchFamily="34" charset="0"/>
                <a:ea typeface="Verdana" panose="020B0604030504040204" pitchFamily="34" charset="0"/>
              </a:rPr>
              <a:t>pain </a:t>
            </a:r>
            <a:endParaRPr lang="en-US" dirty="0">
              <a:latin typeface="Verdana" panose="020B0604030504040204" pitchFamily="34" charset="0"/>
              <a:ea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Chronic Pain\woman-in-white-tank-top-sitting-on-bed-379160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3260" y="1027906"/>
            <a:ext cx="2711792" cy="1939030"/>
          </a:xfrm>
          <a:prstGeom prst="rect">
            <a:avLst/>
          </a:prstGeom>
          <a:noFill/>
          <a:ln>
            <a:noFill/>
          </a:ln>
        </p:spPr>
      </p:pic>
    </p:spTree>
    <p:extLst>
      <p:ext uri="{BB962C8B-B14F-4D97-AF65-F5344CB8AC3E}">
        <p14:creationId xmlns:p14="http://schemas.microsoft.com/office/powerpoint/2010/main" val="2861547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56063"/>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5606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Assessment Tools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876159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Pain Rating Scale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2020845672"/>
              </p:ext>
            </p:extLst>
          </p:nvPr>
        </p:nvGraphicFramePr>
        <p:xfrm>
          <a:off x="451104" y="2849368"/>
          <a:ext cx="11606420" cy="1010920"/>
        </p:xfrm>
        <a:graphic>
          <a:graphicData uri="http://schemas.openxmlformats.org/drawingml/2006/table">
            <a:tbl>
              <a:tblPr firstRow="1" bandRow="1">
                <a:tableStyleId>{5C22544A-7EE6-4342-B048-85BDC9FD1C3A}</a:tableStyleId>
              </a:tblPr>
              <a:tblGrid>
                <a:gridCol w="1055129">
                  <a:extLst>
                    <a:ext uri="{9D8B030D-6E8A-4147-A177-3AD203B41FA5}">
                      <a16:colId xmlns="" xmlns:a16="http://schemas.microsoft.com/office/drawing/2014/main" val="20000"/>
                    </a:ext>
                  </a:extLst>
                </a:gridCol>
                <a:gridCol w="1055129">
                  <a:extLst>
                    <a:ext uri="{9D8B030D-6E8A-4147-A177-3AD203B41FA5}">
                      <a16:colId xmlns="" xmlns:a16="http://schemas.microsoft.com/office/drawing/2014/main" val="20001"/>
                    </a:ext>
                  </a:extLst>
                </a:gridCol>
                <a:gridCol w="1055129">
                  <a:extLst>
                    <a:ext uri="{9D8B030D-6E8A-4147-A177-3AD203B41FA5}">
                      <a16:colId xmlns="" xmlns:a16="http://schemas.microsoft.com/office/drawing/2014/main" val="20002"/>
                    </a:ext>
                  </a:extLst>
                </a:gridCol>
                <a:gridCol w="1055129">
                  <a:extLst>
                    <a:ext uri="{9D8B030D-6E8A-4147-A177-3AD203B41FA5}">
                      <a16:colId xmlns="" xmlns:a16="http://schemas.microsoft.com/office/drawing/2014/main" val="20003"/>
                    </a:ext>
                  </a:extLst>
                </a:gridCol>
                <a:gridCol w="1055129">
                  <a:extLst>
                    <a:ext uri="{9D8B030D-6E8A-4147-A177-3AD203B41FA5}">
                      <a16:colId xmlns="" xmlns:a16="http://schemas.microsoft.com/office/drawing/2014/main" val="20004"/>
                    </a:ext>
                  </a:extLst>
                </a:gridCol>
                <a:gridCol w="1055129">
                  <a:extLst>
                    <a:ext uri="{9D8B030D-6E8A-4147-A177-3AD203B41FA5}">
                      <a16:colId xmlns="" xmlns:a16="http://schemas.microsoft.com/office/drawing/2014/main" val="20005"/>
                    </a:ext>
                  </a:extLst>
                </a:gridCol>
                <a:gridCol w="1055129">
                  <a:extLst>
                    <a:ext uri="{9D8B030D-6E8A-4147-A177-3AD203B41FA5}">
                      <a16:colId xmlns="" xmlns:a16="http://schemas.microsoft.com/office/drawing/2014/main" val="20006"/>
                    </a:ext>
                  </a:extLst>
                </a:gridCol>
                <a:gridCol w="1055129">
                  <a:extLst>
                    <a:ext uri="{9D8B030D-6E8A-4147-A177-3AD203B41FA5}">
                      <a16:colId xmlns="" xmlns:a16="http://schemas.microsoft.com/office/drawing/2014/main" val="20007"/>
                    </a:ext>
                  </a:extLst>
                </a:gridCol>
                <a:gridCol w="794305">
                  <a:extLst>
                    <a:ext uri="{9D8B030D-6E8A-4147-A177-3AD203B41FA5}">
                      <a16:colId xmlns="" xmlns:a16="http://schemas.microsoft.com/office/drawing/2014/main" val="20008"/>
                    </a:ext>
                  </a:extLst>
                </a:gridCol>
                <a:gridCol w="759417">
                  <a:extLst>
                    <a:ext uri="{9D8B030D-6E8A-4147-A177-3AD203B41FA5}">
                      <a16:colId xmlns="" xmlns:a16="http://schemas.microsoft.com/office/drawing/2014/main" val="20009"/>
                    </a:ext>
                  </a:extLst>
                </a:gridCol>
                <a:gridCol w="1611666">
                  <a:extLst>
                    <a:ext uri="{9D8B030D-6E8A-4147-A177-3AD203B41FA5}">
                      <a16:colId xmlns="" xmlns:a16="http://schemas.microsoft.com/office/drawing/2014/main" val="20010"/>
                    </a:ext>
                  </a:extLst>
                </a:gridCol>
              </a:tblGrid>
              <a:tr h="370840">
                <a:tc>
                  <a:txBody>
                    <a:bodyPr/>
                    <a:lstStyle/>
                    <a:p>
                      <a:pPr algn="ctr"/>
                      <a:r>
                        <a:rPr lang="en-US" dirty="0" smtClean="0">
                          <a:solidFill>
                            <a:srgbClr val="522F91"/>
                          </a:solidFill>
                          <a:latin typeface="Verdana" panose="020B0604030504040204" pitchFamily="34" charset="0"/>
                          <a:ea typeface="Verdana" panose="020B0604030504040204" pitchFamily="34" charset="0"/>
                        </a:rPr>
                        <a:t>0</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1</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2</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3</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4</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5</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6</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7</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8</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9</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pPr algn="ctr"/>
                      <a:r>
                        <a:rPr lang="en-US" dirty="0" smtClean="0">
                          <a:solidFill>
                            <a:srgbClr val="522F91"/>
                          </a:solidFill>
                          <a:latin typeface="Verdana" panose="020B0604030504040204" pitchFamily="34" charset="0"/>
                          <a:ea typeface="Verdana" panose="020B0604030504040204" pitchFamily="34" charset="0"/>
                        </a:rPr>
                        <a:t>10</a:t>
                      </a:r>
                      <a:endParaRPr lang="en-US" dirty="0">
                        <a:solidFill>
                          <a:srgbClr val="522F91"/>
                        </a:solidFill>
                        <a:latin typeface="Verdana" panose="020B0604030504040204" pitchFamily="34" charset="0"/>
                        <a:ea typeface="Verdana" panose="020B0604030504040204" pitchFamily="34" charset="0"/>
                      </a:endParaRPr>
                    </a:p>
                  </a:txBody>
                  <a:tcPr>
                    <a:noFill/>
                  </a:tcPr>
                </a:tc>
                <a:extLst>
                  <a:ext uri="{0D108BD9-81ED-4DB2-BD59-A6C34878D82A}">
                    <a16:rowId xmlns="" xmlns:a16="http://schemas.microsoft.com/office/drawing/2014/main" val="10000"/>
                  </a:ext>
                </a:extLst>
              </a:tr>
              <a:tr h="370840">
                <a:tc>
                  <a:txBody>
                    <a:bodyPr/>
                    <a:lstStyle/>
                    <a:p>
                      <a:r>
                        <a:rPr lang="en-US" dirty="0" smtClean="0">
                          <a:solidFill>
                            <a:srgbClr val="522F91"/>
                          </a:solidFill>
                          <a:latin typeface="Verdana" panose="020B0604030504040204" pitchFamily="34" charset="0"/>
                          <a:ea typeface="Verdana" panose="020B0604030504040204" pitchFamily="34" charset="0"/>
                        </a:rPr>
                        <a:t>No pain</a:t>
                      </a:r>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endParaRPr lang="en-US" dirty="0">
                        <a:solidFill>
                          <a:srgbClr val="522F91"/>
                        </a:solidFill>
                        <a:latin typeface="Verdana" panose="020B0604030504040204" pitchFamily="34" charset="0"/>
                        <a:ea typeface="Verdana" panose="020B0604030504040204" pitchFamily="34" charset="0"/>
                      </a:endParaRPr>
                    </a:p>
                  </a:txBody>
                  <a:tcPr>
                    <a:noFill/>
                  </a:tcPr>
                </a:tc>
                <a:tc>
                  <a:txBody>
                    <a:bodyPr/>
                    <a:lstStyle/>
                    <a:p>
                      <a:r>
                        <a:rPr lang="en-US" dirty="0" smtClean="0">
                          <a:solidFill>
                            <a:srgbClr val="522F91"/>
                          </a:solidFill>
                          <a:latin typeface="Verdana" panose="020B0604030504040204" pitchFamily="34" charset="0"/>
                          <a:ea typeface="Verdana" panose="020B0604030504040204" pitchFamily="34" charset="0"/>
                        </a:rPr>
                        <a:t>Worst pain</a:t>
                      </a:r>
                      <a:r>
                        <a:rPr lang="en-US" baseline="0" dirty="0" smtClean="0">
                          <a:solidFill>
                            <a:srgbClr val="522F91"/>
                          </a:solidFill>
                          <a:latin typeface="Verdana" panose="020B0604030504040204" pitchFamily="34" charset="0"/>
                          <a:ea typeface="Verdana" panose="020B0604030504040204" pitchFamily="34" charset="0"/>
                        </a:rPr>
                        <a:t> imaginable</a:t>
                      </a:r>
                      <a:endParaRPr lang="en-US" dirty="0">
                        <a:solidFill>
                          <a:srgbClr val="522F91"/>
                        </a:solidFill>
                        <a:latin typeface="Verdana" panose="020B0604030504040204" pitchFamily="34" charset="0"/>
                        <a:ea typeface="Verdana" panose="020B0604030504040204" pitchFamily="34" charset="0"/>
                      </a:endParaRPr>
                    </a:p>
                  </a:txBody>
                  <a:tcPr>
                    <a:noFill/>
                  </a:tcPr>
                </a:tc>
                <a:extLst>
                  <a:ext uri="{0D108BD9-81ED-4DB2-BD59-A6C34878D82A}">
                    <a16:rowId xmlns="" xmlns:a16="http://schemas.microsoft.com/office/drawing/2014/main" val="10001"/>
                  </a:ext>
                </a:extLst>
              </a:tr>
            </a:tbl>
          </a:graphicData>
        </a:graphic>
      </p:graphicFrame>
      <p:sp>
        <p:nvSpPr>
          <p:cNvPr id="7" name="TextBox 6"/>
          <p:cNvSpPr txBox="1"/>
          <p:nvPr/>
        </p:nvSpPr>
        <p:spPr>
          <a:xfrm>
            <a:off x="3118104" y="4391090"/>
            <a:ext cx="6475171"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rPr>
              <a:t>*Ratings of 4 or higher should get further assessment</a:t>
            </a:r>
            <a:endParaRPr lang="en-US" dirty="0">
              <a:latin typeface="Verdana" panose="020B0604030504040204" pitchFamily="34" charset="0"/>
              <a:ea typeface="Verdana" panose="020B0604030504040204" pitchFamily="34" charset="0"/>
            </a:endParaRPr>
          </a:p>
        </p:txBody>
      </p:sp>
      <p:sp>
        <p:nvSpPr>
          <p:cNvPr id="8" name="TextBox 7"/>
          <p:cNvSpPr txBox="1"/>
          <p:nvPr/>
        </p:nvSpPr>
        <p:spPr>
          <a:xfrm>
            <a:off x="451104" y="5132832"/>
            <a:ext cx="5750036" cy="1200329"/>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rPr>
              <a:t>Issues:</a:t>
            </a:r>
          </a:p>
          <a:p>
            <a:pPr marL="285750" indent="-285750">
              <a:buFont typeface="Arial" panose="020B0604020202020204" pitchFamily="34" charset="0"/>
              <a:buChar char="•"/>
            </a:pPr>
            <a:r>
              <a:rPr lang="en-US" dirty="0" smtClean="0">
                <a:latin typeface="Verdana" panose="020B0604030504040204" pitchFamily="34" charset="0"/>
                <a:ea typeface="Verdana" panose="020B0604030504040204" pitchFamily="34" charset="0"/>
              </a:rPr>
              <a:t>Hard to compare across patients</a:t>
            </a:r>
          </a:p>
          <a:p>
            <a:pPr marL="285750" indent="-285750">
              <a:buFont typeface="Arial" panose="020B0604020202020204" pitchFamily="34" charset="0"/>
              <a:buChar char="•"/>
            </a:pPr>
            <a:r>
              <a:rPr lang="en-US" dirty="0" smtClean="0">
                <a:latin typeface="Verdana" panose="020B0604030504040204" pitchFamily="34" charset="0"/>
                <a:ea typeface="Verdana" panose="020B0604030504040204" pitchFamily="34" charset="0"/>
              </a:rPr>
              <a:t>Pain ratings may not change but function can</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37176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PEG</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lstStyle/>
          <a:p>
            <a:r>
              <a:rPr lang="en-US" dirty="0" smtClean="0">
                <a:latin typeface="Verdana" panose="020B0604030504040204" pitchFamily="34" charset="0"/>
                <a:ea typeface="Verdana" panose="020B0604030504040204" pitchFamily="34" charset="0"/>
              </a:rPr>
              <a:t>PEG (3-items)</a:t>
            </a:r>
            <a:endParaRPr lang="en-US" dirty="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stretch>
            <a:fillRect/>
          </a:stretch>
        </p:blipFill>
        <p:spPr>
          <a:xfrm>
            <a:off x="2535935" y="2381440"/>
            <a:ext cx="7169277" cy="4208787"/>
          </a:xfrm>
          <a:prstGeom prst="rect">
            <a:avLst/>
          </a:prstGeom>
        </p:spPr>
      </p:pic>
    </p:spTree>
    <p:extLst>
      <p:ext uri="{BB962C8B-B14F-4D97-AF65-F5344CB8AC3E}">
        <p14:creationId xmlns:p14="http://schemas.microsoft.com/office/powerpoint/2010/main" val="597466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254377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44923" y="254377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Evidence-Based Treatments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207720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Evidence-based Behavioral Interventions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2149813"/>
            <a:ext cx="10515600" cy="4027150"/>
          </a:xfrm>
        </p:spPr>
        <p:txBody>
          <a:bodyPr/>
          <a:lstStyle/>
          <a:p>
            <a:r>
              <a:rPr lang="en-US" dirty="0" smtClean="0">
                <a:latin typeface="Verdana" panose="020B0604030504040204" pitchFamily="34" charset="0"/>
                <a:ea typeface="Verdana" panose="020B0604030504040204" pitchFamily="34" charset="0"/>
              </a:rPr>
              <a:t>Developing realistic expectations and goals</a:t>
            </a:r>
          </a:p>
          <a:p>
            <a:r>
              <a:rPr lang="en-US" dirty="0" smtClean="0">
                <a:latin typeface="Verdana" panose="020B0604030504040204" pitchFamily="34" charset="0"/>
                <a:ea typeface="Verdana" panose="020B0604030504040204" pitchFamily="34" charset="0"/>
              </a:rPr>
              <a:t>Relaxation training</a:t>
            </a:r>
          </a:p>
          <a:p>
            <a:r>
              <a:rPr lang="en-US" dirty="0" smtClean="0">
                <a:latin typeface="Verdana" panose="020B0604030504040204" pitchFamily="34" charset="0"/>
                <a:ea typeface="Verdana" panose="020B0604030504040204" pitchFamily="34" charset="0"/>
              </a:rPr>
              <a:t>Cognitive behavioral therapy</a:t>
            </a:r>
          </a:p>
          <a:p>
            <a:r>
              <a:rPr lang="en-US" dirty="0" smtClean="0">
                <a:latin typeface="Verdana" panose="020B0604030504040204" pitchFamily="34" charset="0"/>
                <a:ea typeface="Verdana" panose="020B0604030504040204" pitchFamily="34" charset="0"/>
              </a:rPr>
              <a:t>Activity pacing</a:t>
            </a:r>
          </a:p>
          <a:p>
            <a:r>
              <a:rPr lang="en-US" dirty="0" smtClean="0">
                <a:latin typeface="Verdana" panose="020B0604030504040204" pitchFamily="34" charset="0"/>
                <a:ea typeface="Verdana" panose="020B0604030504040204" pitchFamily="34" charset="0"/>
              </a:rPr>
              <a:t>Family interventions</a:t>
            </a:r>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Chronic Pain\woman-in-white-tank-top-raising-her-hands-36187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517" y="2928026"/>
            <a:ext cx="3181351" cy="2598379"/>
          </a:xfrm>
          <a:prstGeom prst="rect">
            <a:avLst/>
          </a:prstGeom>
          <a:noFill/>
          <a:ln>
            <a:noFill/>
          </a:ln>
        </p:spPr>
      </p:pic>
    </p:spTree>
    <p:extLst>
      <p:ext uri="{BB962C8B-B14F-4D97-AF65-F5344CB8AC3E}">
        <p14:creationId xmlns:p14="http://schemas.microsoft.com/office/powerpoint/2010/main" val="291427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Developing realistic expectations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2048506"/>
            <a:ext cx="10515600" cy="4351338"/>
          </a:xfrm>
        </p:spPr>
        <p:txBody>
          <a:bodyPr/>
          <a:lstStyle/>
          <a:p>
            <a:r>
              <a:rPr lang="en-US" dirty="0" smtClean="0">
                <a:latin typeface="Verdana" panose="020B0604030504040204" pitchFamily="34" charset="0"/>
                <a:ea typeface="Verdana" panose="020B0604030504040204" pitchFamily="34" charset="0"/>
              </a:rPr>
              <a:t>Sometimes patients believe that treatment will substantially decrease or eliminate pain</a:t>
            </a:r>
          </a:p>
          <a:p>
            <a:r>
              <a:rPr lang="en-US" dirty="0" smtClean="0">
                <a:latin typeface="Verdana" panose="020B0604030504040204" pitchFamily="34" charset="0"/>
                <a:ea typeface="Verdana" panose="020B0604030504040204" pitchFamily="34" charset="0"/>
              </a:rPr>
              <a:t>Shift goal to:</a:t>
            </a:r>
          </a:p>
          <a:p>
            <a:pPr lvl="1"/>
            <a:r>
              <a:rPr lang="en-US" dirty="0" smtClean="0">
                <a:latin typeface="Verdana" panose="020B0604030504040204" pitchFamily="34" charset="0"/>
                <a:ea typeface="Verdana" panose="020B0604030504040204" pitchFamily="34" charset="0"/>
              </a:rPr>
              <a:t>Increased distress tolerance</a:t>
            </a:r>
          </a:p>
          <a:p>
            <a:pPr lvl="1"/>
            <a:r>
              <a:rPr lang="en-US" dirty="0" smtClean="0">
                <a:latin typeface="Verdana" panose="020B0604030504040204" pitchFamily="34" charset="0"/>
                <a:ea typeface="Verdana" panose="020B0604030504040204" pitchFamily="34" charset="0"/>
              </a:rPr>
              <a:t>Improved ability to achieve valued goals</a:t>
            </a:r>
            <a:r>
              <a:rPr lang="en-US" dirty="0">
                <a:latin typeface="Verdana" panose="020B0604030504040204" pitchFamily="34" charset="0"/>
                <a:ea typeface="Verdana" panose="020B0604030504040204" pitchFamily="34" charset="0"/>
              </a:rPr>
              <a:t> </a:t>
            </a:r>
            <a:r>
              <a:rPr lang="en-US" dirty="0" smtClean="0">
                <a:latin typeface="Verdana" panose="020B0604030504040204" pitchFamily="34" charset="0"/>
                <a:ea typeface="Verdana" panose="020B0604030504040204" pitchFamily="34" charset="0"/>
              </a:rPr>
              <a:t>(despite pain)</a:t>
            </a:r>
          </a:p>
          <a:p>
            <a:pPr lvl="1"/>
            <a:r>
              <a:rPr lang="en-US" dirty="0" smtClean="0">
                <a:latin typeface="Verdana" panose="020B0604030504040204" pitchFamily="34" charset="0"/>
                <a:ea typeface="Verdana" panose="020B0604030504040204" pitchFamily="34" charset="0"/>
              </a:rPr>
              <a:t>Decrease importance of medications as the primary (or sole) method of managing pain</a:t>
            </a:r>
          </a:p>
          <a:p>
            <a:pPr lvl="1"/>
            <a:r>
              <a:rPr lang="en-US" dirty="0" smtClean="0">
                <a:latin typeface="Verdana" panose="020B0604030504040204" pitchFamily="34" charset="0"/>
                <a:ea typeface="Verdana" panose="020B0604030504040204" pitchFamily="34" charset="0"/>
              </a:rPr>
              <a:t>Increase physical activity across multiple life domains</a:t>
            </a:r>
          </a:p>
        </p:txBody>
      </p:sp>
    </p:spTree>
    <p:extLst>
      <p:ext uri="{BB962C8B-B14F-4D97-AF65-F5344CB8AC3E}">
        <p14:creationId xmlns:p14="http://schemas.microsoft.com/office/powerpoint/2010/main" val="900733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Developing realistic expectations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pic>
        <p:nvPicPr>
          <p:cNvPr id="3" name="Picture 2"/>
          <p:cNvPicPr>
            <a:picLocks noChangeAspect="1"/>
          </p:cNvPicPr>
          <p:nvPr/>
        </p:nvPicPr>
        <p:blipFill>
          <a:blip r:embed="rId4"/>
          <a:stretch>
            <a:fillRect/>
          </a:stretch>
        </p:blipFill>
        <p:spPr>
          <a:xfrm>
            <a:off x="606551" y="3001704"/>
            <a:ext cx="2965475" cy="1948248"/>
          </a:xfrm>
          <a:prstGeom prst="rect">
            <a:avLst/>
          </a:prstGeom>
        </p:spPr>
      </p:pic>
      <p:pic>
        <p:nvPicPr>
          <p:cNvPr id="7" name="Picture 6"/>
          <p:cNvPicPr>
            <a:picLocks noChangeAspect="1"/>
          </p:cNvPicPr>
          <p:nvPr/>
        </p:nvPicPr>
        <p:blipFill>
          <a:blip r:embed="rId5"/>
          <a:stretch>
            <a:fillRect/>
          </a:stretch>
        </p:blipFill>
        <p:spPr>
          <a:xfrm>
            <a:off x="6766464" y="3001704"/>
            <a:ext cx="4559999" cy="2011313"/>
          </a:xfrm>
          <a:prstGeom prst="rect">
            <a:avLst/>
          </a:prstGeom>
        </p:spPr>
      </p:pic>
      <p:cxnSp>
        <p:nvCxnSpPr>
          <p:cNvPr id="9" name="Straight Arrow Connector 8"/>
          <p:cNvCxnSpPr/>
          <p:nvPr/>
        </p:nvCxnSpPr>
        <p:spPr>
          <a:xfrm>
            <a:off x="3694176" y="4007360"/>
            <a:ext cx="2926080" cy="0"/>
          </a:xfrm>
          <a:prstGeom prst="straightConnector1">
            <a:avLst/>
          </a:prstGeom>
          <a:ln w="76200">
            <a:solidFill>
              <a:srgbClr val="A5CF4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69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822054"/>
            <a:ext cx="12205447" cy="2281822"/>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777155" y="1822054"/>
            <a:ext cx="10515600" cy="228182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5400" dirty="0" smtClean="0">
                <a:solidFill>
                  <a:schemeClr val="lt1"/>
                </a:solidFill>
                <a:latin typeface="Verdana"/>
                <a:ea typeface="Verdana"/>
                <a:cs typeface="Verdana"/>
                <a:sym typeface="Verdana"/>
              </a:rPr>
              <a:t>Brief Overview</a:t>
            </a:r>
            <a:endParaRPr sz="5400"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825956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Relaxation Training</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normAutofit lnSpcReduction="10000"/>
          </a:bodyPr>
          <a:lstStyle/>
          <a:p>
            <a:r>
              <a:rPr lang="en-US" dirty="0" smtClean="0">
                <a:latin typeface="Verdana" panose="020B0604030504040204" pitchFamily="34" charset="0"/>
                <a:ea typeface="Verdana" panose="020B0604030504040204" pitchFamily="34" charset="0"/>
              </a:rPr>
              <a:t>Relaxation exercises can lead to decreased perception of pain</a:t>
            </a:r>
          </a:p>
          <a:p>
            <a:r>
              <a:rPr lang="en-US" dirty="0" smtClean="0">
                <a:latin typeface="Verdana" panose="020B0604030504040204" pitchFamily="34" charset="0"/>
                <a:ea typeface="Verdana" panose="020B0604030504040204" pitchFamily="34" charset="0"/>
              </a:rPr>
              <a:t>Provide rationale</a:t>
            </a:r>
          </a:p>
          <a:p>
            <a:r>
              <a:rPr lang="en-US" dirty="0" smtClean="0">
                <a:latin typeface="Verdana" panose="020B0604030504040204" pitchFamily="34" charset="0"/>
                <a:ea typeface="Verdana" panose="020B0604030504040204" pitchFamily="34" charset="0"/>
              </a:rPr>
              <a:t>Practice relaxation exercises</a:t>
            </a:r>
          </a:p>
          <a:p>
            <a:pPr lvl="1"/>
            <a:r>
              <a:rPr lang="en-US" dirty="0" smtClean="0">
                <a:latin typeface="Verdana" panose="020B0604030504040204" pitchFamily="34" charset="0"/>
                <a:ea typeface="Verdana" panose="020B0604030504040204" pitchFamily="34" charset="0"/>
              </a:rPr>
              <a:t>Deep breathing</a:t>
            </a:r>
          </a:p>
          <a:p>
            <a:pPr lvl="1"/>
            <a:r>
              <a:rPr lang="en-US" dirty="0" smtClean="0">
                <a:latin typeface="Verdana" panose="020B0604030504040204" pitchFamily="34" charset="0"/>
                <a:ea typeface="Verdana" panose="020B0604030504040204" pitchFamily="34" charset="0"/>
              </a:rPr>
              <a:t>Progressive muscle relaxation</a:t>
            </a:r>
          </a:p>
          <a:p>
            <a:pPr lvl="1"/>
            <a:r>
              <a:rPr lang="en-US" dirty="0" smtClean="0">
                <a:latin typeface="Verdana" panose="020B0604030504040204" pitchFamily="34" charset="0"/>
                <a:ea typeface="Verdana" panose="020B0604030504040204" pitchFamily="34" charset="0"/>
              </a:rPr>
              <a:t>Autogenic relaxation</a:t>
            </a:r>
          </a:p>
          <a:p>
            <a:r>
              <a:rPr lang="en-US" dirty="0" smtClean="0">
                <a:latin typeface="Verdana" panose="020B0604030504040204" pitchFamily="34" charset="0"/>
                <a:ea typeface="Verdana" panose="020B0604030504040204" pitchFamily="34" charset="0"/>
              </a:rPr>
              <a:t>Sources</a:t>
            </a:r>
          </a:p>
          <a:p>
            <a:pPr lvl="1"/>
            <a:r>
              <a:rPr lang="en-US" dirty="0" smtClean="0">
                <a:latin typeface="Verdana" panose="020B0604030504040204" pitchFamily="34" charset="0"/>
                <a:ea typeface="Verdana" panose="020B0604030504040204" pitchFamily="34" charset="0"/>
              </a:rPr>
              <a:t>YouTube</a:t>
            </a:r>
          </a:p>
          <a:p>
            <a:pPr lvl="1"/>
            <a:r>
              <a:rPr lang="en-US" dirty="0" smtClean="0">
                <a:latin typeface="Verdana" panose="020B0604030504040204" pitchFamily="34" charset="0"/>
                <a:ea typeface="Verdana" panose="020B0604030504040204" pitchFamily="34" charset="0"/>
              </a:rPr>
              <a:t>Apps (e.g., Headspace, Calm, Breathe)</a:t>
            </a:r>
          </a:p>
          <a:p>
            <a:pPr lvl="1"/>
            <a:r>
              <a:rPr lang="en-US" dirty="0" smtClean="0">
                <a:latin typeface="Verdana" panose="020B0604030504040204" pitchFamily="34" charset="0"/>
                <a:ea typeface="Verdana" panose="020B0604030504040204" pitchFamily="34" charset="0"/>
              </a:rPr>
              <a:t>Therapy</a:t>
            </a:r>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Chronic Pain\Manging Chronic Pain\love-romantic-bath-candlelight-31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409" y="2743200"/>
            <a:ext cx="2220811" cy="2677673"/>
          </a:xfrm>
          <a:prstGeom prst="rect">
            <a:avLst/>
          </a:prstGeom>
          <a:noFill/>
          <a:ln>
            <a:noFill/>
          </a:ln>
        </p:spPr>
      </p:pic>
    </p:spTree>
    <p:extLst>
      <p:ext uri="{BB962C8B-B14F-4D97-AF65-F5344CB8AC3E}">
        <p14:creationId xmlns:p14="http://schemas.microsoft.com/office/powerpoint/2010/main" val="2863103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Cognitive Behavioral Therapy</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1834262"/>
            <a:ext cx="10515600" cy="4935537"/>
          </a:xfrm>
        </p:spPr>
        <p:txBody>
          <a:bodyPr>
            <a:normAutofit/>
          </a:bodyPr>
          <a:lstStyle/>
          <a:p>
            <a:r>
              <a:rPr lang="en-US" dirty="0" smtClean="0">
                <a:latin typeface="Verdana" panose="020B0604030504040204" pitchFamily="34" charset="0"/>
                <a:ea typeface="Verdana" panose="020B0604030504040204" pitchFamily="34" charset="0"/>
              </a:rPr>
              <a:t>Target maladaptive thoughts related to pain</a:t>
            </a:r>
          </a:p>
          <a:p>
            <a:pPr lvl="1"/>
            <a:r>
              <a:rPr lang="en-US" dirty="0" smtClean="0">
                <a:latin typeface="Verdana" panose="020B0604030504040204" pitchFamily="34" charset="0"/>
                <a:ea typeface="Verdana" panose="020B0604030504040204" pitchFamily="34" charset="0"/>
              </a:rPr>
              <a:t>“This pain should completely resolve.”</a:t>
            </a:r>
          </a:p>
          <a:p>
            <a:pPr lvl="1"/>
            <a:r>
              <a:rPr lang="en-US" dirty="0" smtClean="0">
                <a:latin typeface="Verdana" panose="020B0604030504040204" pitchFamily="34" charset="0"/>
                <a:ea typeface="Verdana" panose="020B0604030504040204" pitchFamily="34" charset="0"/>
              </a:rPr>
              <a:t>“My functioning should completely return to normal.”</a:t>
            </a:r>
          </a:p>
          <a:p>
            <a:pPr lvl="1"/>
            <a:r>
              <a:rPr lang="en-US" dirty="0" smtClean="0">
                <a:latin typeface="Verdana" panose="020B0604030504040204" pitchFamily="34" charset="0"/>
                <a:ea typeface="Verdana" panose="020B0604030504040204" pitchFamily="34" charset="0"/>
              </a:rPr>
              <a:t>“My pain is a warning that I should stop doing activities.”</a:t>
            </a:r>
          </a:p>
          <a:p>
            <a:pPr lvl="1"/>
            <a:r>
              <a:rPr lang="en-US" dirty="0" smtClean="0">
                <a:latin typeface="Verdana" panose="020B0604030504040204" pitchFamily="34" charset="0"/>
                <a:ea typeface="Verdana" panose="020B0604030504040204" pitchFamily="34" charset="0"/>
              </a:rPr>
              <a:t>“I am a burden to others.”</a:t>
            </a:r>
          </a:p>
          <a:p>
            <a:pPr lvl="1"/>
            <a:r>
              <a:rPr lang="en-US" dirty="0" smtClean="0">
                <a:latin typeface="Verdana" panose="020B0604030504040204" pitchFamily="34" charset="0"/>
                <a:ea typeface="Verdana" panose="020B0604030504040204" pitchFamily="34" charset="0"/>
              </a:rPr>
              <a:t>“My future is bleak if my pain continues.”</a:t>
            </a:r>
          </a:p>
          <a:p>
            <a:pPr marL="457200" lvl="1" indent="0">
              <a:buNone/>
            </a:pPr>
            <a:endParaRPr lang="en-US" dirty="0" smtClean="0">
              <a:latin typeface="Verdana" panose="020B0604030504040204" pitchFamily="34" charset="0"/>
              <a:ea typeface="Verdana" panose="020B0604030504040204" pitchFamily="34" charset="0"/>
            </a:endParaRPr>
          </a:p>
          <a:p>
            <a:pPr lvl="1"/>
            <a:endParaRPr lang="en-US" dirty="0" smtClean="0">
              <a:latin typeface="Verdana" panose="020B0604030504040204" pitchFamily="34" charset="0"/>
              <a:ea typeface="Verdana" panose="020B0604030504040204" pitchFamily="34" charset="0"/>
            </a:endParaRPr>
          </a:p>
          <a:p>
            <a:pPr lvl="1"/>
            <a:endParaRPr lang="en-US" dirty="0" smtClean="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p:txBody>
      </p:sp>
      <p:sp>
        <p:nvSpPr>
          <p:cNvPr id="3" name="Rectangle 2"/>
          <p:cNvSpPr/>
          <p:nvPr/>
        </p:nvSpPr>
        <p:spPr>
          <a:xfrm>
            <a:off x="604434" y="4541003"/>
            <a:ext cx="2944678" cy="1146875"/>
          </a:xfrm>
          <a:prstGeom prst="rect">
            <a:avLst/>
          </a:prstGeom>
          <a:solidFill>
            <a:srgbClr val="52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Verdana" panose="020B0604030504040204" pitchFamily="34" charset="0"/>
                <a:ea typeface="Verdana" panose="020B0604030504040204" pitchFamily="34" charset="0"/>
              </a:rPr>
              <a:t>Thought</a:t>
            </a:r>
          </a:p>
          <a:p>
            <a:pPr algn="ctr"/>
            <a:r>
              <a:rPr lang="en-US" dirty="0" smtClean="0">
                <a:latin typeface="Verdana" panose="020B0604030504040204" pitchFamily="34" charset="0"/>
                <a:ea typeface="Verdana" panose="020B0604030504040204" pitchFamily="34" charset="0"/>
              </a:rPr>
              <a:t>“Pain means to stop doing activity”</a:t>
            </a:r>
            <a:endParaRPr lang="en-US" dirty="0">
              <a:latin typeface="Verdana" panose="020B0604030504040204" pitchFamily="34" charset="0"/>
              <a:ea typeface="Verdana" panose="020B0604030504040204" pitchFamily="34" charset="0"/>
            </a:endParaRPr>
          </a:p>
        </p:txBody>
      </p:sp>
      <p:sp>
        <p:nvSpPr>
          <p:cNvPr id="7" name="Rectangle 6"/>
          <p:cNvSpPr/>
          <p:nvPr/>
        </p:nvSpPr>
        <p:spPr>
          <a:xfrm>
            <a:off x="4724401" y="4541002"/>
            <a:ext cx="2838772" cy="1146875"/>
          </a:xfrm>
          <a:prstGeom prst="rect">
            <a:avLst/>
          </a:prstGeom>
          <a:solidFill>
            <a:srgbClr val="07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Verdana" panose="020B0604030504040204" pitchFamily="34" charset="0"/>
                <a:ea typeface="Verdana" panose="020B0604030504040204" pitchFamily="34" charset="0"/>
              </a:rPr>
              <a:t>Emotions</a:t>
            </a:r>
          </a:p>
          <a:p>
            <a:pPr algn="ctr"/>
            <a:r>
              <a:rPr lang="en-US" dirty="0" smtClean="0">
                <a:latin typeface="Verdana" panose="020B0604030504040204" pitchFamily="34" charset="0"/>
                <a:ea typeface="Verdana" panose="020B0604030504040204" pitchFamily="34" charset="0"/>
              </a:rPr>
              <a:t>Fear</a:t>
            </a:r>
          </a:p>
          <a:p>
            <a:pPr algn="ctr"/>
            <a:r>
              <a:rPr lang="en-US" dirty="0" smtClean="0">
                <a:latin typeface="Verdana" panose="020B0604030504040204" pitchFamily="34" charset="0"/>
                <a:ea typeface="Verdana" panose="020B0604030504040204" pitchFamily="34" charset="0"/>
              </a:rPr>
              <a:t>Relief</a:t>
            </a:r>
          </a:p>
          <a:p>
            <a:pPr algn="ctr"/>
            <a:r>
              <a:rPr lang="en-US" dirty="0" smtClean="0">
                <a:latin typeface="Verdana" panose="020B0604030504040204" pitchFamily="34" charset="0"/>
                <a:ea typeface="Verdana" panose="020B0604030504040204" pitchFamily="34" charset="0"/>
              </a:rPr>
              <a:t>Sadness</a:t>
            </a:r>
            <a:endParaRPr lang="en-US" dirty="0">
              <a:latin typeface="Verdana" panose="020B0604030504040204" pitchFamily="34" charset="0"/>
              <a:ea typeface="Verdana" panose="020B0604030504040204" pitchFamily="34" charset="0"/>
            </a:endParaRPr>
          </a:p>
        </p:txBody>
      </p:sp>
      <p:sp>
        <p:nvSpPr>
          <p:cNvPr id="8" name="Rectangle 7"/>
          <p:cNvSpPr/>
          <p:nvPr/>
        </p:nvSpPr>
        <p:spPr>
          <a:xfrm>
            <a:off x="8738462" y="4525503"/>
            <a:ext cx="2743198" cy="1146875"/>
          </a:xfrm>
          <a:prstGeom prst="rect">
            <a:avLst/>
          </a:prstGeom>
          <a:solidFill>
            <a:srgbClr val="11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Verdana" panose="020B0604030504040204" pitchFamily="34" charset="0"/>
                <a:ea typeface="Verdana" panose="020B0604030504040204" pitchFamily="34" charset="0"/>
              </a:rPr>
              <a:t>Behavior</a:t>
            </a:r>
          </a:p>
          <a:p>
            <a:pPr algn="ctr"/>
            <a:r>
              <a:rPr lang="en-US" dirty="0" smtClean="0">
                <a:latin typeface="Verdana" panose="020B0604030504040204" pitchFamily="34" charset="0"/>
                <a:ea typeface="Verdana" panose="020B0604030504040204" pitchFamily="34" charset="0"/>
              </a:rPr>
              <a:t>Disengage</a:t>
            </a:r>
          </a:p>
          <a:p>
            <a:pPr algn="ctr"/>
            <a:r>
              <a:rPr lang="en-US" dirty="0" smtClean="0">
                <a:latin typeface="Verdana" panose="020B0604030504040204" pitchFamily="34" charset="0"/>
                <a:ea typeface="Verdana" panose="020B0604030504040204" pitchFamily="34" charset="0"/>
              </a:rPr>
              <a:t>Stop moving</a:t>
            </a:r>
            <a:endParaRPr lang="en-US" dirty="0">
              <a:latin typeface="Verdana" panose="020B0604030504040204" pitchFamily="34" charset="0"/>
              <a:ea typeface="Verdana" panose="020B0604030504040204" pitchFamily="34" charset="0"/>
            </a:endParaRPr>
          </a:p>
        </p:txBody>
      </p:sp>
      <p:cxnSp>
        <p:nvCxnSpPr>
          <p:cNvPr id="12" name="Straight Arrow Connector 11"/>
          <p:cNvCxnSpPr/>
          <p:nvPr/>
        </p:nvCxnSpPr>
        <p:spPr>
          <a:xfrm>
            <a:off x="3549112" y="5052447"/>
            <a:ext cx="1175289" cy="0"/>
          </a:xfrm>
          <a:prstGeom prst="straightConnector1">
            <a:avLst/>
          </a:prstGeom>
          <a:ln w="76200">
            <a:solidFill>
              <a:srgbClr val="A5CF4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563173" y="5052447"/>
            <a:ext cx="1175289" cy="0"/>
          </a:xfrm>
          <a:prstGeom prst="straightConnector1">
            <a:avLst/>
          </a:prstGeom>
          <a:ln w="76200">
            <a:solidFill>
              <a:srgbClr val="A5CF4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26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Cognitive Behavioral Therapy</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1167618" y="1834262"/>
            <a:ext cx="9453490" cy="4935537"/>
          </a:xfrm>
        </p:spPr>
        <p:txBody>
          <a:bodyPr>
            <a:normAutofit/>
          </a:bodyPr>
          <a:lstStyle/>
          <a:p>
            <a:pPr marL="457200" lvl="1" indent="0">
              <a:buNone/>
            </a:pPr>
            <a:endParaRPr lang="en-US" dirty="0" smtClean="0">
              <a:latin typeface="Verdana" panose="020B0604030504040204" pitchFamily="34" charset="0"/>
              <a:ea typeface="Verdana" panose="020B0604030504040204" pitchFamily="34" charset="0"/>
            </a:endParaRPr>
          </a:p>
          <a:p>
            <a:pPr lvl="1"/>
            <a:endParaRPr lang="en-US" dirty="0" smtClean="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a:p>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Help patient change thoughts that get in the way of successful pain management</a:t>
            </a:r>
          </a:p>
          <a:p>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Refer to psychologist with specialty in pain</a:t>
            </a:r>
            <a:endParaRPr lang="en-US" dirty="0">
              <a:latin typeface="Verdana" panose="020B0604030504040204" pitchFamily="34" charset="0"/>
              <a:ea typeface="Verdana" panose="020B0604030504040204" pitchFamily="34" charset="0"/>
            </a:endParaRPr>
          </a:p>
        </p:txBody>
      </p:sp>
      <p:sp>
        <p:nvSpPr>
          <p:cNvPr id="3" name="Rectangle 2"/>
          <p:cNvSpPr/>
          <p:nvPr/>
        </p:nvSpPr>
        <p:spPr>
          <a:xfrm>
            <a:off x="604434" y="1968969"/>
            <a:ext cx="2944678" cy="1146875"/>
          </a:xfrm>
          <a:prstGeom prst="rect">
            <a:avLst/>
          </a:prstGeom>
          <a:solidFill>
            <a:srgbClr val="52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Verdana" panose="020B0604030504040204" pitchFamily="34" charset="0"/>
                <a:ea typeface="Verdana" panose="020B0604030504040204" pitchFamily="34" charset="0"/>
              </a:rPr>
              <a:t>New Thought</a:t>
            </a:r>
          </a:p>
          <a:p>
            <a:pPr algn="ctr"/>
            <a:r>
              <a:rPr lang="en-US" dirty="0" smtClean="0">
                <a:latin typeface="Verdana" panose="020B0604030504040204" pitchFamily="34" charset="0"/>
                <a:ea typeface="Verdana" panose="020B0604030504040204" pitchFamily="34" charset="0"/>
              </a:rPr>
              <a:t>“Pain is just a signal; I can move despite being in pain”</a:t>
            </a:r>
            <a:endParaRPr lang="en-US" dirty="0">
              <a:latin typeface="Verdana" panose="020B0604030504040204" pitchFamily="34" charset="0"/>
              <a:ea typeface="Verdana" panose="020B0604030504040204" pitchFamily="34" charset="0"/>
            </a:endParaRPr>
          </a:p>
        </p:txBody>
      </p:sp>
      <p:sp>
        <p:nvSpPr>
          <p:cNvPr id="7" name="Rectangle 6"/>
          <p:cNvSpPr/>
          <p:nvPr/>
        </p:nvSpPr>
        <p:spPr>
          <a:xfrm>
            <a:off x="4724401" y="1968969"/>
            <a:ext cx="2838772" cy="1146875"/>
          </a:xfrm>
          <a:prstGeom prst="rect">
            <a:avLst/>
          </a:prstGeom>
          <a:solidFill>
            <a:srgbClr val="07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Verdana" panose="020B0604030504040204" pitchFamily="34" charset="0"/>
                <a:ea typeface="Verdana" panose="020B0604030504040204" pitchFamily="34" charset="0"/>
              </a:rPr>
              <a:t>Emotions</a:t>
            </a:r>
          </a:p>
          <a:p>
            <a:pPr algn="ctr"/>
            <a:r>
              <a:rPr lang="en-US" dirty="0" smtClean="0">
                <a:latin typeface="Verdana" panose="020B0604030504040204" pitchFamily="34" charset="0"/>
                <a:ea typeface="Verdana" panose="020B0604030504040204" pitchFamily="34" charset="0"/>
              </a:rPr>
              <a:t>Courage</a:t>
            </a:r>
          </a:p>
          <a:p>
            <a:pPr algn="ctr"/>
            <a:r>
              <a:rPr lang="en-US" dirty="0" smtClean="0">
                <a:latin typeface="Verdana" panose="020B0604030504040204" pitchFamily="34" charset="0"/>
                <a:ea typeface="Verdana" panose="020B0604030504040204" pitchFamily="34" charset="0"/>
              </a:rPr>
              <a:t>Determination</a:t>
            </a:r>
            <a:endParaRPr lang="en-US" dirty="0">
              <a:latin typeface="Verdana" panose="020B0604030504040204" pitchFamily="34" charset="0"/>
              <a:ea typeface="Verdana" panose="020B0604030504040204" pitchFamily="34" charset="0"/>
            </a:endParaRPr>
          </a:p>
        </p:txBody>
      </p:sp>
      <p:sp>
        <p:nvSpPr>
          <p:cNvPr id="8" name="Rectangle 7"/>
          <p:cNvSpPr/>
          <p:nvPr/>
        </p:nvSpPr>
        <p:spPr>
          <a:xfrm>
            <a:off x="8738462" y="1968969"/>
            <a:ext cx="2743198" cy="1146875"/>
          </a:xfrm>
          <a:prstGeom prst="rect">
            <a:avLst/>
          </a:prstGeom>
          <a:solidFill>
            <a:srgbClr val="119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Verdana" panose="020B0604030504040204" pitchFamily="34" charset="0"/>
                <a:ea typeface="Verdana" panose="020B0604030504040204" pitchFamily="34" charset="0"/>
              </a:rPr>
              <a:t>Behavior</a:t>
            </a:r>
          </a:p>
          <a:p>
            <a:pPr algn="ctr"/>
            <a:r>
              <a:rPr lang="en-US" dirty="0" smtClean="0">
                <a:latin typeface="Verdana" panose="020B0604030504040204" pitchFamily="34" charset="0"/>
                <a:ea typeface="Verdana" panose="020B0604030504040204" pitchFamily="34" charset="0"/>
              </a:rPr>
              <a:t>Engage in values-based action</a:t>
            </a:r>
            <a:endParaRPr lang="en-US" dirty="0">
              <a:latin typeface="Verdana" panose="020B0604030504040204" pitchFamily="34" charset="0"/>
              <a:ea typeface="Verdana" panose="020B0604030504040204" pitchFamily="34" charset="0"/>
            </a:endParaRPr>
          </a:p>
        </p:txBody>
      </p:sp>
      <p:cxnSp>
        <p:nvCxnSpPr>
          <p:cNvPr id="9" name="Straight Arrow Connector 8"/>
          <p:cNvCxnSpPr/>
          <p:nvPr/>
        </p:nvCxnSpPr>
        <p:spPr>
          <a:xfrm>
            <a:off x="3549112" y="2541722"/>
            <a:ext cx="1175289" cy="0"/>
          </a:xfrm>
          <a:prstGeom prst="straightConnector1">
            <a:avLst/>
          </a:prstGeom>
          <a:ln w="76200">
            <a:solidFill>
              <a:srgbClr val="A5CF4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63173" y="2541722"/>
            <a:ext cx="1175289" cy="0"/>
          </a:xfrm>
          <a:prstGeom prst="straightConnector1">
            <a:avLst/>
          </a:prstGeom>
          <a:ln w="76200">
            <a:solidFill>
              <a:srgbClr val="A5CF4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7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 Note on Pain and Suffering</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2048506"/>
            <a:ext cx="10515600" cy="4351338"/>
          </a:xfrm>
        </p:spPr>
        <p:txBody>
          <a:bodyPr>
            <a:normAutofit/>
          </a:bodyPr>
          <a:lstStyle/>
          <a:p>
            <a:r>
              <a:rPr lang="en-US" dirty="0" smtClean="0">
                <a:latin typeface="Verdana" panose="020B0604030504040204" pitchFamily="34" charset="0"/>
                <a:ea typeface="Verdana" panose="020B0604030504040204" pitchFamily="34" charset="0"/>
              </a:rPr>
              <a:t>Pain is the physical signal; Suffering is the emotional experience</a:t>
            </a: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Patients who experience more negative emotion about the pain (i.e., who suffer) actually experience worse pain</a:t>
            </a: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It may be helpful to help patients distinguish the difference between pain and suffering</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9704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Pain and Depression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1994800"/>
            <a:ext cx="10515600" cy="4351338"/>
          </a:xfrm>
        </p:spPr>
        <p:txBody>
          <a:bodyPr>
            <a:normAutofit lnSpcReduction="10000"/>
          </a:bodyPr>
          <a:lstStyle/>
          <a:p>
            <a:r>
              <a:rPr lang="en-US" dirty="0" smtClean="0">
                <a:latin typeface="Verdana" panose="020B0604030504040204" pitchFamily="34" charset="0"/>
                <a:ea typeface="Verdana" panose="020B0604030504040204" pitchFamily="34" charset="0"/>
              </a:rPr>
              <a:t>There is a significant overlap between                            pain &amp; depressive symptoms</a:t>
            </a: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Approximately 34% of people in a depressive episode experience “severe pain”</a:t>
            </a: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60% of patients with chronic pain meet criteria for depression</a:t>
            </a: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CBT can treat depression and pain simultaneously</a:t>
            </a: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Smoking\close-up-photo-of-woman-with-her-eyes-closed-holding-her-202312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332" y="817124"/>
            <a:ext cx="2799471" cy="2017200"/>
          </a:xfrm>
          <a:prstGeom prst="rect">
            <a:avLst/>
          </a:prstGeom>
          <a:noFill/>
          <a:ln>
            <a:noFill/>
          </a:ln>
        </p:spPr>
      </p:pic>
    </p:spTree>
    <p:extLst>
      <p:ext uri="{BB962C8B-B14F-4D97-AF65-F5344CB8AC3E}">
        <p14:creationId xmlns:p14="http://schemas.microsoft.com/office/powerpoint/2010/main" val="362076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Pacing</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1866872"/>
            <a:ext cx="10515600" cy="4532972"/>
          </a:xfrm>
        </p:spPr>
        <p:txBody>
          <a:bodyPr>
            <a:normAutofit/>
          </a:bodyPr>
          <a:lstStyle/>
          <a:p>
            <a:r>
              <a:rPr lang="en-US" dirty="0" smtClean="0">
                <a:latin typeface="Verdana" panose="020B0604030504040204" pitchFamily="34" charset="0"/>
                <a:ea typeface="Verdana" panose="020B0604030504040204" pitchFamily="34" charset="0"/>
              </a:rPr>
              <a:t>Often, activity levels become contingent on pain</a:t>
            </a:r>
          </a:p>
          <a:p>
            <a:r>
              <a:rPr lang="en-US" dirty="0" smtClean="0">
                <a:latin typeface="Verdana" panose="020B0604030504040204" pitchFamily="34" charset="0"/>
                <a:ea typeface="Verdana" panose="020B0604030504040204" pitchFamily="34" charset="0"/>
              </a:rPr>
              <a:t>Patients have patterns of overuse-underuse</a:t>
            </a:r>
          </a:p>
          <a:p>
            <a:r>
              <a:rPr lang="en-US" dirty="0" smtClean="0">
                <a:latin typeface="Verdana" panose="020B0604030504040204" pitchFamily="34" charset="0"/>
                <a:ea typeface="Verdana" panose="020B0604030504040204" pitchFamily="34" charset="0"/>
              </a:rPr>
              <a:t>Need to shift activity levels to be contingent on time or goals</a:t>
            </a:r>
          </a:p>
          <a:p>
            <a:r>
              <a:rPr lang="en-US" dirty="0" smtClean="0">
                <a:latin typeface="Verdana" panose="020B0604030504040204" pitchFamily="34" charset="0"/>
                <a:ea typeface="Verdana" panose="020B0604030504040204" pitchFamily="34" charset="0"/>
              </a:rPr>
              <a:t>Approach:</a:t>
            </a:r>
          </a:p>
          <a:p>
            <a:pPr lvl="1"/>
            <a:r>
              <a:rPr lang="en-US" dirty="0" smtClean="0">
                <a:latin typeface="Verdana" panose="020B0604030504040204" pitchFamily="34" charset="0"/>
                <a:ea typeface="Verdana" panose="020B0604030504040204" pitchFamily="34" charset="0"/>
              </a:rPr>
              <a:t>Establish baseline (e.g., how long can </a:t>
            </a:r>
            <a:endParaRPr lang="en-US" dirty="0">
              <a:latin typeface="Verdana" panose="020B0604030504040204" pitchFamily="34" charset="0"/>
              <a:ea typeface="Verdana" panose="020B0604030504040204" pitchFamily="34" charset="0"/>
            </a:endParaRPr>
          </a:p>
          <a:p>
            <a:pPr marL="457200" lvl="1" indent="0">
              <a:buNone/>
            </a:pPr>
            <a:r>
              <a:rPr lang="en-US" dirty="0" smtClean="0">
                <a:latin typeface="Verdana" panose="020B0604030504040204" pitchFamily="34" charset="0"/>
                <a:ea typeface="Verdana" panose="020B0604030504040204" pitchFamily="34" charset="0"/>
              </a:rPr>
              <a:t>  patient walk now)</a:t>
            </a:r>
          </a:p>
          <a:p>
            <a:pPr lvl="1"/>
            <a:r>
              <a:rPr lang="en-US" dirty="0" smtClean="0">
                <a:latin typeface="Verdana" panose="020B0604030504040204" pitchFamily="34" charset="0"/>
                <a:ea typeface="Verdana" panose="020B0604030504040204" pitchFamily="34" charset="0"/>
              </a:rPr>
              <a:t>Set goal (e.g., increase time by 5% </a:t>
            </a:r>
          </a:p>
          <a:p>
            <a:pPr marL="457200" lvl="1" indent="0">
              <a:buNone/>
            </a:pPr>
            <a:r>
              <a:rPr lang="en-US" dirty="0">
                <a:latin typeface="Verdana" panose="020B0604030504040204" pitchFamily="34" charset="0"/>
                <a:ea typeface="Verdana" panose="020B0604030504040204" pitchFamily="34" charset="0"/>
              </a:rPr>
              <a:t> </a:t>
            </a:r>
            <a:r>
              <a:rPr lang="en-US" dirty="0" smtClean="0">
                <a:latin typeface="Verdana" panose="020B0604030504040204" pitchFamily="34" charset="0"/>
                <a:ea typeface="Verdana" panose="020B0604030504040204" pitchFamily="34" charset="0"/>
              </a:rPr>
              <a:t> each day)</a:t>
            </a:r>
          </a:p>
          <a:p>
            <a:pPr lvl="1"/>
            <a:r>
              <a:rPr lang="en-US" dirty="0" smtClean="0">
                <a:latin typeface="Verdana" panose="020B0604030504040204" pitchFamily="34" charset="0"/>
                <a:ea typeface="Verdana" panose="020B0604030504040204" pitchFamily="34" charset="0"/>
              </a:rPr>
              <a:t>Encourage patient to reach goal (not more or less)</a:t>
            </a:r>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Chronic Pain\photo-of-woman-wearing-pink-sports-shoes-walking-155671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6681" y="3633727"/>
            <a:ext cx="2287120" cy="1662908"/>
          </a:xfrm>
          <a:prstGeom prst="rect">
            <a:avLst/>
          </a:prstGeom>
          <a:noFill/>
          <a:ln>
            <a:noFill/>
          </a:ln>
        </p:spPr>
      </p:pic>
    </p:spTree>
    <p:extLst>
      <p:ext uri="{BB962C8B-B14F-4D97-AF65-F5344CB8AC3E}">
        <p14:creationId xmlns:p14="http://schemas.microsoft.com/office/powerpoint/2010/main" val="503825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Family Interventions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lstStyle/>
          <a:p>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Sometimes family members’ response to patients’ pain can influence patients’ pain experience</a:t>
            </a:r>
          </a:p>
          <a:p>
            <a:r>
              <a:rPr lang="en-US" dirty="0" smtClean="0">
                <a:latin typeface="Verdana" panose="020B0604030504040204" pitchFamily="34" charset="0"/>
                <a:ea typeface="Verdana" panose="020B0604030504040204" pitchFamily="34" charset="0"/>
              </a:rPr>
              <a:t>Encourage family members to:</a:t>
            </a:r>
          </a:p>
          <a:p>
            <a:pPr lvl="1"/>
            <a:r>
              <a:rPr lang="en-US" dirty="0" smtClean="0">
                <a:latin typeface="Verdana" panose="020B0604030504040204" pitchFamily="34" charset="0"/>
                <a:ea typeface="Verdana" panose="020B0604030504040204" pitchFamily="34" charset="0"/>
              </a:rPr>
              <a:t>Support patient self-management</a:t>
            </a:r>
          </a:p>
          <a:p>
            <a:pPr lvl="1"/>
            <a:r>
              <a:rPr lang="en-US" dirty="0" smtClean="0">
                <a:latin typeface="Verdana" panose="020B0604030504040204" pitchFamily="34" charset="0"/>
                <a:ea typeface="Verdana" panose="020B0604030504040204" pitchFamily="34" charset="0"/>
              </a:rPr>
              <a:t>Ignore unhelpful coping behaviors, such as resting and inactivity</a:t>
            </a:r>
          </a:p>
          <a:p>
            <a:pPr lvl="1"/>
            <a:r>
              <a:rPr lang="en-US" dirty="0" smtClean="0">
                <a:latin typeface="Verdana" panose="020B0604030504040204" pitchFamily="34" charset="0"/>
                <a:ea typeface="Verdana" panose="020B0604030504040204" pitchFamily="34" charset="0"/>
              </a:rPr>
              <a:t>Reward positive behaviors, such as exercise and paced activities</a:t>
            </a:r>
          </a:p>
          <a:p>
            <a:pPr lvl="1"/>
            <a:r>
              <a:rPr lang="en-US" dirty="0" smtClean="0">
                <a:latin typeface="Verdana" panose="020B0604030504040204" pitchFamily="34" charset="0"/>
                <a:ea typeface="Verdana" panose="020B0604030504040204" pitchFamily="34" charset="0"/>
              </a:rPr>
              <a:t>Decrease hovering and overhelping </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9311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9" y="22874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1475" y="228749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Tool for Addressing in Primary Care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2197029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rPr>
              <a:t>Rationale</a:t>
            </a:r>
            <a:endParaRPr lang="en-US" dirty="0">
              <a:solidFill>
                <a:schemeClr val="bg1"/>
              </a:solidFill>
              <a:latin typeface="Verdana" panose="020B0604030504040204" pitchFamily="34" charset="0"/>
              <a:ea typeface="Verdana" panose="020B0604030504040204" pitchFamily="34" charset="0"/>
            </a:endParaRPr>
          </a:p>
        </p:txBody>
      </p:sp>
      <p:sp>
        <p:nvSpPr>
          <p:cNvPr id="8" name="Content Placeholder 7"/>
          <p:cNvSpPr>
            <a:spLocks noGrp="1"/>
          </p:cNvSpPr>
          <p:nvPr>
            <p:ph sz="half" idx="2"/>
          </p:nvPr>
        </p:nvSpPr>
        <p:spPr>
          <a:xfrm>
            <a:off x="6172200" y="1825625"/>
            <a:ext cx="6019800" cy="4749346"/>
          </a:xfrm>
        </p:spPr>
        <p:txBody>
          <a:bodyPr>
            <a:normAutofit fontScale="92500" lnSpcReduction="10000"/>
          </a:bodyPr>
          <a:lstStyle/>
          <a:p>
            <a:pPr marL="0" indent="0" algn="ctr">
              <a:buNone/>
            </a:pPr>
            <a:r>
              <a:rPr lang="en-US" dirty="0" smtClean="0">
                <a:latin typeface="Verdana" panose="020B0604030504040204" pitchFamily="34" charset="0"/>
                <a:ea typeface="Verdana" panose="020B0604030504040204" pitchFamily="34" charset="0"/>
              </a:rPr>
              <a:t>Fear Avoidance Model of Chronic Pain</a:t>
            </a:r>
            <a:endParaRPr lang="en-US" dirty="0">
              <a:latin typeface="Verdana" panose="020B0604030504040204" pitchFamily="34" charset="0"/>
              <a:ea typeface="Verdana" panose="020B0604030504040204" pitchFamily="34" charset="0"/>
            </a:endParaRPr>
          </a:p>
        </p:txBody>
      </p:sp>
      <p:sp>
        <p:nvSpPr>
          <p:cNvPr id="9" name="Content Placeholder 2"/>
          <p:cNvSpPr>
            <a:spLocks noGrp="1"/>
          </p:cNvSpPr>
          <p:nvPr>
            <p:ph sz="half"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rmAutofit fontScale="92500" lnSpcReduction="10000"/>
          </a:bodyPr>
          <a:lstStyle>
            <a:lvl1pPr marL="90488" indent="-90488" algn="l" rtl="0" eaLnBrk="0" fontAlgn="base" hangingPunct="0">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2"/>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2"/>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225425" indent="-225425">
              <a:lnSpc>
                <a:spcPct val="110000"/>
              </a:lnSpc>
              <a:buClr>
                <a:srgbClr val="01599C"/>
              </a:buClr>
              <a:buFont typeface="Wingdings" panose="05000000000000000000" pitchFamily="2" charset="2"/>
              <a:buChar char="§"/>
            </a:pPr>
            <a:r>
              <a:rPr lang="en-US" altLang="en-US" sz="2800" dirty="0" smtClean="0">
                <a:latin typeface="Verdana" panose="020B0604030504040204" pitchFamily="34" charset="0"/>
                <a:ea typeface="Verdana" panose="020B0604030504040204" pitchFamily="34" charset="0"/>
              </a:rPr>
              <a:t>Patients in pain tend to avoid activities involving any movement for fear of exacerbating pain</a:t>
            </a:r>
          </a:p>
          <a:p>
            <a:pPr marL="225425" indent="-225425">
              <a:lnSpc>
                <a:spcPct val="110000"/>
              </a:lnSpc>
              <a:buClr>
                <a:srgbClr val="01599C"/>
              </a:buClr>
              <a:buFont typeface="Wingdings" panose="05000000000000000000" pitchFamily="2" charset="2"/>
              <a:buChar char="§"/>
            </a:pPr>
            <a:r>
              <a:rPr lang="en-US" altLang="en-US" sz="2800" dirty="0" smtClean="0">
                <a:latin typeface="Verdana" panose="020B0604030504040204" pitchFamily="34" charset="0"/>
                <a:ea typeface="Verdana" panose="020B0604030504040204" pitchFamily="34" charset="0"/>
              </a:rPr>
              <a:t>Although this approach may be adaptive for acute pain, it is commonly results in </a:t>
            </a:r>
            <a:r>
              <a:rPr lang="en-US" altLang="en-US" sz="2800" dirty="0" smtClean="0">
                <a:solidFill>
                  <a:srgbClr val="522F91"/>
                </a:solidFill>
                <a:latin typeface="Verdana" panose="020B0604030504040204" pitchFamily="34" charset="0"/>
                <a:ea typeface="Verdana" panose="020B0604030504040204" pitchFamily="34" charset="0"/>
              </a:rPr>
              <a:t>adverse impacts on physical, emotional, and occupational functioning</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9396" y="2464670"/>
            <a:ext cx="5438775" cy="378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4"/>
          <a:stretch>
            <a:fillRect/>
          </a:stretch>
        </p:blipFill>
        <p:spPr>
          <a:xfrm>
            <a:off x="10263801" y="6029888"/>
            <a:ext cx="1793727" cy="739912"/>
          </a:xfrm>
          <a:prstGeom prst="rect">
            <a:avLst/>
          </a:prstGeom>
        </p:spPr>
      </p:pic>
      <p:sp>
        <p:nvSpPr>
          <p:cNvPr id="11" name="TextBox 5"/>
          <p:cNvSpPr txBox="1">
            <a:spLocks noChangeArrowheads="1"/>
          </p:cNvSpPr>
          <p:nvPr/>
        </p:nvSpPr>
        <p:spPr bwMode="auto">
          <a:xfrm>
            <a:off x="8465457" y="6486905"/>
            <a:ext cx="19947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err="1">
                <a:latin typeface="Verdana" panose="020B0604030504040204" pitchFamily="34" charset="0"/>
                <a:ea typeface="Verdana" panose="020B0604030504040204" pitchFamily="34" charset="0"/>
              </a:rPr>
              <a:t>Vlaeyen</a:t>
            </a:r>
            <a:r>
              <a:rPr lang="en-US" altLang="en-US" sz="1200" dirty="0">
                <a:latin typeface="Verdana" panose="020B0604030504040204" pitchFamily="34" charset="0"/>
                <a:ea typeface="Verdana" panose="020B0604030504040204" pitchFamily="34" charset="0"/>
              </a:rPr>
              <a:t> &amp; Linton, 2000</a:t>
            </a:r>
          </a:p>
        </p:txBody>
      </p:sp>
    </p:spTree>
    <p:extLst>
      <p:ext uri="{BB962C8B-B14F-4D97-AF65-F5344CB8AC3E}">
        <p14:creationId xmlns:p14="http://schemas.microsoft.com/office/powerpoint/2010/main" val="576176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Behavioral Activation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normAutofit/>
          </a:bodyPr>
          <a:lstStyle/>
          <a:p>
            <a:r>
              <a:rPr lang="en-US" sz="2000" dirty="0">
                <a:latin typeface="Verdana" panose="020B0604030504040204" pitchFamily="34" charset="0"/>
                <a:ea typeface="Verdana" panose="020B0604030504040204" pitchFamily="34" charset="0"/>
              </a:rPr>
              <a:t>A therapeutic technique that encourages patients to engage in pleasurable activities</a:t>
            </a:r>
          </a:p>
          <a:p>
            <a:r>
              <a:rPr lang="en-US" sz="2000" dirty="0">
                <a:latin typeface="Verdana" panose="020B0604030504040204" pitchFamily="34" charset="0"/>
                <a:ea typeface="Verdana" panose="020B0604030504040204" pitchFamily="34" charset="0"/>
              </a:rPr>
              <a:t>Breaks the depression cycle and decreases depressed mood</a:t>
            </a:r>
          </a:p>
          <a:p>
            <a:pPr lvl="1"/>
            <a:r>
              <a:rPr lang="en-US" sz="2000" dirty="0">
                <a:latin typeface="Verdana" panose="020B0604030504040204" pitchFamily="34" charset="0"/>
                <a:ea typeface="Verdana" panose="020B0604030504040204" pitchFamily="34" charset="0"/>
              </a:rPr>
              <a:t>As effective as cognitive behavioral therapy and medications (Dobson et al., 2008)</a:t>
            </a:r>
          </a:p>
          <a:p>
            <a:pPr lvl="1"/>
            <a:r>
              <a:rPr lang="en-US" sz="2000" dirty="0">
                <a:latin typeface="Verdana" panose="020B0604030504040204" pitchFamily="34" charset="0"/>
                <a:ea typeface="Verdana" panose="020B0604030504040204" pitchFamily="34" charset="0"/>
              </a:rPr>
              <a:t>Simpler and more </a:t>
            </a:r>
            <a:r>
              <a:rPr lang="en-US" sz="2000" dirty="0" smtClean="0">
                <a:latin typeface="Verdana" panose="020B0604030504040204" pitchFamily="34" charset="0"/>
                <a:ea typeface="Verdana" panose="020B0604030504040204" pitchFamily="34" charset="0"/>
              </a:rPr>
              <a:t>cost-effective </a:t>
            </a:r>
            <a:r>
              <a:rPr lang="en-US" sz="2000" dirty="0">
                <a:latin typeface="Verdana" panose="020B0604030504040204" pitchFamily="34" charset="0"/>
                <a:ea typeface="Verdana" panose="020B0604030504040204" pitchFamily="34" charset="0"/>
              </a:rPr>
              <a:t>than cognitive therapy (Richards et al., 2016)</a:t>
            </a:r>
          </a:p>
          <a:p>
            <a:endParaRPr lang="en-US" sz="2000" dirty="0">
              <a:latin typeface="Verdana" panose="020B0604030504040204" pitchFamily="34" charset="0"/>
              <a:ea typeface="Verdana" panose="020B0604030504040204" pitchFamily="34" charset="0"/>
            </a:endParaRPr>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6873" y="3821143"/>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8892028" y="6509357"/>
            <a:ext cx="14711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dirty="0">
                <a:latin typeface="Verdana" panose="020B0604030504040204" pitchFamily="34" charset="0"/>
                <a:ea typeface="Verdana" panose="020B0604030504040204" pitchFamily="34" charset="0"/>
              </a:rPr>
              <a:t>Pass et al., 2018</a:t>
            </a:r>
          </a:p>
        </p:txBody>
      </p:sp>
    </p:spTree>
    <p:extLst>
      <p:ext uri="{BB962C8B-B14F-4D97-AF65-F5344CB8AC3E}">
        <p14:creationId xmlns:p14="http://schemas.microsoft.com/office/powerpoint/2010/main" val="3899437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Pain Definitions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199" y="2059399"/>
            <a:ext cx="10644051" cy="4351338"/>
          </a:xfrm>
        </p:spPr>
        <p:txBody>
          <a:bodyPr>
            <a:normAutofit fontScale="77500" lnSpcReduction="20000"/>
          </a:bodyPr>
          <a:lstStyle/>
          <a:p>
            <a:pPr marL="0" indent="0" algn="ctr">
              <a:lnSpc>
                <a:spcPct val="110000"/>
              </a:lnSpc>
              <a:buNone/>
            </a:pPr>
            <a:r>
              <a:rPr lang="en-US" b="1" dirty="0" smtClean="0">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an unpleasant sensory and emotional experience arising from actual or potential tissue damage or described in terms of such damage" </a:t>
            </a:r>
            <a:r>
              <a:rPr lang="en-US" i="1" dirty="0">
                <a:latin typeface="Verdana" panose="020B0604030504040204" pitchFamily="34" charset="0"/>
                <a:ea typeface="Verdana" panose="020B0604030504040204" pitchFamily="34" charset="0"/>
              </a:rPr>
              <a:t>(International Association for the Study of Pain, 2014</a:t>
            </a:r>
            <a:r>
              <a:rPr lang="en-US" i="1" dirty="0" smtClean="0">
                <a:latin typeface="Verdana" panose="020B0604030504040204" pitchFamily="34" charset="0"/>
                <a:ea typeface="Verdana" panose="020B0604030504040204" pitchFamily="34" charset="0"/>
              </a:rPr>
              <a:t>)</a:t>
            </a:r>
            <a:endParaRPr lang="en-US" dirty="0" smtClean="0">
              <a:latin typeface="Verdana" panose="020B0604030504040204" pitchFamily="34" charset="0"/>
              <a:ea typeface="Verdana" panose="020B0604030504040204" pitchFamily="34" charset="0"/>
            </a:endParaRPr>
          </a:p>
          <a:p>
            <a:pPr lvl="0">
              <a:lnSpc>
                <a:spcPct val="110000"/>
              </a:lnSpc>
            </a:pPr>
            <a:endParaRPr lang="en-US" dirty="0" smtClean="0">
              <a:latin typeface="Verdana" panose="020B0604030504040204" pitchFamily="34" charset="0"/>
              <a:ea typeface="Verdana" panose="020B0604030504040204" pitchFamily="34" charset="0"/>
            </a:endParaRPr>
          </a:p>
          <a:p>
            <a:pPr lvl="0">
              <a:lnSpc>
                <a:spcPct val="110000"/>
              </a:lnSpc>
            </a:pPr>
            <a:r>
              <a:rPr lang="en-US" dirty="0" smtClean="0">
                <a:latin typeface="Verdana" panose="020B0604030504040204" pitchFamily="34" charset="0"/>
                <a:ea typeface="Verdana" panose="020B0604030504040204" pitchFamily="34" charset="0"/>
              </a:rPr>
              <a:t>Acute </a:t>
            </a:r>
            <a:r>
              <a:rPr lang="en-US" dirty="0">
                <a:latin typeface="Verdana" panose="020B0604030504040204" pitchFamily="34" charset="0"/>
                <a:ea typeface="Verdana" panose="020B0604030504040204" pitchFamily="34" charset="0"/>
              </a:rPr>
              <a:t>pain lasts for days to a month after a physiologic insult or </a:t>
            </a:r>
            <a:r>
              <a:rPr lang="en-US" dirty="0" smtClean="0">
                <a:latin typeface="Verdana" panose="020B0604030504040204" pitchFamily="34" charset="0"/>
                <a:ea typeface="Verdana" panose="020B0604030504040204" pitchFamily="34" charset="0"/>
              </a:rPr>
              <a:t>injury </a:t>
            </a:r>
            <a:endParaRPr lang="en-US" dirty="0">
              <a:latin typeface="Verdana" panose="020B0604030504040204" pitchFamily="34" charset="0"/>
              <a:ea typeface="Verdana" panose="020B0604030504040204" pitchFamily="34" charset="0"/>
            </a:endParaRPr>
          </a:p>
          <a:p>
            <a:pPr lvl="0">
              <a:lnSpc>
                <a:spcPct val="110000"/>
              </a:lnSpc>
            </a:pPr>
            <a:endParaRPr lang="en-US" dirty="0" smtClean="0">
              <a:latin typeface="Verdana" panose="020B0604030504040204" pitchFamily="34" charset="0"/>
              <a:ea typeface="Verdana" panose="020B0604030504040204" pitchFamily="34" charset="0"/>
            </a:endParaRPr>
          </a:p>
          <a:p>
            <a:pPr lvl="0">
              <a:lnSpc>
                <a:spcPct val="110000"/>
              </a:lnSpc>
            </a:pPr>
            <a:r>
              <a:rPr lang="en-US" dirty="0" err="1" smtClean="0">
                <a:latin typeface="Verdana" panose="020B0604030504040204" pitchFamily="34" charset="0"/>
                <a:ea typeface="Verdana" panose="020B0604030504040204" pitchFamily="34" charset="0"/>
              </a:rPr>
              <a:t>Subacute</a:t>
            </a:r>
            <a:r>
              <a:rPr lang="en-US" dirty="0" smtClean="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pain lasts from one to three months after an </a:t>
            </a:r>
            <a:r>
              <a:rPr lang="en-US" dirty="0" smtClean="0">
                <a:latin typeface="Verdana" panose="020B0604030504040204" pitchFamily="34" charset="0"/>
                <a:ea typeface="Verdana" panose="020B0604030504040204" pitchFamily="34" charset="0"/>
              </a:rPr>
              <a:t>injury </a:t>
            </a:r>
            <a:endParaRPr lang="en-US" dirty="0">
              <a:latin typeface="Verdana" panose="020B0604030504040204" pitchFamily="34" charset="0"/>
              <a:ea typeface="Verdana" panose="020B0604030504040204" pitchFamily="34" charset="0"/>
            </a:endParaRPr>
          </a:p>
          <a:p>
            <a:pPr lvl="0">
              <a:lnSpc>
                <a:spcPct val="110000"/>
              </a:lnSpc>
            </a:pPr>
            <a:endParaRPr lang="en-US" dirty="0" smtClean="0">
              <a:latin typeface="Verdana" panose="020B0604030504040204" pitchFamily="34" charset="0"/>
              <a:ea typeface="Verdana" panose="020B0604030504040204" pitchFamily="34" charset="0"/>
            </a:endParaRPr>
          </a:p>
          <a:p>
            <a:pPr lvl="0">
              <a:lnSpc>
                <a:spcPct val="110000"/>
              </a:lnSpc>
            </a:pPr>
            <a:r>
              <a:rPr lang="en-US" dirty="0" smtClean="0">
                <a:latin typeface="Verdana" panose="020B0604030504040204" pitchFamily="34" charset="0"/>
                <a:ea typeface="Verdana" panose="020B0604030504040204" pitchFamily="34" charset="0"/>
              </a:rPr>
              <a:t>Chronic </a:t>
            </a:r>
            <a:r>
              <a:rPr lang="en-US" dirty="0">
                <a:latin typeface="Verdana" panose="020B0604030504040204" pitchFamily="34" charset="0"/>
                <a:ea typeface="Verdana" panose="020B0604030504040204" pitchFamily="34" charset="0"/>
              </a:rPr>
              <a:t>pain is pain that persists longer than three </a:t>
            </a:r>
            <a:r>
              <a:rPr lang="en-US" dirty="0" smtClean="0">
                <a:latin typeface="Verdana" panose="020B0604030504040204" pitchFamily="34" charset="0"/>
                <a:ea typeface="Verdana" panose="020B0604030504040204" pitchFamily="34" charset="0"/>
              </a:rPr>
              <a:t>months </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13348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Values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8" name="Content Placeholder 2"/>
          <p:cNvSpPr>
            <a:spLocks noGrp="1"/>
          </p:cNvSpPr>
          <p:nvPr>
            <p:ph sz="half" idx="2"/>
          </p:nvPr>
        </p:nvSpPr>
        <p:spPr>
          <a:xfrm>
            <a:off x="5669280" y="2016302"/>
            <a:ext cx="6157686" cy="4351338"/>
          </a:xfrm>
        </p:spPr>
        <p:txBody>
          <a:bodyPr>
            <a:normAutofit/>
          </a:bodyPr>
          <a:lstStyle/>
          <a:p>
            <a:pPr marL="225425" indent="-225425">
              <a:buFont typeface="Wingdings" panose="05000000000000000000" pitchFamily="2" charset="2"/>
              <a:buChar char="§"/>
            </a:pPr>
            <a:r>
              <a:rPr lang="en-US" altLang="en-US" sz="2400" dirty="0" smtClean="0">
                <a:latin typeface="Verdana" panose="020B0604030504040204" pitchFamily="34" charset="0"/>
                <a:ea typeface="Verdana" panose="020B0604030504040204" pitchFamily="34" charset="0"/>
              </a:rPr>
              <a:t>Values are the things we find most meaningful or important to us in life</a:t>
            </a:r>
          </a:p>
          <a:p>
            <a:pPr marL="225425" indent="-225425">
              <a:buFont typeface="Wingdings" panose="05000000000000000000" pitchFamily="2" charset="2"/>
              <a:buChar char="§"/>
            </a:pPr>
            <a:r>
              <a:rPr lang="en-US" altLang="en-US" sz="2400" dirty="0" smtClean="0">
                <a:latin typeface="Verdana" panose="020B0604030504040204" pitchFamily="34" charset="0"/>
                <a:ea typeface="Verdana" panose="020B0604030504040204" pitchFamily="34" charset="0"/>
              </a:rPr>
              <a:t>Patients with chronic pain often disconnect from valuable activities and focus on the pain, which can make people feel “off”</a:t>
            </a:r>
          </a:p>
          <a:p>
            <a:pPr marL="225425" indent="-225425">
              <a:buFont typeface="Wingdings" panose="05000000000000000000" pitchFamily="2" charset="2"/>
              <a:buChar char="§"/>
            </a:pPr>
            <a:r>
              <a:rPr lang="en-US" altLang="en-US" sz="2400" dirty="0" smtClean="0">
                <a:latin typeface="Verdana" panose="020B0604030504040204" pitchFamily="34" charset="0"/>
                <a:ea typeface="Verdana" panose="020B0604030504040204" pitchFamily="34" charset="0"/>
              </a:rPr>
              <a:t>Values-based interventions ask patients to reflect on what is valuable to them and encourage increased engagement in valued activities</a:t>
            </a:r>
          </a:p>
        </p:txBody>
      </p:sp>
      <p:pic>
        <p:nvPicPr>
          <p:cNvPr id="6" name="Content Placeholder 5"/>
          <p:cNvPicPr>
            <a:picLocks noGrp="1" noChangeAspect="1"/>
          </p:cNvPicPr>
          <p:nvPr>
            <p:ph sz="half" idx="1"/>
          </p:nvPr>
        </p:nvPicPr>
        <p:blipFill>
          <a:blip r:embed="rId4"/>
          <a:stretch>
            <a:fillRect/>
          </a:stretch>
        </p:blipFill>
        <p:spPr>
          <a:xfrm>
            <a:off x="621643" y="2439391"/>
            <a:ext cx="4456195" cy="2962635"/>
          </a:xfrm>
          <a:prstGeom prst="rect">
            <a:avLst/>
          </a:prstGeom>
        </p:spPr>
      </p:pic>
    </p:spTree>
    <p:extLst>
      <p:ext uri="{BB962C8B-B14F-4D97-AF65-F5344CB8AC3E}">
        <p14:creationId xmlns:p14="http://schemas.microsoft.com/office/powerpoint/2010/main" val="2631411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Step 1: Rank Values &amp; Time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5453743" y="2030817"/>
            <a:ext cx="6128657" cy="4351338"/>
          </a:xfrm>
        </p:spPr>
        <p:txBody>
          <a:bodyPr/>
          <a:lstStyle/>
          <a:p>
            <a:r>
              <a:rPr lang="en-US" dirty="0">
                <a:latin typeface="Verdana" panose="020B0604030504040204" pitchFamily="34" charset="0"/>
                <a:ea typeface="Verdana" panose="020B0604030504040204" pitchFamily="34" charset="0"/>
              </a:rPr>
              <a:t>Step </a:t>
            </a:r>
            <a:r>
              <a:rPr lang="en-US" dirty="0" smtClean="0">
                <a:latin typeface="Verdana" panose="020B0604030504040204" pitchFamily="34" charset="0"/>
                <a:ea typeface="Verdana" panose="020B0604030504040204" pitchFamily="34" charset="0"/>
              </a:rPr>
              <a:t>1a: Rank values from </a:t>
            </a:r>
            <a:r>
              <a:rPr lang="en-US" dirty="0">
                <a:latin typeface="Verdana" panose="020B0604030504040204" pitchFamily="34" charset="0"/>
                <a:ea typeface="Verdana" panose="020B0604030504040204" pitchFamily="34" charset="0"/>
              </a:rPr>
              <a:t>most to least important (VALUES)</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Step </a:t>
            </a:r>
            <a:r>
              <a:rPr lang="en-US" dirty="0" smtClean="0">
                <a:latin typeface="Verdana" panose="020B0604030504040204" pitchFamily="34" charset="0"/>
                <a:ea typeface="Verdana" panose="020B0604030504040204" pitchFamily="34" charset="0"/>
              </a:rPr>
              <a:t>1b: Rank values by </a:t>
            </a:r>
            <a:r>
              <a:rPr lang="en-US" dirty="0">
                <a:latin typeface="Verdana" panose="020B0604030504040204" pitchFamily="34" charset="0"/>
                <a:ea typeface="Verdana" panose="020B0604030504040204" pitchFamily="34" charset="0"/>
              </a:rPr>
              <a:t>how he/she spends their time (BEHAVIOR)</a:t>
            </a:r>
          </a:p>
          <a:p>
            <a:endParaRPr lang="en-US" dirty="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stretch>
            <a:fillRect/>
          </a:stretch>
        </p:blipFill>
        <p:spPr>
          <a:xfrm>
            <a:off x="631904" y="1780223"/>
            <a:ext cx="4063997" cy="4619621"/>
          </a:xfrm>
          <a:prstGeom prst="rect">
            <a:avLst/>
          </a:prstGeom>
        </p:spPr>
      </p:pic>
    </p:spTree>
    <p:extLst>
      <p:ext uri="{BB962C8B-B14F-4D97-AF65-F5344CB8AC3E}">
        <p14:creationId xmlns:p14="http://schemas.microsoft.com/office/powerpoint/2010/main" val="2739750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Step 2: Identify discrepancies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5453743" y="2030817"/>
            <a:ext cx="6128657" cy="4351338"/>
          </a:xfrm>
        </p:spPr>
        <p:txBody>
          <a:bodyPr/>
          <a:lstStyle/>
          <a:p>
            <a:r>
              <a:rPr lang="en-US" dirty="0" smtClean="0">
                <a:latin typeface="Verdana" panose="020B0604030504040204" pitchFamily="34" charset="0"/>
                <a:ea typeface="Verdana" panose="020B0604030504040204" pitchFamily="34" charset="0"/>
              </a:rPr>
              <a:t>Ask patient to reflect on what they notice, including differences between the two lists</a:t>
            </a:r>
          </a:p>
          <a:p>
            <a:endParaRPr lang="en-US" dirty="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What value do they want to spend more time on?</a:t>
            </a: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stretch>
            <a:fillRect/>
          </a:stretch>
        </p:blipFill>
        <p:spPr>
          <a:xfrm>
            <a:off x="631904" y="1780223"/>
            <a:ext cx="4063997" cy="4619621"/>
          </a:xfrm>
          <a:prstGeom prst="rect">
            <a:avLst/>
          </a:prstGeom>
        </p:spPr>
      </p:pic>
    </p:spTree>
    <p:extLst>
      <p:ext uri="{BB962C8B-B14F-4D97-AF65-F5344CB8AC3E}">
        <p14:creationId xmlns:p14="http://schemas.microsoft.com/office/powerpoint/2010/main" val="1881785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Step 3: Set a SMART goal</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2030817"/>
            <a:ext cx="10247142" cy="4351338"/>
          </a:xfrm>
        </p:spPr>
        <p:txBody>
          <a:bodyPr/>
          <a:lstStyle/>
          <a:p>
            <a:pPr marL="514350" indent="-514350">
              <a:buFont typeface="+mj-lt"/>
              <a:buAutoNum type="arabicPeriod"/>
            </a:pPr>
            <a:endParaRPr lang="en-US" sz="2400" dirty="0" smtClean="0">
              <a:latin typeface="Verdana" panose="020B0604030504040204" pitchFamily="34" charset="0"/>
              <a:ea typeface="Verdana" panose="020B0604030504040204" pitchFamily="34" charset="0"/>
            </a:endParaRPr>
          </a:p>
          <a:p>
            <a:pPr marL="514350" indent="-514350">
              <a:buFont typeface="+mj-lt"/>
              <a:buAutoNum type="arabicPeriod"/>
            </a:pPr>
            <a:r>
              <a:rPr lang="en-US" dirty="0" smtClean="0">
                <a:latin typeface="Verdana" panose="020B0604030504040204" pitchFamily="34" charset="0"/>
                <a:ea typeface="Verdana" panose="020B0604030504040204" pitchFamily="34" charset="0"/>
              </a:rPr>
              <a:t>Pick one value area to work on. What is a specific goal that they can meet in the next two weeks that works on this goal?</a:t>
            </a:r>
          </a:p>
          <a:p>
            <a:pPr marL="514350" indent="-514350">
              <a:buFont typeface="+mj-lt"/>
              <a:buAutoNum type="arabicPeriod"/>
            </a:pPr>
            <a:r>
              <a:rPr lang="en-US" dirty="0" smtClean="0">
                <a:latin typeface="Verdana" panose="020B0604030504040204" pitchFamily="34" charset="0"/>
                <a:ea typeface="Verdana" panose="020B0604030504040204" pitchFamily="34" charset="0"/>
              </a:rPr>
              <a:t>Specify where, when, how much, and with whom.</a:t>
            </a:r>
          </a:p>
          <a:p>
            <a:pPr marL="514350" indent="-514350">
              <a:buFont typeface="+mj-lt"/>
              <a:buAutoNum type="arabicPeriod"/>
            </a:pPr>
            <a:r>
              <a:rPr lang="en-US" dirty="0" smtClean="0">
                <a:latin typeface="Verdana" panose="020B0604030504040204" pitchFamily="34" charset="0"/>
                <a:ea typeface="Verdana" panose="020B0604030504040204" pitchFamily="34" charset="0"/>
              </a:rPr>
              <a:t>Elicit potential barriers; problem solve possible solutions.</a:t>
            </a:r>
          </a:p>
          <a:p>
            <a:pPr marL="514350" indent="-514350">
              <a:buFont typeface="+mj-lt"/>
              <a:buAutoNum type="arabicPeriod"/>
            </a:pPr>
            <a:r>
              <a:rPr lang="en-US" dirty="0" smtClean="0">
                <a:latin typeface="Verdana" panose="020B0604030504040204" pitchFamily="34" charset="0"/>
                <a:ea typeface="Verdana" panose="020B0604030504040204" pitchFamily="34" charset="0"/>
              </a:rPr>
              <a:t>Set follow-up with patient to see how it went.</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3900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30933" y="2033554"/>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910628" y="203355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Patient Handout</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pic>
        <p:nvPicPr>
          <p:cNvPr id="2" name="Picture 1"/>
          <p:cNvPicPr>
            <a:picLocks noChangeAspect="1"/>
          </p:cNvPicPr>
          <p:nvPr/>
        </p:nvPicPr>
        <p:blipFill>
          <a:blip r:embed="rId4"/>
          <a:stretch>
            <a:fillRect/>
          </a:stretch>
        </p:blipFill>
        <p:spPr>
          <a:xfrm>
            <a:off x="6071790" y="659502"/>
            <a:ext cx="2319436" cy="5294177"/>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17" r="2525"/>
          <a:stretch/>
        </p:blipFill>
        <p:spPr bwMode="auto">
          <a:xfrm>
            <a:off x="9137563" y="659502"/>
            <a:ext cx="2288665" cy="539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60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Noteworthy Features of the Handout</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Tips to manage chronic pain</a:t>
            </a:r>
          </a:p>
          <a:p>
            <a:r>
              <a:rPr lang="en-US" dirty="0" smtClean="0">
                <a:latin typeface="Verdana" panose="020B0604030504040204" pitchFamily="34" charset="0"/>
                <a:ea typeface="Verdana" panose="020B0604030504040204" pitchFamily="34" charset="0"/>
                <a:cs typeface="Verdana" panose="020B0604030504040204" pitchFamily="34" charset="0"/>
              </a:rPr>
              <a:t>Setting realistic expectations</a:t>
            </a:r>
          </a:p>
          <a:p>
            <a:r>
              <a:rPr lang="en-US" dirty="0" smtClean="0">
                <a:latin typeface="Verdana" panose="020B0604030504040204" pitchFamily="34" charset="0"/>
                <a:ea typeface="Verdana" panose="020B0604030504040204" pitchFamily="34" charset="0"/>
                <a:cs typeface="Verdana" panose="020B0604030504040204" pitchFamily="34" charset="0"/>
              </a:rPr>
              <a:t>Values assessment</a:t>
            </a:r>
          </a:p>
          <a:p>
            <a:r>
              <a:rPr lang="en-US" dirty="0" smtClean="0">
                <a:latin typeface="Verdana" panose="020B0604030504040204" pitchFamily="34" charset="0"/>
                <a:ea typeface="Verdana" panose="020B0604030504040204" pitchFamily="34" charset="0"/>
                <a:cs typeface="Verdana" panose="020B0604030504040204" pitchFamily="34" charset="0"/>
              </a:rPr>
              <a:t>Setting SMART values-based behavioral activation goal</a:t>
            </a:r>
          </a:p>
          <a:p>
            <a:r>
              <a:rPr lang="en-US" dirty="0" smtClean="0">
                <a:latin typeface="Verdana" panose="020B0604030504040204" pitchFamily="34" charset="0"/>
                <a:ea typeface="Verdana" panose="020B0604030504040204" pitchFamily="34" charset="0"/>
                <a:cs typeface="Verdana" panose="020B0604030504040204" pitchFamily="34" charset="0"/>
              </a:rPr>
              <a:t>Message to instill hope</a:t>
            </a: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412630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2157992"/>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215799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EHR </a:t>
            </a:r>
            <a:r>
              <a:rPr lang="en-US" dirty="0" smtClean="0">
                <a:solidFill>
                  <a:schemeClr val="lt1"/>
                </a:solidFill>
                <a:latin typeface="Verdana"/>
                <a:ea typeface="Verdana"/>
                <a:cs typeface="Verdana"/>
                <a:sym typeface="Verdana"/>
              </a:rPr>
              <a:t>Templates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4270548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smtClean="0">
                <a:solidFill>
                  <a:schemeClr val="lt1"/>
                </a:solidFill>
                <a:latin typeface="Verdana"/>
                <a:ea typeface="Verdana"/>
                <a:cs typeface="Verdana"/>
                <a:sym typeface="Verdana"/>
              </a:rPr>
              <a:t>Documentation Template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398273" y="6118088"/>
            <a:ext cx="1793727" cy="739912"/>
          </a:xfrm>
          <a:prstGeom prst="rect">
            <a:avLst/>
          </a:prstGeom>
          <a:noFill/>
          <a:ln>
            <a:noFill/>
          </a:ln>
        </p:spPr>
      </p:pic>
      <p:sp>
        <p:nvSpPr>
          <p:cNvPr id="2" name="Content Placeholder 1"/>
          <p:cNvSpPr>
            <a:spLocks noGrp="1"/>
          </p:cNvSpPr>
          <p:nvPr>
            <p:ph idx="1"/>
          </p:nvPr>
        </p:nvSpPr>
        <p:spPr>
          <a:xfrm>
            <a:off x="838200" y="1926077"/>
            <a:ext cx="10515600" cy="4250886"/>
          </a:xfrm>
        </p:spPr>
        <p:txBody>
          <a:bodyPr>
            <a:normAutofit fontScale="70000" lnSpcReduction="20000"/>
          </a:bodyPr>
          <a:lstStyle/>
          <a:p>
            <a:pPr marL="0" indent="0">
              <a:buNone/>
            </a:pPr>
            <a:r>
              <a:rPr lang="en-US" b="1" dirty="0" smtClean="0">
                <a:latin typeface="Verdana" panose="020B0604030504040204" pitchFamily="34" charset="0"/>
                <a:ea typeface="Verdana" panose="020B0604030504040204" pitchFamily="34" charset="0"/>
              </a:rPr>
              <a:t>Assess: </a:t>
            </a:r>
            <a:r>
              <a:rPr lang="en-US" dirty="0" smtClean="0">
                <a:latin typeface="Verdana" panose="020B0604030504040204" pitchFamily="34" charset="0"/>
                <a:ea typeface="Verdana" panose="020B0604030504040204" pitchFamily="34" charset="0"/>
              </a:rPr>
              <a:t>Top three values: ***</a:t>
            </a:r>
          </a:p>
          <a:p>
            <a:pPr marL="0" indent="0">
              <a:buNone/>
            </a:pPr>
            <a:r>
              <a:rPr lang="en-US" dirty="0" smtClean="0">
                <a:latin typeface="Verdana" panose="020B0604030504040204" pitchFamily="34" charset="0"/>
                <a:ea typeface="Verdana" panose="020B0604030504040204" pitchFamily="34" charset="0"/>
              </a:rPr>
              <a:t>Identified discrepancies: ***</a:t>
            </a:r>
          </a:p>
          <a:p>
            <a:pPr marL="0" indent="0">
              <a:buNone/>
            </a:pPr>
            <a:endParaRPr lang="en-US" dirty="0" smtClean="0">
              <a:latin typeface="Verdana" panose="020B0604030504040204" pitchFamily="34" charset="0"/>
              <a:ea typeface="Verdana" panose="020B0604030504040204" pitchFamily="34" charset="0"/>
            </a:endParaRPr>
          </a:p>
          <a:p>
            <a:pPr marL="0" indent="0">
              <a:buNone/>
            </a:pPr>
            <a:r>
              <a:rPr lang="en-US" b="1" dirty="0" smtClean="0">
                <a:latin typeface="Verdana" panose="020B0604030504040204" pitchFamily="34" charset="0"/>
                <a:ea typeface="Verdana" panose="020B0604030504040204" pitchFamily="34" charset="0"/>
              </a:rPr>
              <a:t>Plan</a:t>
            </a:r>
            <a:r>
              <a:rPr lang="en-US" b="1" dirty="0">
                <a:latin typeface="Verdana" panose="020B0604030504040204" pitchFamily="34" charset="0"/>
                <a:ea typeface="Verdana" panose="020B0604030504040204" pitchFamily="34" charset="0"/>
              </a:rPr>
              <a:t>: </a:t>
            </a:r>
            <a:r>
              <a:rPr lang="en-US" dirty="0" smtClean="0">
                <a:latin typeface="Verdana" panose="020B0604030504040204" pitchFamily="34" charset="0"/>
                <a:ea typeface="Verdana" panose="020B0604030504040204" pitchFamily="34" charset="0"/>
              </a:rPr>
              <a:t>Specific </a:t>
            </a:r>
            <a:r>
              <a:rPr lang="en-US" dirty="0">
                <a:latin typeface="Verdana" panose="020B0604030504040204" pitchFamily="34" charset="0"/>
                <a:ea typeface="Verdana" panose="020B0604030504040204" pitchFamily="34" charset="0"/>
              </a:rPr>
              <a:t>goal: ***</a:t>
            </a:r>
          </a:p>
          <a:p>
            <a:pPr marL="0" indent="0">
              <a:buNone/>
            </a:pPr>
            <a:r>
              <a:rPr lang="en-US" dirty="0">
                <a:latin typeface="Verdana" panose="020B0604030504040204" pitchFamily="34" charset="0"/>
                <a:ea typeface="Verdana" panose="020B0604030504040204" pitchFamily="34" charset="0"/>
              </a:rPr>
              <a:t> </a:t>
            </a:r>
          </a:p>
          <a:p>
            <a:pPr marL="0" indent="0">
              <a:buNone/>
            </a:pPr>
            <a:r>
              <a:rPr lang="en-US" b="1" dirty="0">
                <a:latin typeface="Verdana" panose="020B0604030504040204" pitchFamily="34" charset="0"/>
                <a:ea typeface="Verdana" panose="020B0604030504040204" pitchFamily="34" charset="0"/>
              </a:rPr>
              <a:t>Referrals</a:t>
            </a:r>
            <a:r>
              <a:rPr lang="en-US" dirty="0">
                <a:latin typeface="Verdana" panose="020B0604030504040204" pitchFamily="34" charset="0"/>
                <a:ea typeface="Verdana" panose="020B0604030504040204" pitchFamily="34" charset="0"/>
              </a:rPr>
              <a:t>: (BFM behavioral health, outside MH facility, interdisciplinary chronic pain program, other ***)</a:t>
            </a:r>
          </a:p>
          <a:p>
            <a:pPr marL="0" indent="0">
              <a:buNone/>
            </a:pPr>
            <a:r>
              <a:rPr lang="en-US" dirty="0">
                <a:latin typeface="Verdana" panose="020B0604030504040204" pitchFamily="34" charset="0"/>
                <a:ea typeface="Verdana" panose="020B0604030504040204" pitchFamily="34" charset="0"/>
              </a:rPr>
              <a:t> </a:t>
            </a:r>
          </a:p>
          <a:p>
            <a:pPr marL="0" indent="0">
              <a:buNone/>
            </a:pPr>
            <a:r>
              <a:rPr lang="en-US" b="1" dirty="0">
                <a:latin typeface="Verdana" panose="020B0604030504040204" pitchFamily="34" charset="0"/>
                <a:ea typeface="Verdana" panose="020B0604030504040204" pitchFamily="34" charset="0"/>
              </a:rPr>
              <a:t>Follow-up</a:t>
            </a:r>
            <a:r>
              <a:rPr lang="en-US" dirty="0">
                <a:latin typeface="Verdana" panose="020B0604030504040204" pitchFamily="34" charset="0"/>
                <a:ea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rPr>
              <a:t> </a:t>
            </a:r>
          </a:p>
          <a:p>
            <a:pPr marL="0" indent="0">
              <a:buNone/>
            </a:pPr>
            <a:r>
              <a:rPr lang="en-US" i="1" dirty="0">
                <a:latin typeface="Verdana" panose="020B0604030504040204" pitchFamily="34" charset="0"/>
                <a:ea typeface="Verdana" panose="020B0604030504040204" pitchFamily="34" charset="0"/>
              </a:rPr>
              <a:t>Change that Matters Managing Chronic Pain handout given.</a:t>
            </a:r>
          </a:p>
          <a:p>
            <a:pPr marL="0" indent="0">
              <a:buNone/>
            </a:pPr>
            <a:r>
              <a:rPr lang="en-US" dirty="0">
                <a:latin typeface="Verdana" panose="020B0604030504040204" pitchFamily="34" charset="0"/>
                <a:ea typeface="Verdana" panose="020B0604030504040204" pitchFamily="34" charset="0"/>
              </a:rPr>
              <a:t>*** minutes spent counseling patient on managing chronic pain to improve overall health</a:t>
            </a:r>
          </a:p>
          <a:p>
            <a:pPr marL="0" indent="0">
              <a:buNone/>
            </a:pPr>
            <a:endParaRPr lang="en-US" dirty="0">
              <a:latin typeface="Verdana" panose="020B0604030504040204" pitchFamily="34" charset="0"/>
              <a:ea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3185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a:solidFill>
                  <a:schemeClr val="lt1"/>
                </a:solidFill>
                <a:latin typeface="Verdana"/>
                <a:ea typeface="Verdana"/>
                <a:cs typeface="Verdana"/>
                <a:sym typeface="Verdana"/>
              </a:rPr>
              <a:t>After Visit Summary (AVS) Template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398273" y="6118088"/>
            <a:ext cx="1793727" cy="739912"/>
          </a:xfrm>
          <a:prstGeom prst="rect">
            <a:avLst/>
          </a:prstGeom>
          <a:noFill/>
          <a:ln>
            <a:noFill/>
          </a:ln>
        </p:spPr>
      </p:pic>
      <p:sp>
        <p:nvSpPr>
          <p:cNvPr id="2" name="Content Placeholder 1"/>
          <p:cNvSpPr>
            <a:spLocks noGrp="1"/>
          </p:cNvSpPr>
          <p:nvPr>
            <p:ph idx="1"/>
          </p:nvPr>
        </p:nvSpPr>
        <p:spPr/>
        <p:txBody>
          <a:bodyPr/>
          <a:lstStyle/>
          <a:p>
            <a:pPr marL="0" indent="0">
              <a:buNone/>
            </a:pPr>
            <a:r>
              <a:rPr lang="en-US" dirty="0">
                <a:latin typeface="Verdana" panose="020B0604030504040204" pitchFamily="34" charset="0"/>
                <a:ea typeface="Verdana" panose="020B0604030504040204" pitchFamily="34" charset="0"/>
              </a:rPr>
              <a:t>Today we talked about ways to </a:t>
            </a:r>
            <a:r>
              <a:rPr lang="en-US" dirty="0" smtClean="0">
                <a:latin typeface="Verdana" panose="020B0604030504040204" pitchFamily="34" charset="0"/>
                <a:ea typeface="Verdana" panose="020B0604030504040204" pitchFamily="34" charset="0"/>
              </a:rPr>
              <a:t>manage your chronic pain.</a:t>
            </a:r>
            <a:endParaRPr lang="en-US" dirty="0">
              <a:latin typeface="Verdana" panose="020B0604030504040204" pitchFamily="34" charset="0"/>
              <a:ea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rPr>
              <a:t>You set a goal to *** </a:t>
            </a:r>
          </a:p>
          <a:p>
            <a:pPr marL="0" indent="0">
              <a:buNone/>
            </a:pPr>
            <a:r>
              <a:rPr lang="en-US" dirty="0">
                <a:latin typeface="Verdana" panose="020B0604030504040204" pitchFamily="34" charset="0"/>
                <a:ea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rPr>
              <a:t>We will follow up on this plan at your next appointment.</a:t>
            </a:r>
          </a:p>
          <a:p>
            <a:pPr marL="0" indent="0">
              <a:buNone/>
            </a:pPr>
            <a:r>
              <a:rPr lang="en-US" dirty="0">
                <a:latin typeface="Verdana" panose="020B0604030504040204" pitchFamily="34" charset="0"/>
                <a:ea typeface="Verdana" panose="020B0604030504040204" pitchFamily="34" charset="0"/>
              </a:rPr>
              <a:t> </a:t>
            </a:r>
          </a:p>
          <a:p>
            <a:pPr marL="0" indent="0">
              <a:buNone/>
            </a:pPr>
            <a:r>
              <a:rPr lang="en-US" dirty="0">
                <a:latin typeface="Verdana" panose="020B0604030504040204" pitchFamily="34" charset="0"/>
                <a:ea typeface="Verdana" panose="020B0604030504040204" pitchFamily="34" charset="0"/>
              </a:rPr>
              <a:t>Here are some other ideas to </a:t>
            </a:r>
            <a:r>
              <a:rPr lang="en-US" dirty="0" smtClean="0">
                <a:latin typeface="Verdana" panose="020B0604030504040204" pitchFamily="34" charset="0"/>
                <a:ea typeface="Verdana" panose="020B0604030504040204" pitchFamily="34" charset="0"/>
              </a:rPr>
              <a:t>manage chronic pain:</a:t>
            </a:r>
            <a:endParaRPr lang="en-US" dirty="0">
              <a:latin typeface="Verdana" panose="020B0604030504040204" pitchFamily="34" charset="0"/>
              <a:ea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87147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689811" y="365125"/>
            <a:ext cx="11004883" cy="1325563"/>
          </a:xfrm>
          <a:prstGeom prst="rect">
            <a:avLst/>
          </a:prstGeom>
          <a:noFill/>
          <a:ln>
            <a:noFill/>
          </a:ln>
        </p:spPr>
        <p:txBody>
          <a:bodyPr spcFirstLastPara="1" wrap="square" lIns="91425" tIns="45700" rIns="91425" bIns="45700" anchor="ctr" anchorCtr="0">
            <a:noAutofit/>
          </a:bodyPr>
          <a:lstStyle/>
          <a:p>
            <a:pPr lvl="0">
              <a:buSzPts val="4400"/>
            </a:pPr>
            <a:r>
              <a:rPr lang="en-US" dirty="0" smtClean="0">
                <a:solidFill>
                  <a:schemeClr val="lt1"/>
                </a:solidFill>
                <a:latin typeface="Verdana"/>
                <a:ea typeface="Verdana"/>
                <a:cs typeface="Verdana"/>
                <a:sym typeface="Verdana"/>
              </a:rPr>
              <a:t>AVS Template (</a:t>
            </a:r>
            <a:r>
              <a:rPr lang="en-US" dirty="0" err="1" smtClean="0">
                <a:solidFill>
                  <a:schemeClr val="lt1"/>
                </a:solidFill>
                <a:latin typeface="Verdana"/>
                <a:ea typeface="Verdana"/>
                <a:cs typeface="Verdana"/>
                <a:sym typeface="Verdana"/>
              </a:rPr>
              <a:t>cont</a:t>
            </a:r>
            <a:r>
              <a:rPr lang="en-US" dirty="0" smtClean="0">
                <a:solidFill>
                  <a:schemeClr val="lt1"/>
                </a:solidFill>
                <a:latin typeface="Verdana"/>
                <a:ea typeface="Verdana"/>
                <a:cs typeface="Verdana"/>
                <a:sym typeface="Verdana"/>
              </a:rPr>
              <a:t>)</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398273" y="6118088"/>
            <a:ext cx="1793727" cy="739912"/>
          </a:xfrm>
          <a:prstGeom prst="rect">
            <a:avLst/>
          </a:prstGeom>
          <a:noFill/>
          <a:ln>
            <a:noFill/>
          </a:ln>
        </p:spPr>
      </p:pic>
      <p:sp>
        <p:nvSpPr>
          <p:cNvPr id="2" name="Content Placeholder 1"/>
          <p:cNvSpPr>
            <a:spLocks noGrp="1"/>
          </p:cNvSpPr>
          <p:nvPr>
            <p:ph idx="1"/>
          </p:nvPr>
        </p:nvSpPr>
        <p:spPr>
          <a:xfrm>
            <a:off x="325463" y="1825625"/>
            <a:ext cx="11431223" cy="4351338"/>
          </a:xfrm>
        </p:spPr>
        <p:txBody>
          <a:bodyPr>
            <a:noAutofit/>
          </a:bodyPr>
          <a:lstStyle/>
          <a:p>
            <a:pPr>
              <a:lnSpc>
                <a:spcPct val="120000"/>
              </a:lnSpc>
            </a:pPr>
            <a:r>
              <a:rPr lang="en-US" sz="1600" b="1" dirty="0" smtClean="0">
                <a:latin typeface="Verdana" panose="020B0604030504040204" pitchFamily="34" charset="0"/>
                <a:ea typeface="Verdana" panose="020B0604030504040204" pitchFamily="34" charset="0"/>
              </a:rPr>
              <a:t>Use </a:t>
            </a:r>
            <a:r>
              <a:rPr lang="en-US" sz="1600" b="1" dirty="0">
                <a:latin typeface="Verdana" panose="020B0604030504040204" pitchFamily="34" charset="0"/>
                <a:ea typeface="Verdana" panose="020B0604030504040204" pitchFamily="34" charset="0"/>
              </a:rPr>
              <a:t>relaxation and deep breathing strategies</a:t>
            </a:r>
            <a:r>
              <a:rPr lang="en-US" sz="1600" dirty="0">
                <a:latin typeface="Verdana" panose="020B0604030504040204" pitchFamily="34" charset="0"/>
                <a:ea typeface="Verdana" panose="020B0604030504040204" pitchFamily="34" charset="0"/>
              </a:rPr>
              <a:t> to calm your mind and body. Many phone apps and online videos can guide you through progressive muscle relaxation, guided imagery, or meditation.</a:t>
            </a:r>
          </a:p>
          <a:p>
            <a:pPr>
              <a:lnSpc>
                <a:spcPct val="120000"/>
              </a:lnSpc>
            </a:pPr>
            <a:r>
              <a:rPr lang="en-US" sz="1600" b="1" dirty="0" smtClean="0">
                <a:latin typeface="Verdana" panose="020B0604030504040204" pitchFamily="34" charset="0"/>
                <a:ea typeface="Verdana" panose="020B0604030504040204" pitchFamily="34" charset="0"/>
              </a:rPr>
              <a:t>Move!</a:t>
            </a:r>
            <a:r>
              <a:rPr lang="en-US" sz="1600" dirty="0" smtClean="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Regular physical activity can help with muscle aches, pain, and depression. Pace yourself and listen to your body. </a:t>
            </a:r>
          </a:p>
          <a:p>
            <a:pPr>
              <a:lnSpc>
                <a:spcPct val="120000"/>
              </a:lnSpc>
            </a:pPr>
            <a:r>
              <a:rPr lang="en-US" sz="1600" b="1" dirty="0" smtClean="0">
                <a:latin typeface="Verdana" panose="020B0604030504040204" pitchFamily="34" charset="0"/>
                <a:ea typeface="Verdana" panose="020B0604030504040204" pitchFamily="34" charset="0"/>
              </a:rPr>
              <a:t>Distract yourself. </a:t>
            </a:r>
            <a:r>
              <a:rPr lang="en-US" sz="1600" dirty="0">
                <a:latin typeface="Verdana" panose="020B0604030504040204" pitchFamily="34" charset="0"/>
                <a:ea typeface="Verdana" panose="020B0604030504040204" pitchFamily="34" charset="0"/>
              </a:rPr>
              <a:t>Focusing on the pain can make it feel worse. Get your mind off of the pain by doing a fun activity.</a:t>
            </a:r>
          </a:p>
          <a:p>
            <a:pPr>
              <a:lnSpc>
                <a:spcPct val="120000"/>
              </a:lnSpc>
            </a:pPr>
            <a:r>
              <a:rPr lang="en-US" sz="1600" b="1" dirty="0" smtClean="0">
                <a:latin typeface="Verdana" panose="020B0604030504040204" pitchFamily="34" charset="0"/>
                <a:ea typeface="Verdana" panose="020B0604030504040204" pitchFamily="34" charset="0"/>
              </a:rPr>
              <a:t>Use </a:t>
            </a:r>
            <a:r>
              <a:rPr lang="en-US" sz="1600" b="1" dirty="0">
                <a:latin typeface="Verdana" panose="020B0604030504040204" pitchFamily="34" charset="0"/>
                <a:ea typeface="Verdana" panose="020B0604030504040204" pitchFamily="34" charset="0"/>
              </a:rPr>
              <a:t>heat or ice. </a:t>
            </a:r>
            <a:r>
              <a:rPr lang="en-US" sz="1600" dirty="0">
                <a:latin typeface="Verdana" panose="020B0604030504040204" pitchFamily="34" charset="0"/>
                <a:ea typeface="Verdana" panose="020B0604030504040204" pitchFamily="34" charset="0"/>
              </a:rPr>
              <a:t>Take a warm shower or bath or use a heating pad for 20 minutes a day. Ice packs or cold showers may also help.</a:t>
            </a:r>
          </a:p>
          <a:p>
            <a:pPr>
              <a:lnSpc>
                <a:spcPct val="120000"/>
              </a:lnSpc>
            </a:pPr>
            <a:r>
              <a:rPr lang="en-US" sz="1600" b="1" dirty="0" smtClean="0">
                <a:latin typeface="Verdana" panose="020B0604030504040204" pitchFamily="34" charset="0"/>
                <a:ea typeface="Verdana" panose="020B0604030504040204" pitchFamily="34" charset="0"/>
              </a:rPr>
              <a:t>Consider </a:t>
            </a:r>
            <a:r>
              <a:rPr lang="en-US" sz="1600" b="1" dirty="0">
                <a:latin typeface="Verdana" panose="020B0604030504040204" pitchFamily="34" charset="0"/>
                <a:ea typeface="Verdana" panose="020B0604030504040204" pitchFamily="34" charset="0"/>
              </a:rPr>
              <a:t>alternative therapies. </a:t>
            </a:r>
            <a:r>
              <a:rPr lang="en-US" sz="1600" dirty="0">
                <a:latin typeface="Verdana" panose="020B0604030504040204" pitchFamily="34" charset="0"/>
                <a:ea typeface="Verdana" panose="020B0604030504040204" pitchFamily="34" charset="0"/>
              </a:rPr>
              <a:t>Try chiropractic care, acupuncture, or osteopathic manipulative treatment (OMT).</a:t>
            </a:r>
          </a:p>
          <a:p>
            <a:pPr>
              <a:lnSpc>
                <a:spcPct val="120000"/>
              </a:lnSpc>
            </a:pPr>
            <a:r>
              <a:rPr lang="en-US" sz="1600" b="1" dirty="0" smtClean="0">
                <a:latin typeface="Verdana" panose="020B0604030504040204" pitchFamily="34" charset="0"/>
                <a:ea typeface="Verdana" panose="020B0604030504040204" pitchFamily="34" charset="0"/>
              </a:rPr>
              <a:t>Try </a:t>
            </a:r>
            <a:r>
              <a:rPr lang="en-US" sz="1600" b="1" dirty="0">
                <a:latin typeface="Verdana" panose="020B0604030504040204" pitchFamily="34" charset="0"/>
                <a:ea typeface="Verdana" panose="020B0604030504040204" pitchFamily="34" charset="0"/>
              </a:rPr>
              <a:t>physical therapy. </a:t>
            </a:r>
            <a:r>
              <a:rPr lang="en-US" sz="1600" dirty="0">
                <a:latin typeface="Verdana" panose="020B0604030504040204" pitchFamily="34" charset="0"/>
                <a:ea typeface="Verdana" panose="020B0604030504040204" pitchFamily="34" charset="0"/>
              </a:rPr>
              <a:t>Stretches and strengthening exercises can be helpful.</a:t>
            </a:r>
          </a:p>
          <a:p>
            <a:pPr>
              <a:lnSpc>
                <a:spcPct val="120000"/>
              </a:lnSpc>
            </a:pPr>
            <a:r>
              <a:rPr lang="en-US" sz="1600" b="1" dirty="0" smtClean="0">
                <a:latin typeface="Verdana" panose="020B0604030504040204" pitchFamily="34" charset="0"/>
                <a:ea typeface="Verdana" panose="020B0604030504040204" pitchFamily="34" charset="0"/>
              </a:rPr>
              <a:t>Consider </a:t>
            </a:r>
            <a:r>
              <a:rPr lang="en-US" sz="1600" b="1" dirty="0">
                <a:latin typeface="Verdana" panose="020B0604030504040204" pitchFamily="34" charset="0"/>
                <a:ea typeface="Verdana" panose="020B0604030504040204" pitchFamily="34" charset="0"/>
              </a:rPr>
              <a:t>therapy. </a:t>
            </a:r>
            <a:r>
              <a:rPr lang="en-US" sz="1600" dirty="0">
                <a:latin typeface="Verdana" panose="020B0604030504040204" pitchFamily="34" charset="0"/>
                <a:ea typeface="Verdana" panose="020B0604030504040204" pitchFamily="34" charset="0"/>
              </a:rPr>
              <a:t>Counseling can help you learn strategies to manage pain and get back to enjoying life again</a:t>
            </a:r>
            <a:r>
              <a:rPr lang="en-US" sz="1600" dirty="0" smtClean="0">
                <a:latin typeface="Verdana" panose="020B0604030504040204" pitchFamily="34" charset="0"/>
                <a:ea typeface="Verdana" panose="020B0604030504040204" pitchFamily="34" charset="0"/>
              </a:rPr>
              <a:t>.</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06276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Acute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1041008" y="1966302"/>
            <a:ext cx="10312791" cy="4204264"/>
          </a:xfrm>
        </p:spPr>
        <p:txBody>
          <a:bodyPr>
            <a:normAutofit/>
          </a:bodyPr>
          <a:lstStyle/>
          <a:p>
            <a:pPr marL="0" indent="0" algn="ctr">
              <a:lnSpc>
                <a:spcPct val="100000"/>
              </a:lnSpc>
              <a:buNone/>
            </a:pPr>
            <a:r>
              <a:rPr lang="en-US" sz="2200" b="1" dirty="0" smtClean="0">
                <a:latin typeface="Verdana" panose="020B0604030504040204" pitchFamily="34" charset="0"/>
                <a:ea typeface="Verdana" panose="020B0604030504040204" pitchFamily="34" charset="0"/>
              </a:rPr>
              <a:t>Normal</a:t>
            </a:r>
            <a:r>
              <a:rPr lang="en-US" sz="2200" b="1" dirty="0">
                <a:latin typeface="Verdana" panose="020B0604030504040204" pitchFamily="34" charset="0"/>
                <a:ea typeface="Verdana" panose="020B0604030504040204" pitchFamily="34" charset="0"/>
              </a:rPr>
              <a:t>, predicted physiologic response to an adverse chemical, thermal or mechanical insult associated with surgery, trauma or acute </a:t>
            </a:r>
            <a:r>
              <a:rPr lang="en-US" sz="2200" b="1" dirty="0" smtClean="0">
                <a:latin typeface="Verdana" panose="020B0604030504040204" pitchFamily="34" charset="0"/>
                <a:ea typeface="Verdana" panose="020B0604030504040204" pitchFamily="34" charset="0"/>
              </a:rPr>
              <a:t>illness/injury </a:t>
            </a:r>
          </a:p>
          <a:p>
            <a:pPr marL="0" indent="0" algn="ctr">
              <a:lnSpc>
                <a:spcPct val="100000"/>
              </a:lnSpc>
              <a:buNone/>
            </a:pPr>
            <a:endParaRPr lang="en-US" sz="2200" b="1" dirty="0" smtClean="0">
              <a:latin typeface="Verdana" panose="020B0604030504040204" pitchFamily="34" charset="0"/>
              <a:ea typeface="Verdana" panose="020B0604030504040204" pitchFamily="34" charset="0"/>
            </a:endParaRPr>
          </a:p>
          <a:p>
            <a:pPr>
              <a:lnSpc>
                <a:spcPct val="100000"/>
              </a:lnSpc>
            </a:pPr>
            <a:r>
              <a:rPr lang="en-US" sz="2200" dirty="0" smtClean="0">
                <a:latin typeface="Verdana" panose="020B0604030504040204" pitchFamily="34" charset="0"/>
                <a:ea typeface="Verdana" panose="020B0604030504040204" pitchFamily="34" charset="0"/>
              </a:rPr>
              <a:t>Results from </a:t>
            </a:r>
            <a:r>
              <a:rPr lang="en-US" sz="2200" dirty="0">
                <a:latin typeface="Verdana" panose="020B0604030504040204" pitchFamily="34" charset="0"/>
                <a:ea typeface="Verdana" panose="020B0604030504040204" pitchFamily="34" charset="0"/>
              </a:rPr>
              <a:t>the activation of the pain receptors (nociceptors) at the site of tissue </a:t>
            </a:r>
            <a:r>
              <a:rPr lang="en-US" sz="2200" dirty="0" smtClean="0">
                <a:latin typeface="Verdana" panose="020B0604030504040204" pitchFamily="34" charset="0"/>
                <a:ea typeface="Verdana" panose="020B0604030504040204" pitchFamily="34" charset="0"/>
              </a:rPr>
              <a:t>damage </a:t>
            </a:r>
          </a:p>
          <a:p>
            <a:pPr>
              <a:lnSpc>
                <a:spcPct val="100000"/>
              </a:lnSpc>
            </a:pPr>
            <a:r>
              <a:rPr lang="en-US" sz="2200" dirty="0" smtClean="0">
                <a:latin typeface="Verdana" panose="020B0604030504040204" pitchFamily="34" charset="0"/>
                <a:ea typeface="Verdana" panose="020B0604030504040204" pitchFamily="34" charset="0"/>
              </a:rPr>
              <a:t>Plays a </a:t>
            </a:r>
            <a:r>
              <a:rPr lang="en-US" sz="2200" dirty="0">
                <a:latin typeface="Verdana" panose="020B0604030504040204" pitchFamily="34" charset="0"/>
                <a:ea typeface="Verdana" panose="020B0604030504040204" pitchFamily="34" charset="0"/>
              </a:rPr>
              <a:t>vital survival role for the individual as it provides a warning that something is wrong and prompts remedial </a:t>
            </a:r>
            <a:r>
              <a:rPr lang="en-US" sz="2200" dirty="0" smtClean="0">
                <a:latin typeface="Verdana" panose="020B0604030504040204" pitchFamily="34" charset="0"/>
                <a:ea typeface="Verdana" panose="020B0604030504040204" pitchFamily="34" charset="0"/>
              </a:rPr>
              <a:t>action </a:t>
            </a:r>
          </a:p>
          <a:p>
            <a:pPr>
              <a:lnSpc>
                <a:spcPct val="100000"/>
              </a:lnSpc>
            </a:pPr>
            <a:r>
              <a:rPr lang="en-US" sz="2200" dirty="0" smtClean="0">
                <a:latin typeface="Verdana" panose="020B0604030504040204" pitchFamily="34" charset="0"/>
                <a:ea typeface="Verdana" panose="020B0604030504040204" pitchFamily="34" charset="0"/>
              </a:rPr>
              <a:t>Acute </a:t>
            </a:r>
            <a:r>
              <a:rPr lang="en-US" sz="2200" dirty="0">
                <a:latin typeface="Verdana" panose="020B0604030504040204" pitchFamily="34" charset="0"/>
                <a:ea typeface="Verdana" panose="020B0604030504040204" pitchFamily="34" charset="0"/>
              </a:rPr>
              <a:t>pain is thus referred to as having "biologic </a:t>
            </a:r>
            <a:r>
              <a:rPr lang="en-US" sz="2200" dirty="0" smtClean="0">
                <a:latin typeface="Verdana" panose="020B0604030504040204" pitchFamily="34" charset="0"/>
                <a:ea typeface="Verdana" panose="020B0604030504040204" pitchFamily="34" charset="0"/>
              </a:rPr>
              <a:t>utility” </a:t>
            </a:r>
            <a:endParaRPr lang="en-US" sz="2200" dirty="0">
              <a:latin typeface="Verdana" panose="020B0604030504040204" pitchFamily="34" charset="0"/>
              <a:ea typeface="Verdana" panose="020B0604030504040204" pitchFamily="34" charset="0"/>
            </a:endParaRPr>
          </a:p>
          <a:p>
            <a:pPr>
              <a:lnSpc>
                <a:spcPct val="100000"/>
              </a:lnSpc>
            </a:pPr>
            <a:endParaRPr lang="en-US"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66337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7" y="1920198"/>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19201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Structured Practice</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21345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Practice Activity</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
        <p:nvSpPr>
          <p:cNvPr id="6" name="Content Placeholder 2">
            <a:extLst>
              <a:ext uri="{FF2B5EF4-FFF2-40B4-BE49-F238E27FC236}">
                <a16:creationId xmlns="" xmlns:a16="http://schemas.microsoft.com/office/drawing/2014/main" id="{8CF01D22-1BD5-EC47-ABE6-024298631BD8}"/>
              </a:ext>
            </a:extLst>
          </p:cNvPr>
          <p:cNvSpPr txBox="1">
            <a:spLocks/>
          </p:cNvSpPr>
          <p:nvPr/>
        </p:nvSpPr>
        <p:spPr>
          <a:xfrm>
            <a:off x="803274" y="1981200"/>
            <a:ext cx="10866949" cy="4022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defRPr/>
            </a:pPr>
            <a:endParaRPr lang="en-US" sz="2400" dirty="0" smtClean="0">
              <a:latin typeface="Verdana" panose="020B0604030504040204" pitchFamily="34" charset="0"/>
              <a:ea typeface="Verdana" panose="020B0604030504040204" pitchFamily="34" charset="0"/>
            </a:endParaRPr>
          </a:p>
          <a:p>
            <a:pPr marL="457200" indent="-457200">
              <a:buFont typeface="+mj-lt"/>
              <a:buAutoNum type="arabicPeriod"/>
              <a:defRPr/>
            </a:pPr>
            <a:r>
              <a:rPr lang="en-US" sz="2400" dirty="0" smtClean="0">
                <a:latin typeface="Verdana" panose="020B0604030504040204" pitchFamily="34" charset="0"/>
                <a:ea typeface="Verdana" panose="020B0604030504040204" pitchFamily="34" charset="0"/>
              </a:rPr>
              <a:t>Partner up!</a:t>
            </a:r>
          </a:p>
          <a:p>
            <a:pPr marL="457200" indent="-457200">
              <a:buFont typeface="+mj-lt"/>
              <a:buAutoNum type="arabicPeriod"/>
              <a:defRPr/>
            </a:pPr>
            <a:r>
              <a:rPr lang="en-US" sz="2400" dirty="0" smtClean="0">
                <a:latin typeface="Verdana" panose="020B0604030504040204" pitchFamily="34" charset="0"/>
                <a:ea typeface="Verdana" panose="020B0604030504040204" pitchFamily="34" charset="0"/>
              </a:rPr>
              <a:t>Have one person be the physician, the other the patient</a:t>
            </a:r>
          </a:p>
          <a:p>
            <a:pPr marL="457200" indent="-457200">
              <a:buFont typeface="+mj-lt"/>
              <a:buAutoNum type="arabicPeriod"/>
              <a:defRPr/>
            </a:pPr>
            <a:r>
              <a:rPr lang="en-US" sz="2400" dirty="0" smtClean="0">
                <a:latin typeface="Verdana" panose="020B0604030504040204" pitchFamily="34" charset="0"/>
                <a:ea typeface="Verdana" panose="020B0604030504040204" pitchFamily="34" charset="0"/>
              </a:rPr>
              <a:t>Use pamphlet and EHR template (take 5-10 minutes)</a:t>
            </a:r>
          </a:p>
          <a:p>
            <a:pPr marL="457200" indent="-457200">
              <a:buFont typeface="+mj-lt"/>
              <a:buAutoNum type="arabicPeriod"/>
              <a:defRPr/>
            </a:pPr>
            <a:r>
              <a:rPr lang="en-US" sz="2400" dirty="0" smtClean="0">
                <a:latin typeface="Verdana" panose="020B0604030504040204" pitchFamily="34" charset="0"/>
                <a:ea typeface="Verdana" panose="020B0604030504040204" pitchFamily="34" charset="0"/>
              </a:rPr>
              <a:t>Patient: Rank values &amp; the way you spend your time</a:t>
            </a:r>
          </a:p>
          <a:p>
            <a:pPr marL="457200" indent="-457200">
              <a:buFont typeface="+mj-lt"/>
              <a:buAutoNum type="arabicPeriod"/>
              <a:defRPr/>
            </a:pPr>
            <a:r>
              <a:rPr lang="en-US" sz="2400" dirty="0" smtClean="0">
                <a:latin typeface="Verdana" panose="020B0604030504040204" pitchFamily="34" charset="0"/>
                <a:ea typeface="Verdana" panose="020B0604030504040204" pitchFamily="34" charset="0"/>
              </a:rPr>
              <a:t>Physician – prompt patient to reflect on differences, brainstorm ways to engage in one value area</a:t>
            </a:r>
          </a:p>
          <a:p>
            <a:pPr marL="457200" indent="-457200">
              <a:buFont typeface="+mj-lt"/>
              <a:buAutoNum type="arabicPeriod"/>
              <a:defRPr/>
            </a:pPr>
            <a:r>
              <a:rPr lang="en-US" sz="2400" dirty="0" smtClean="0">
                <a:latin typeface="Verdana" panose="020B0604030504040204" pitchFamily="34" charset="0"/>
                <a:ea typeface="Verdana" panose="020B0604030504040204" pitchFamily="34" charset="0"/>
              </a:rPr>
              <a:t>Co-create an action plan for the patient to do a valued activity in the next week</a:t>
            </a:r>
          </a:p>
          <a:p>
            <a:pPr>
              <a:defRPr/>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52321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1749781"/>
            <a:ext cx="12205447" cy="2073994"/>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747666" y="1728688"/>
            <a:ext cx="10515600" cy="2073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Responding to Common Challenges</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0254139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pPr algn="ct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Doc…</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480447" y="2030817"/>
            <a:ext cx="11101953" cy="4351338"/>
          </a:xfrm>
        </p:spPr>
        <p:txBody>
          <a:bodyPr>
            <a:normAutofit/>
          </a:bodyPr>
          <a:lstStyle/>
          <a:p>
            <a:pPr marL="0" indent="0">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My pain is so bad I don’t think I can do it.</a:t>
            </a:r>
          </a:p>
          <a:p>
            <a:pPr marL="0" indent="0">
              <a:buNone/>
            </a:pPr>
            <a:endParaRPr lang="en-US" i="1" dirty="0">
              <a:solidFill>
                <a:srgbClr val="542D90"/>
              </a:solidFill>
              <a:latin typeface="Verdana" panose="020B0604030504040204" pitchFamily="34" charset="0"/>
              <a:ea typeface="Verdana" panose="020B0604030504040204" pitchFamily="34" charset="0"/>
            </a:endParaRPr>
          </a:p>
          <a:p>
            <a:pPr marL="635000" lvl="0" indent="-457200">
              <a:spcBef>
                <a:spcPts val="0"/>
              </a:spcBef>
              <a:spcAft>
                <a:spcPts val="900"/>
              </a:spcAft>
              <a:buSzPts val="2800"/>
              <a:buFont typeface="Wingdings" panose="05000000000000000000" pitchFamily="2" charset="2"/>
              <a:buChar char="ü"/>
            </a:pPr>
            <a:r>
              <a:rPr lang="en-US" dirty="0">
                <a:latin typeface="Verdana"/>
                <a:ea typeface="Verdana"/>
                <a:cs typeface="Verdana"/>
                <a:sym typeface="Verdana"/>
              </a:rPr>
              <a:t>Acknowledge </a:t>
            </a:r>
            <a:r>
              <a:rPr lang="en-US" dirty="0" smtClean="0">
                <a:latin typeface="Verdana"/>
                <a:ea typeface="Verdana"/>
                <a:cs typeface="Verdana"/>
                <a:sym typeface="Verdana"/>
              </a:rPr>
              <a:t>pain is unavoidable</a:t>
            </a:r>
          </a:p>
          <a:p>
            <a:pPr marL="635000" lvl="0" indent="-457200">
              <a:spcBef>
                <a:spcPts val="0"/>
              </a:spcBef>
              <a:spcAft>
                <a:spcPts val="900"/>
              </a:spcAft>
              <a:buSzPts val="2800"/>
              <a:buFont typeface="Wingdings" panose="05000000000000000000" pitchFamily="2" charset="2"/>
              <a:buChar char="ü"/>
            </a:pPr>
            <a:r>
              <a:rPr lang="en-US" dirty="0" smtClean="0">
                <a:latin typeface="Verdana"/>
                <a:ea typeface="Verdana"/>
                <a:cs typeface="Verdana"/>
                <a:sym typeface="Verdana"/>
              </a:rPr>
              <a:t>Encourage patient to do what he/she can, despite being in pain</a:t>
            </a:r>
          </a:p>
          <a:p>
            <a:pPr marL="635000" lvl="0" indent="-457200">
              <a:spcBef>
                <a:spcPts val="0"/>
              </a:spcBef>
              <a:spcAft>
                <a:spcPts val="900"/>
              </a:spcAft>
              <a:buSzPts val="2800"/>
              <a:buFont typeface="Wingdings" panose="05000000000000000000" pitchFamily="2" charset="2"/>
              <a:buChar char="ü"/>
            </a:pPr>
            <a:r>
              <a:rPr lang="en-US" dirty="0" smtClean="0">
                <a:latin typeface="Verdana"/>
                <a:ea typeface="Verdana"/>
                <a:cs typeface="Verdana"/>
                <a:sym typeface="Verdana"/>
              </a:rPr>
              <a:t>The goal is to live life, with pain</a:t>
            </a:r>
            <a:endParaRPr lang="en-US" dirty="0">
              <a:latin typeface="Verdana"/>
              <a:ea typeface="Verdana"/>
              <a:cs typeface="Verdana"/>
              <a:sym typeface="Verdana"/>
            </a:endParaRPr>
          </a:p>
          <a:p>
            <a:pPr marL="0" indent="0">
              <a:buNone/>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88461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normAutofit/>
          </a:bodyPr>
          <a:lstStyle/>
          <a:p>
            <a:pPr algn="ct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But Doc…</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a:xfrm>
            <a:off x="512736" y="2194649"/>
            <a:ext cx="10515600" cy="5067195"/>
          </a:xfrm>
        </p:spPr>
        <p:txBody>
          <a:bodyPr/>
          <a:lstStyle/>
          <a:p>
            <a:pPr marL="228600" lvl="0" indent="-50800">
              <a:spcBef>
                <a:spcPts val="0"/>
              </a:spcBef>
              <a:spcAft>
                <a:spcPts val="900"/>
              </a:spcAft>
              <a:buSzPts val="2800"/>
              <a:buNone/>
            </a:pPr>
            <a:r>
              <a:rPr lang="en-US" i="1" dirty="0" smtClean="0">
                <a:solidFill>
                  <a:srgbClr val="542D90"/>
                </a:solidFill>
                <a:latin typeface="Verdana" panose="020B0604030504040204" pitchFamily="34" charset="0"/>
                <a:ea typeface="Verdana" panose="020B0604030504040204" pitchFamily="34" charset="0"/>
                <a:cs typeface="Verdana" panose="020B0604030504040204" pitchFamily="34" charset="0"/>
              </a:rPr>
              <a:t>I’ve avoided (behavior) for so long. It’s going to be really hard to try again…</a:t>
            </a:r>
          </a:p>
          <a:p>
            <a:pPr marL="228600" lvl="0" indent="-50800">
              <a:spcBef>
                <a:spcPts val="0"/>
              </a:spcBef>
              <a:spcAft>
                <a:spcPts val="900"/>
              </a:spcAft>
              <a:buSzPts val="2800"/>
              <a:buNone/>
            </a:pPr>
            <a:endParaRPr lang="en-US" sz="2400" dirty="0" smtClean="0">
              <a:solidFill>
                <a:srgbClr val="FF0000"/>
              </a:solidFill>
              <a:latin typeface="Verdana"/>
              <a:ea typeface="Verdana"/>
              <a:cs typeface="Verdana"/>
              <a:sym typeface="Verdana"/>
            </a:endParaRP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Acknowledge avoidance as understandable.</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Help patient balance short-term benefits of avoidance with long-term negative consequences</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Remind patient WHY he/she wants to do this (tie to his/her values)</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Encourage patient to act even if he/she doesn’t feel like it</a:t>
            </a:r>
          </a:p>
          <a:p>
            <a:pPr marL="635000" lvl="0" indent="-457200">
              <a:spcBef>
                <a:spcPts val="0"/>
              </a:spcBef>
              <a:spcAft>
                <a:spcPts val="900"/>
              </a:spcAft>
              <a:buSzPts val="2800"/>
              <a:buFont typeface="Wingdings" panose="05000000000000000000" pitchFamily="2" charset="2"/>
              <a:buChar char="ü"/>
            </a:pPr>
            <a:r>
              <a:rPr lang="en-US" sz="2400" dirty="0" smtClean="0">
                <a:latin typeface="Verdana"/>
                <a:ea typeface="Verdana"/>
                <a:cs typeface="Verdana"/>
                <a:sym typeface="Verdana"/>
              </a:rPr>
              <a:t>Set specific goal</a:t>
            </a:r>
            <a:endParaRPr lang="en-US" sz="2400" dirty="0">
              <a:latin typeface="Verdana"/>
              <a:ea typeface="Verdana"/>
              <a:cs typeface="Verdana"/>
              <a:sym typeface="Verdana"/>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520685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6724" y="1596396"/>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14"/>
          <p:cNvSpPr txBox="1">
            <a:spLocks noGrp="1"/>
          </p:cNvSpPr>
          <p:nvPr>
            <p:ph type="title"/>
          </p:nvPr>
        </p:nvSpPr>
        <p:spPr>
          <a:xfrm>
            <a:off x="838200" y="159639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smtClean="0">
                <a:solidFill>
                  <a:schemeClr val="lt1"/>
                </a:solidFill>
                <a:latin typeface="Verdana"/>
                <a:ea typeface="Verdana"/>
                <a:cs typeface="Verdana"/>
                <a:sym typeface="Verdana"/>
              </a:rPr>
              <a:t>Resources for Further Learning</a:t>
            </a:r>
            <a:endParaRPr dirty="0">
              <a:solidFill>
                <a:schemeClr val="lt1"/>
              </a:solidFill>
              <a:latin typeface="Verdana"/>
              <a:ea typeface="Verdana"/>
              <a:cs typeface="Verdana"/>
              <a:sym typeface="Verdana"/>
            </a:endParaRPr>
          </a:p>
        </p:txBody>
      </p:sp>
      <p:pic>
        <p:nvPicPr>
          <p:cNvPr id="97" name="Google Shape;97;p14"/>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1251616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Clinical Practice Guidelines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400" dirty="0">
                <a:latin typeface="Verdana" panose="020B0604030504040204" pitchFamily="34" charset="0"/>
                <a:ea typeface="Verdana" panose="020B0604030504040204" pitchFamily="34" charset="0"/>
              </a:rPr>
              <a:t>ICSI Health Care Guideline: Pain: Assessment, Non-Opioid Treatment Approaches and Opioid Management Care for Adults </a:t>
            </a:r>
            <a:r>
              <a:rPr lang="en-US" sz="2400" dirty="0" smtClean="0">
                <a:latin typeface="Verdana" panose="020B0604030504040204" pitchFamily="34" charset="0"/>
                <a:ea typeface="Verdana" panose="020B0604030504040204" pitchFamily="34" charset="0"/>
              </a:rPr>
              <a:t>(September 2019): </a:t>
            </a:r>
            <a:r>
              <a:rPr lang="en-US" sz="2400" dirty="0">
                <a:latin typeface="Verdana" panose="020B0604030504040204" pitchFamily="34" charset="0"/>
                <a:ea typeface="Verdana" panose="020B0604030504040204" pitchFamily="34" charset="0"/>
                <a:hlinkClick r:id="rId2"/>
              </a:rPr>
              <a:t>https://www.icsi.org/guideline/pain</a:t>
            </a:r>
            <a:r>
              <a:rPr lang="en-US" sz="2400" dirty="0" smtClean="0">
                <a:latin typeface="Verdana" panose="020B0604030504040204" pitchFamily="34" charset="0"/>
                <a:ea typeface="Verdana" panose="020B0604030504040204" pitchFamily="34" charset="0"/>
                <a:hlinkClick r:id="rId2"/>
              </a:rPr>
              <a:t>/</a:t>
            </a:r>
            <a:endParaRPr lang="en-US" sz="2400" dirty="0" smtClean="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a:p>
            <a:endParaRPr lang="en-US" sz="2400" dirty="0" smtClean="0">
              <a:latin typeface="Verdana" panose="020B0604030504040204" pitchFamily="34" charset="0"/>
              <a:ea typeface="Verdana" panose="020B0604030504040204" pitchFamily="34" charset="0"/>
            </a:endParaRPr>
          </a:p>
          <a:p>
            <a:r>
              <a:rPr lang="en-US" sz="2400" dirty="0" smtClean="0">
                <a:latin typeface="Verdana" panose="020B0604030504040204" pitchFamily="34" charset="0"/>
                <a:ea typeface="Verdana" panose="020B0604030504040204" pitchFamily="34" charset="0"/>
              </a:rPr>
              <a:t>Owen GT, </a:t>
            </a:r>
            <a:r>
              <a:rPr lang="en-US" sz="2400" dirty="0" err="1" smtClean="0">
                <a:latin typeface="Verdana" panose="020B0604030504040204" pitchFamily="34" charset="0"/>
                <a:ea typeface="Verdana" panose="020B0604030504040204" pitchFamily="34" charset="0"/>
              </a:rPr>
              <a:t>Bruel</a:t>
            </a:r>
            <a:r>
              <a:rPr lang="en-US" sz="2400" dirty="0" smtClean="0">
                <a:latin typeface="Verdana" panose="020B0604030504040204" pitchFamily="34" charset="0"/>
                <a:ea typeface="Verdana" panose="020B0604030504040204" pitchFamily="34" charset="0"/>
              </a:rPr>
              <a:t> BM, </a:t>
            </a:r>
            <a:r>
              <a:rPr lang="en-US" sz="2400" dirty="0" err="1" smtClean="0">
                <a:latin typeface="Verdana" panose="020B0604030504040204" pitchFamily="34" charset="0"/>
                <a:ea typeface="Verdana" panose="020B0604030504040204" pitchFamily="34" charset="0"/>
              </a:rPr>
              <a:t>Schade</a:t>
            </a:r>
            <a:r>
              <a:rPr lang="en-US" sz="2400" dirty="0">
                <a:latin typeface="Verdana" panose="020B0604030504040204" pitchFamily="34" charset="0"/>
                <a:ea typeface="Verdana" panose="020B0604030504040204" pitchFamily="34" charset="0"/>
              </a:rPr>
              <a:t> </a:t>
            </a:r>
            <a:r>
              <a:rPr lang="en-US" sz="2400" dirty="0" smtClean="0">
                <a:latin typeface="Verdana" panose="020B0604030504040204" pitchFamily="34" charset="0"/>
                <a:ea typeface="Verdana" panose="020B0604030504040204" pitchFamily="34" charset="0"/>
              </a:rPr>
              <a:t>CM, et al. Evidence-based pain medicine for primary care physicians. Proc (</a:t>
            </a:r>
            <a:r>
              <a:rPr lang="en-US" sz="2400" dirty="0" err="1" smtClean="0">
                <a:latin typeface="Verdana" panose="020B0604030504040204" pitchFamily="34" charset="0"/>
                <a:ea typeface="Verdana" panose="020B0604030504040204" pitchFamily="34" charset="0"/>
              </a:rPr>
              <a:t>Bayl</a:t>
            </a:r>
            <a:r>
              <a:rPr lang="en-US" sz="2400" dirty="0" smtClean="0">
                <a:latin typeface="Verdana" panose="020B0604030504040204" pitchFamily="34" charset="0"/>
                <a:ea typeface="Verdana" panose="020B0604030504040204" pitchFamily="34" charset="0"/>
              </a:rPr>
              <a:t> </a:t>
            </a:r>
            <a:r>
              <a:rPr lang="en-US" sz="2400" dirty="0" err="1" smtClean="0">
                <a:latin typeface="Verdana" panose="020B0604030504040204" pitchFamily="34" charset="0"/>
                <a:ea typeface="Verdana" panose="020B0604030504040204" pitchFamily="34" charset="0"/>
              </a:rPr>
              <a:t>Univ</a:t>
            </a:r>
            <a:r>
              <a:rPr lang="en-US" sz="2400" dirty="0" smtClean="0">
                <a:latin typeface="Verdana" panose="020B0604030504040204" pitchFamily="34" charset="0"/>
                <a:ea typeface="Verdana" panose="020B0604030504040204" pitchFamily="34" charset="0"/>
              </a:rPr>
              <a:t> Med Center). 2018;31(1):37-47. doi:10.1080/08998280.2017.1400290</a:t>
            </a:r>
            <a:endParaRPr lang="en-US" sz="2400" dirty="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1594712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Books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 xmlns:a16="http://schemas.microsoft.com/office/drawing/2014/main" id="{FB520A1D-BCC2-0B44-B5F4-684DC763DB67}"/>
              </a:ext>
            </a:extLst>
          </p:cNvPr>
          <p:cNvSpPr>
            <a:spLocks noGrp="1"/>
          </p:cNvSpPr>
          <p:nvPr>
            <p:ph idx="1"/>
          </p:nvPr>
        </p:nvSpPr>
        <p:spPr/>
        <p:txBody>
          <a:bodyPr/>
          <a:lstStyle/>
          <a:p>
            <a:r>
              <a:rPr lang="en-US" sz="2400" dirty="0" smtClean="0">
                <a:latin typeface="Verdana" panose="020B0604030504040204" pitchFamily="34" charset="0"/>
                <a:ea typeface="Verdana" panose="020B0604030504040204" pitchFamily="34" charset="0"/>
              </a:rPr>
              <a:t>De Mesa C, </a:t>
            </a:r>
            <a:r>
              <a:rPr lang="en-US" sz="2400" dirty="0" err="1" smtClean="0">
                <a:latin typeface="Verdana" panose="020B0604030504040204" pitchFamily="34" charset="0"/>
                <a:ea typeface="Verdana" panose="020B0604030504040204" pitchFamily="34" charset="0"/>
              </a:rPr>
              <a:t>Sheth</a:t>
            </a:r>
            <a:r>
              <a:rPr lang="en-US" sz="2400" dirty="0" smtClean="0">
                <a:latin typeface="Verdana" panose="020B0604030504040204" pitchFamily="34" charset="0"/>
                <a:ea typeface="Verdana" panose="020B0604030504040204" pitchFamily="34" charset="0"/>
              </a:rPr>
              <a:t> SJ, Keenan C, McCarron RM, John J. </a:t>
            </a:r>
            <a:r>
              <a:rPr lang="en-US" sz="2400" i="1" dirty="0" smtClean="0">
                <a:latin typeface="Verdana" panose="020B0604030504040204" pitchFamily="34" charset="0"/>
                <a:ea typeface="Verdana" panose="020B0604030504040204" pitchFamily="34" charset="0"/>
              </a:rPr>
              <a:t>Primary care pain management. </a:t>
            </a:r>
            <a:r>
              <a:rPr lang="en-US" sz="2400" dirty="0" smtClean="0">
                <a:latin typeface="Verdana" panose="020B0604030504040204" pitchFamily="34" charset="0"/>
                <a:ea typeface="Verdana" panose="020B0604030504040204" pitchFamily="34" charset="0"/>
              </a:rPr>
              <a:t>2020; China: Wolters Kluwer.</a:t>
            </a:r>
            <a:endParaRPr lang="en-US" sz="2400" dirty="0">
              <a:latin typeface="Verdana" panose="020B0604030504040204" pitchFamily="34" charset="0"/>
              <a:ea typeface="Verdana" panose="020B0604030504040204" pitchFamily="34" charset="0"/>
            </a:endParaRP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Caudill MA. </a:t>
            </a:r>
            <a:r>
              <a:rPr lang="en-US" sz="2400" i="1" dirty="0" smtClean="0">
                <a:latin typeface="Verdana" panose="020B0604030504040204" pitchFamily="34" charset="0"/>
                <a:ea typeface="Verdana" panose="020B0604030504040204" pitchFamily="34" charset="0"/>
                <a:cs typeface="Verdana" panose="020B0604030504040204" pitchFamily="34" charset="0"/>
              </a:rPr>
              <a:t>Managing pain before it manages you </a:t>
            </a:r>
            <a:r>
              <a:rPr lang="en-US" sz="2400" dirty="0" smtClean="0">
                <a:latin typeface="Verdana" panose="020B0604030504040204" pitchFamily="34" charset="0"/>
                <a:ea typeface="Verdana" panose="020B0604030504040204" pitchFamily="34" charset="0"/>
                <a:cs typeface="Verdana" panose="020B0604030504040204" pitchFamily="34" charset="0"/>
              </a:rPr>
              <a:t>(4</a:t>
            </a:r>
            <a:r>
              <a:rPr lang="en-US" sz="2400" baseline="30000" dirty="0" smtClean="0">
                <a:latin typeface="Verdana" panose="020B0604030504040204" pitchFamily="34" charset="0"/>
                <a:ea typeface="Verdana" panose="020B0604030504040204" pitchFamily="34" charset="0"/>
                <a:cs typeface="Verdana" panose="020B0604030504040204" pitchFamily="34" charset="0"/>
              </a:rPr>
              <a:t>th</a:t>
            </a:r>
            <a:r>
              <a:rPr lang="en-US" sz="2400" dirty="0" smtClean="0">
                <a:latin typeface="Verdana" panose="020B0604030504040204" pitchFamily="34" charset="0"/>
                <a:ea typeface="Verdana" panose="020B0604030504040204" pitchFamily="34" charset="0"/>
                <a:cs typeface="Verdana" panose="020B0604030504040204" pitchFamily="34" charset="0"/>
              </a:rPr>
              <a:t> Ed.). 2016; New York, NY: The Guilford Press.</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Otis JD. </a:t>
            </a:r>
            <a:r>
              <a:rPr lang="en-US" sz="2400" i="1" dirty="0" smtClean="0">
                <a:latin typeface="Verdana" panose="020B0604030504040204" pitchFamily="34" charset="0"/>
                <a:ea typeface="Verdana" panose="020B0604030504040204" pitchFamily="34" charset="0"/>
                <a:cs typeface="Verdana" panose="020B0604030504040204" pitchFamily="34" charset="0"/>
              </a:rPr>
              <a:t>Treatments that work: Managing chronic pain: A cognitive behavioral approach.  </a:t>
            </a:r>
            <a:r>
              <a:rPr lang="en-US" sz="2400" dirty="0" smtClean="0">
                <a:latin typeface="Verdana" panose="020B0604030504040204" pitchFamily="34" charset="0"/>
                <a:ea typeface="Verdana" panose="020B0604030504040204" pitchFamily="34" charset="0"/>
                <a:cs typeface="Verdana" panose="020B0604030504040204" pitchFamily="34" charset="0"/>
              </a:rPr>
              <a:t>2007; New York, NY: Oxford University Press.</a:t>
            </a: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2"/>
          <a:stretch>
            <a:fillRect/>
          </a:stretch>
        </p:blipFill>
        <p:spPr>
          <a:xfrm>
            <a:off x="10263801" y="6029888"/>
            <a:ext cx="1793727" cy="739912"/>
          </a:xfrm>
          <a:prstGeom prst="rect">
            <a:avLst/>
          </a:prstGeom>
        </p:spPr>
      </p:pic>
    </p:spTree>
    <p:extLst>
      <p:ext uri="{BB962C8B-B14F-4D97-AF65-F5344CB8AC3E}">
        <p14:creationId xmlns:p14="http://schemas.microsoft.com/office/powerpoint/2010/main" val="2316263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13448" y="365125"/>
            <a:ext cx="12205447" cy="1325563"/>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Change That Matters Team</a:t>
            </a:r>
            <a:endParaRPr>
              <a:solidFill>
                <a:schemeClr val="lt1"/>
              </a:solidFill>
              <a:latin typeface="Verdana"/>
              <a:ea typeface="Verdana"/>
              <a:cs typeface="Verdana"/>
              <a:sym typeface="Verdana"/>
            </a:endParaRPr>
          </a:p>
        </p:txBody>
      </p:sp>
      <p:sp>
        <p:nvSpPr>
          <p:cNvPr id="374" name="Google Shape;374;p3"/>
          <p:cNvSpPr txBox="1">
            <a:spLocks noGrp="1"/>
          </p:cNvSpPr>
          <p:nvPr>
            <p:ph type="body" idx="1"/>
          </p:nvPr>
        </p:nvSpPr>
        <p:spPr>
          <a:xfrm>
            <a:off x="838200" y="1825625"/>
            <a:ext cx="10515600" cy="4665710"/>
          </a:xfrm>
          <a:prstGeom prst="rect">
            <a:avLst/>
          </a:prstGeom>
          <a:noFill/>
          <a:ln>
            <a:noFill/>
          </a:ln>
        </p:spPr>
        <p:txBody>
          <a:bodyPr spcFirstLastPara="1" wrap="square" lIns="91425" tIns="45700" rIns="91425" bIns="45700" anchor="t" anchorCtr="0">
            <a:noAutofit/>
          </a:bodyPr>
          <a:lstStyle/>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Stephanie A. Hooker, PhD, MPH (co-PI)</a:t>
            </a:r>
            <a:endParaRPr dirty="0"/>
          </a:p>
          <a:p>
            <a:pPr marL="228600" lvl="0" indent="-50800" algn="ctr" rtl="0">
              <a:lnSpc>
                <a:spcPct val="90000"/>
              </a:lnSpc>
              <a:spcBef>
                <a:spcPts val="0"/>
              </a:spcBef>
              <a:spcAft>
                <a:spcPts val="0"/>
              </a:spcAft>
              <a:buClr>
                <a:schemeClr val="dk1"/>
              </a:buClr>
              <a:buSzPts val="2800"/>
              <a:buNone/>
            </a:pPr>
            <a:r>
              <a:rPr lang="en-US" dirty="0">
                <a:latin typeface="Verdana"/>
                <a:ea typeface="Verdana"/>
                <a:cs typeface="Verdana"/>
                <a:sym typeface="Verdana"/>
              </a:rPr>
              <a:t>Michelle D. Sherman, PhD, ABPP (co-PI)</a:t>
            </a: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dirty="0">
              <a:latin typeface="Verdana"/>
              <a:ea typeface="Verdana"/>
              <a:cs typeface="Verdana"/>
              <a:sym typeface="Verdana"/>
            </a:endParaRPr>
          </a:p>
          <a:p>
            <a:pPr marL="228600" lvl="0" indent="-50800" algn="just"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Katie Loth, PhD, MPH</a:t>
            </a:r>
            <a:r>
              <a:rPr lang="en-US" dirty="0"/>
              <a:t>			</a:t>
            </a:r>
            <a:r>
              <a:rPr lang="en-US" sz="2400" dirty="0">
                <a:latin typeface="Verdana"/>
                <a:ea typeface="Verdana"/>
                <a:cs typeface="Verdana"/>
                <a:sym typeface="Verdana"/>
              </a:rPr>
              <a:t>Jean Moon, </a:t>
            </a:r>
            <a:r>
              <a:rPr lang="en-US" sz="2400" dirty="0" err="1">
                <a:latin typeface="Verdana"/>
                <a:ea typeface="Verdana"/>
                <a:cs typeface="Verdana"/>
                <a:sym typeface="Verdana"/>
              </a:rPr>
              <a:t>PharmD</a:t>
            </a:r>
            <a:r>
              <a:rPr lang="en-US" sz="2400" dirty="0">
                <a:latin typeface="Verdana"/>
                <a:ea typeface="Verdana"/>
                <a:cs typeface="Verdana"/>
                <a:sym typeface="Verdana"/>
              </a:rPr>
              <a:t>, BCACP</a:t>
            </a:r>
            <a:endParaRPr dirty="0"/>
          </a:p>
          <a:p>
            <a:pPr marL="177800" lvl="0" indent="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Kacey </a:t>
            </a:r>
            <a:r>
              <a:rPr lang="en-US" sz="2400" dirty="0" err="1">
                <a:latin typeface="Verdana"/>
                <a:ea typeface="Verdana"/>
                <a:cs typeface="Verdana"/>
                <a:sym typeface="Verdana"/>
              </a:rPr>
              <a:t>Justesen</a:t>
            </a:r>
            <a:r>
              <a:rPr lang="en-US" sz="2400" dirty="0">
                <a:latin typeface="Verdana"/>
                <a:ea typeface="Verdana"/>
                <a:cs typeface="Verdana"/>
                <a:sym typeface="Verdana"/>
              </a:rPr>
              <a:t>, MD</a:t>
            </a:r>
            <a:r>
              <a:rPr lang="en-US" dirty="0"/>
              <a:t>			</a:t>
            </a:r>
            <a:r>
              <a:rPr lang="en-US" sz="2400" dirty="0">
                <a:latin typeface="Verdana"/>
                <a:ea typeface="Verdana"/>
                <a:cs typeface="Verdana"/>
                <a:sym typeface="Verdana"/>
              </a:rPr>
              <a:t>Andrew </a:t>
            </a:r>
            <a:r>
              <a:rPr lang="en-US" sz="2400" dirty="0" err="1">
                <a:latin typeface="Verdana"/>
                <a:ea typeface="Verdana"/>
                <a:cs typeface="Verdana"/>
                <a:sym typeface="Verdana"/>
              </a:rPr>
              <a:t>Slattengren</a:t>
            </a:r>
            <a:r>
              <a:rPr lang="en-US" sz="2400" dirty="0">
                <a:latin typeface="Verdana"/>
                <a:ea typeface="Verdana"/>
                <a:cs typeface="Verdana"/>
                <a:sym typeface="Verdana"/>
              </a:rPr>
              <a:t>, DO</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Sam </a:t>
            </a:r>
            <a:r>
              <a:rPr lang="en-US" sz="2400" dirty="0" err="1">
                <a:latin typeface="Verdana"/>
                <a:ea typeface="Verdana"/>
                <a:cs typeface="Verdana"/>
                <a:sym typeface="Verdana"/>
              </a:rPr>
              <a:t>Ngaw</a:t>
            </a:r>
            <a:r>
              <a:rPr lang="en-US" sz="2400" dirty="0">
                <a:latin typeface="Verdana"/>
                <a:ea typeface="Verdana"/>
                <a:cs typeface="Verdana"/>
                <a:sym typeface="Verdana"/>
              </a:rPr>
              <a:t>, MD</a:t>
            </a:r>
            <a:r>
              <a:rPr lang="en-US" dirty="0"/>
              <a:t>				</a:t>
            </a:r>
            <a:r>
              <a:rPr lang="en-US" sz="2400" dirty="0" smtClean="0">
                <a:latin typeface="Verdana"/>
                <a:ea typeface="Verdana"/>
                <a:cs typeface="Verdana"/>
                <a:sym typeface="Verdana"/>
              </a:rPr>
              <a:t>Anne </a:t>
            </a:r>
            <a:r>
              <a:rPr lang="en-US" sz="2400" dirty="0" err="1">
                <a:latin typeface="Verdana"/>
                <a:ea typeface="Verdana"/>
                <a:cs typeface="Verdana"/>
                <a:sym typeface="Verdana"/>
              </a:rPr>
              <a:t>Doering</a:t>
            </a:r>
            <a:r>
              <a:rPr lang="en-US" sz="2400" dirty="0">
                <a:latin typeface="Verdana"/>
                <a:ea typeface="Verdana"/>
                <a:cs typeface="Verdana"/>
                <a:sym typeface="Verdana"/>
              </a:rPr>
              <a:t>, MD</a:t>
            </a:r>
            <a:endParaRPr dirty="0"/>
          </a:p>
          <a:p>
            <a:pPr marL="228600" lvl="0" indent="-50800" algn="l" rtl="0">
              <a:lnSpc>
                <a:spcPct val="90000"/>
              </a:lnSpc>
              <a:spcBef>
                <a:spcPts val="0"/>
              </a:spcBef>
              <a:spcAft>
                <a:spcPts val="0"/>
              </a:spcAft>
              <a:buClr>
                <a:schemeClr val="dk1"/>
              </a:buClr>
              <a:buSzPts val="2800"/>
              <a:buNone/>
            </a:pPr>
            <a:r>
              <a:rPr lang="en-US" sz="2400" dirty="0">
                <a:latin typeface="Verdana"/>
                <a:ea typeface="Verdana"/>
                <a:cs typeface="Verdana"/>
                <a:sym typeface="Verdana"/>
              </a:rPr>
              <a:t>Marc </a:t>
            </a:r>
            <a:r>
              <a:rPr lang="en-US" sz="2400" dirty="0" err="1">
                <a:latin typeface="Verdana"/>
                <a:ea typeface="Verdana"/>
                <a:cs typeface="Verdana"/>
                <a:sym typeface="Verdana"/>
              </a:rPr>
              <a:t>Uy</a:t>
            </a:r>
            <a:r>
              <a:rPr lang="en-US" sz="2400" dirty="0">
                <a:latin typeface="Verdana"/>
                <a:ea typeface="Verdana"/>
                <a:cs typeface="Verdana"/>
                <a:sym typeface="Verdana"/>
              </a:rPr>
              <a:t>, BA, MPH</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75" name="Google Shape;375;p3"/>
          <p:cNvPicPr preferRelativeResize="0"/>
          <p:nvPr/>
        </p:nvPicPr>
        <p:blipFill rotWithShape="1">
          <a:blip r:embed="rId3">
            <a:alphaModFix/>
          </a:blip>
          <a:srcRect/>
          <a:stretch/>
        </p:blipFill>
        <p:spPr>
          <a:xfrm>
            <a:off x="10263801" y="6029888"/>
            <a:ext cx="1793727" cy="739912"/>
          </a:xfrm>
          <a:prstGeom prst="rect">
            <a:avLst/>
          </a:prstGeom>
          <a:noFill/>
          <a:ln>
            <a:noFill/>
          </a:ln>
        </p:spPr>
      </p:pic>
    </p:spTree>
    <p:extLst>
      <p:ext uri="{BB962C8B-B14F-4D97-AF65-F5344CB8AC3E}">
        <p14:creationId xmlns:p14="http://schemas.microsoft.com/office/powerpoint/2010/main" val="3446788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1f84d6a8f_1_45"/>
          <p:cNvSpPr/>
          <p:nvPr/>
        </p:nvSpPr>
        <p:spPr>
          <a:xfrm>
            <a:off x="-13448" y="365125"/>
            <a:ext cx="12205500" cy="1325700"/>
          </a:xfrm>
          <a:prstGeom prst="rect">
            <a:avLst/>
          </a:prstGeom>
          <a:solidFill>
            <a:srgbClr val="01599C"/>
          </a:solidFill>
          <a:ln w="12700" cap="flat" cmpd="sng">
            <a:solidFill>
              <a:srgbClr val="0159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g71f84d6a8f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lt1"/>
                </a:solidFill>
                <a:latin typeface="Verdana"/>
                <a:ea typeface="Verdana"/>
                <a:cs typeface="Verdana"/>
                <a:sym typeface="Verdana"/>
              </a:rPr>
              <a:t>Special Thanks</a:t>
            </a:r>
            <a:endParaRPr>
              <a:solidFill>
                <a:schemeClr val="lt1"/>
              </a:solidFill>
              <a:latin typeface="Verdana"/>
              <a:ea typeface="Verdana"/>
              <a:cs typeface="Verdana"/>
              <a:sym typeface="Verdana"/>
            </a:endParaRPr>
          </a:p>
        </p:txBody>
      </p:sp>
      <p:sp>
        <p:nvSpPr>
          <p:cNvPr id="382" name="Google Shape;382;g71f84d6a8f_1_45"/>
          <p:cNvSpPr txBox="1">
            <a:spLocks noGrp="1"/>
          </p:cNvSpPr>
          <p:nvPr>
            <p:ph type="body" idx="1"/>
          </p:nvPr>
        </p:nvSpPr>
        <p:spPr>
          <a:xfrm>
            <a:off x="838200" y="1825625"/>
            <a:ext cx="10515600" cy="4665600"/>
          </a:xfrm>
          <a:prstGeom prst="rect">
            <a:avLst/>
          </a:prstGeom>
          <a:noFill/>
          <a:ln>
            <a:noFill/>
          </a:ln>
        </p:spPr>
        <p:txBody>
          <a:bodyPr spcFirstLastPara="1" wrap="square" lIns="91425" tIns="45700" rIns="91425" bIns="45700" anchor="t" anchorCtr="0">
            <a:noAutofit/>
          </a:bodyPr>
          <a:lstStyle/>
          <a:p>
            <a:pPr marL="228600" lvl="0" indent="-50800" algn="ctr" rtl="0">
              <a:lnSpc>
                <a:spcPct val="150000"/>
              </a:lnSpc>
              <a:spcBef>
                <a:spcPts val="0"/>
              </a:spcBef>
              <a:spcAft>
                <a:spcPts val="0"/>
              </a:spcAft>
              <a:buClr>
                <a:schemeClr val="dk1"/>
              </a:buClr>
              <a:buSzPts val="2800"/>
              <a:buNone/>
            </a:pPr>
            <a:endParaRPr sz="105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University of Minnesota Academic Health Center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1400" dirty="0">
                <a:latin typeface="Verdana"/>
                <a:ea typeface="Verdana"/>
                <a:cs typeface="Verdana"/>
                <a:sym typeface="Verdana"/>
              </a:rPr>
              <a:t>and</a:t>
            </a:r>
            <a:endParaRPr sz="1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National Institute for Integrated Behavioral Health</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for financial support for their development and evaluation </a:t>
            </a:r>
            <a:endParaRPr sz="24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r>
              <a:rPr lang="en-US" sz="2400" dirty="0">
                <a:latin typeface="Verdana"/>
                <a:ea typeface="Verdana"/>
                <a:cs typeface="Verdana"/>
                <a:sym typeface="Verdana"/>
              </a:rPr>
              <a:t>of Change that Matters</a:t>
            </a:r>
            <a:endParaRPr sz="2400" dirty="0">
              <a:latin typeface="Verdana"/>
              <a:ea typeface="Verdana"/>
              <a:cs typeface="Verdana"/>
              <a:sym typeface="Verdana"/>
            </a:endParaRPr>
          </a:p>
          <a:p>
            <a:pPr marL="228600" lvl="0" indent="-50800" algn="ctr" rtl="0">
              <a:lnSpc>
                <a:spcPct val="9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800" dirty="0">
              <a:latin typeface="Verdana"/>
              <a:ea typeface="Verdana"/>
              <a:cs typeface="Verdana"/>
              <a:sym typeface="Verdana"/>
            </a:endParaRPr>
          </a:p>
          <a:p>
            <a:pPr marL="228600" lvl="0" indent="-50800" algn="ctr" rtl="0">
              <a:lnSpc>
                <a:spcPct val="150000"/>
              </a:lnSpc>
              <a:spcBef>
                <a:spcPts val="0"/>
              </a:spcBef>
              <a:spcAft>
                <a:spcPts val="0"/>
              </a:spcAft>
              <a:buClr>
                <a:schemeClr val="dk1"/>
              </a:buClr>
              <a:buSzPts val="2800"/>
              <a:buNone/>
            </a:pPr>
            <a:endParaRPr sz="1000" dirty="0">
              <a:latin typeface="Verdana"/>
              <a:ea typeface="Verdana"/>
              <a:cs typeface="Verdana"/>
              <a:sym typeface="Verdana"/>
            </a:endParaRPr>
          </a:p>
          <a:p>
            <a:pPr marL="228600" lvl="0" indent="-50800" algn="l" rtl="0">
              <a:lnSpc>
                <a:spcPct val="90000"/>
              </a:lnSpc>
              <a:spcBef>
                <a:spcPts val="0"/>
              </a:spcBef>
              <a:spcAft>
                <a:spcPts val="0"/>
              </a:spcAft>
              <a:buClr>
                <a:schemeClr val="dk1"/>
              </a:buClr>
              <a:buSzPts val="2800"/>
              <a:buNone/>
            </a:pPr>
            <a:endParaRPr dirty="0">
              <a:latin typeface="Verdana"/>
              <a:ea typeface="Verdana"/>
              <a:cs typeface="Verdana"/>
              <a:sym typeface="Verdana"/>
            </a:endParaRPr>
          </a:p>
        </p:txBody>
      </p:sp>
      <p:pic>
        <p:nvPicPr>
          <p:cNvPr id="383" name="Google Shape;383;g71f84d6a8f_1_45"/>
          <p:cNvPicPr preferRelativeResize="0"/>
          <p:nvPr/>
        </p:nvPicPr>
        <p:blipFill rotWithShape="1">
          <a:blip r:embed="rId3">
            <a:alphaModFix/>
          </a:blip>
          <a:srcRect/>
          <a:stretch/>
        </p:blipFill>
        <p:spPr>
          <a:xfrm>
            <a:off x="10263801" y="6029888"/>
            <a:ext cx="1793726" cy="739912"/>
          </a:xfrm>
          <a:prstGeom prst="rect">
            <a:avLst/>
          </a:prstGeom>
          <a:noFill/>
          <a:ln>
            <a:noFill/>
          </a:ln>
        </p:spPr>
      </p:pic>
      <p:pic>
        <p:nvPicPr>
          <p:cNvPr id="384" name="Google Shape;384;g71f84d6a8f_1_45"/>
          <p:cNvPicPr preferRelativeResize="0"/>
          <p:nvPr/>
        </p:nvPicPr>
        <p:blipFill>
          <a:blip r:embed="rId4">
            <a:alphaModFix/>
          </a:blip>
          <a:stretch>
            <a:fillRect/>
          </a:stretch>
        </p:blipFill>
        <p:spPr>
          <a:xfrm>
            <a:off x="6867078" y="5047400"/>
            <a:ext cx="3577025" cy="1373000"/>
          </a:xfrm>
          <a:prstGeom prst="rect">
            <a:avLst/>
          </a:prstGeom>
          <a:noFill/>
          <a:ln>
            <a:noFill/>
          </a:ln>
        </p:spPr>
      </p:pic>
      <p:pic>
        <p:nvPicPr>
          <p:cNvPr id="385" name="Google Shape;385;g71f84d6a8f_1_45"/>
          <p:cNvPicPr preferRelativeResize="0"/>
          <p:nvPr/>
        </p:nvPicPr>
        <p:blipFill>
          <a:blip r:embed="rId5">
            <a:alphaModFix/>
          </a:blip>
          <a:stretch>
            <a:fillRect/>
          </a:stretch>
        </p:blipFill>
        <p:spPr>
          <a:xfrm>
            <a:off x="2454400" y="4946249"/>
            <a:ext cx="2988700" cy="1823550"/>
          </a:xfrm>
          <a:prstGeom prst="rect">
            <a:avLst/>
          </a:prstGeom>
          <a:noFill/>
          <a:ln>
            <a:noFill/>
          </a:ln>
        </p:spPr>
      </p:pic>
    </p:spTree>
    <p:extLst>
      <p:ext uri="{BB962C8B-B14F-4D97-AF65-F5344CB8AC3E}">
        <p14:creationId xmlns:p14="http://schemas.microsoft.com/office/powerpoint/2010/main" val="39004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Chronic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8200" y="2050934"/>
            <a:ext cx="10641037" cy="4718866"/>
          </a:xfrm>
        </p:spPr>
        <p:txBody>
          <a:bodyPr>
            <a:normAutofit fontScale="62500" lnSpcReduction="20000"/>
          </a:bodyPr>
          <a:lstStyle/>
          <a:p>
            <a:pPr marL="0" indent="0" algn="ctr">
              <a:lnSpc>
                <a:spcPct val="120000"/>
              </a:lnSpc>
              <a:buNone/>
            </a:pPr>
            <a:r>
              <a:rPr lang="en-US" sz="3500" b="1" dirty="0" smtClean="0">
                <a:latin typeface="Verdana" panose="020B0604030504040204" pitchFamily="34" charset="0"/>
                <a:ea typeface="Verdana" panose="020B0604030504040204" pitchFamily="34" charset="0"/>
              </a:rPr>
              <a:t>Pain that </a:t>
            </a:r>
            <a:r>
              <a:rPr lang="en-US" sz="3500" b="1" dirty="0">
                <a:latin typeface="Verdana" panose="020B0604030504040204" pitchFamily="34" charset="0"/>
                <a:ea typeface="Verdana" panose="020B0604030504040204" pitchFamily="34" charset="0"/>
              </a:rPr>
              <a:t>persists beyond the normal time expected for </a:t>
            </a:r>
            <a:r>
              <a:rPr lang="en-US" sz="3500" b="1" dirty="0" smtClean="0">
                <a:latin typeface="Verdana" panose="020B0604030504040204" pitchFamily="34" charset="0"/>
                <a:ea typeface="Verdana" panose="020B0604030504040204" pitchFamily="34" charset="0"/>
              </a:rPr>
              <a:t>healing</a:t>
            </a:r>
          </a:p>
          <a:p>
            <a:pPr marL="0" indent="0" algn="ctr">
              <a:lnSpc>
                <a:spcPct val="120000"/>
              </a:lnSpc>
              <a:buNone/>
            </a:pPr>
            <a:endParaRPr lang="en-US" sz="2900" b="1" dirty="0" smtClean="0">
              <a:latin typeface="Verdana" panose="020B0604030504040204" pitchFamily="34" charset="0"/>
              <a:ea typeface="Verdana" panose="020B0604030504040204" pitchFamily="34" charset="0"/>
            </a:endParaRPr>
          </a:p>
          <a:p>
            <a:pPr>
              <a:lnSpc>
                <a:spcPct val="120000"/>
              </a:lnSpc>
            </a:pPr>
            <a:r>
              <a:rPr lang="en-US" dirty="0" smtClean="0">
                <a:latin typeface="Verdana" panose="020B0604030504040204" pitchFamily="34" charset="0"/>
                <a:ea typeface="Verdana" panose="020B0604030504040204" pitchFamily="34" charset="0"/>
              </a:rPr>
              <a:t>Initial peripheral </a:t>
            </a:r>
            <a:r>
              <a:rPr lang="en-US" dirty="0">
                <a:latin typeface="Verdana" panose="020B0604030504040204" pitchFamily="34" charset="0"/>
                <a:ea typeface="Verdana" panose="020B0604030504040204" pitchFamily="34" charset="0"/>
              </a:rPr>
              <a:t>pain generation </a:t>
            </a:r>
            <a:r>
              <a:rPr lang="en-US" dirty="0" smtClean="0">
                <a:latin typeface="Verdana" panose="020B0604030504040204" pitchFamily="34" charset="0"/>
                <a:ea typeface="Verdana" panose="020B0604030504040204" pitchFamily="34" charset="0"/>
              </a:rPr>
              <a:t>is followed </a:t>
            </a:r>
            <a:r>
              <a:rPr lang="en-US" dirty="0">
                <a:latin typeface="Verdana" panose="020B0604030504040204" pitchFamily="34" charset="0"/>
                <a:ea typeface="Verdana" panose="020B0604030504040204" pitchFamily="34" charset="0"/>
              </a:rPr>
              <a:t>by central neuroplastic changes in the brain and spinal </a:t>
            </a:r>
            <a:r>
              <a:rPr lang="en-US" dirty="0" smtClean="0">
                <a:latin typeface="Verdana" panose="020B0604030504040204" pitchFamily="34" charset="0"/>
                <a:ea typeface="Verdana" panose="020B0604030504040204" pitchFamily="34" charset="0"/>
              </a:rPr>
              <a:t>cord</a:t>
            </a:r>
          </a:p>
          <a:p>
            <a:pPr>
              <a:lnSpc>
                <a:spcPct val="120000"/>
              </a:lnSpc>
            </a:pPr>
            <a:r>
              <a:rPr lang="en-US" dirty="0">
                <a:latin typeface="Verdana" panose="020B0604030504040204" pitchFamily="34" charset="0"/>
                <a:ea typeface="Verdana" panose="020B0604030504040204" pitchFamily="34" charset="0"/>
              </a:rPr>
              <a:t>P</a:t>
            </a:r>
            <a:r>
              <a:rPr lang="en-US" dirty="0" smtClean="0">
                <a:latin typeface="Verdana" panose="020B0604030504040204" pitchFamily="34" charset="0"/>
                <a:ea typeface="Verdana" panose="020B0604030504040204" pitchFamily="34" charset="0"/>
              </a:rPr>
              <a:t>athophysiologic </a:t>
            </a:r>
            <a:r>
              <a:rPr lang="en-US" dirty="0">
                <a:latin typeface="Verdana" panose="020B0604030504040204" pitchFamily="34" charset="0"/>
                <a:ea typeface="Verdana" panose="020B0604030504040204" pitchFamily="34" charset="0"/>
              </a:rPr>
              <a:t>changes in the central nervous system </a:t>
            </a:r>
            <a:r>
              <a:rPr lang="en-US" dirty="0" smtClean="0">
                <a:latin typeface="Verdana" panose="020B0604030504040204" pitchFamily="34" charset="0"/>
                <a:ea typeface="Verdana" panose="020B0604030504040204" pitchFamily="34" charset="0"/>
              </a:rPr>
              <a:t>along with </a:t>
            </a:r>
            <a:r>
              <a:rPr lang="en-US" dirty="0">
                <a:latin typeface="Verdana" panose="020B0604030504040204" pitchFamily="34" charset="0"/>
                <a:ea typeface="Verdana" panose="020B0604030504040204" pitchFamily="34" charset="0"/>
              </a:rPr>
              <a:t>a complex interplay of emotional, psychological and social factors </a:t>
            </a:r>
            <a:r>
              <a:rPr lang="en-US" dirty="0" smtClean="0">
                <a:latin typeface="Verdana" panose="020B0604030504040204" pitchFamily="34" charset="0"/>
                <a:ea typeface="Verdana" panose="020B0604030504040204" pitchFamily="34" charset="0"/>
              </a:rPr>
              <a:t>contribute </a:t>
            </a:r>
            <a:r>
              <a:rPr lang="en-US" dirty="0">
                <a:latin typeface="Verdana" panose="020B0604030504040204" pitchFamily="34" charset="0"/>
                <a:ea typeface="Verdana" panose="020B0604030504040204" pitchFamily="34" charset="0"/>
              </a:rPr>
              <a:t>to an individual's worsening ability to </a:t>
            </a:r>
            <a:r>
              <a:rPr lang="en-US" dirty="0" smtClean="0">
                <a:latin typeface="Verdana" panose="020B0604030504040204" pitchFamily="34" charset="0"/>
                <a:ea typeface="Verdana" panose="020B0604030504040204" pitchFamily="34" charset="0"/>
              </a:rPr>
              <a:t>function  </a:t>
            </a:r>
          </a:p>
          <a:p>
            <a:pPr>
              <a:lnSpc>
                <a:spcPct val="120000"/>
              </a:lnSpc>
            </a:pPr>
            <a:r>
              <a:rPr lang="en-US" dirty="0" smtClean="0">
                <a:latin typeface="Verdana" panose="020B0604030504040204" pitchFamily="34" charset="0"/>
                <a:ea typeface="Verdana" panose="020B0604030504040204" pitchFamily="34" charset="0"/>
              </a:rPr>
              <a:t>Persistent, </a:t>
            </a:r>
            <a:r>
              <a:rPr lang="en-US" dirty="0">
                <a:latin typeface="Verdana" panose="020B0604030504040204" pitchFamily="34" charset="0"/>
                <a:ea typeface="Verdana" panose="020B0604030504040204" pitchFamily="34" charset="0"/>
              </a:rPr>
              <a:t>underlying discomfort punctuated with acute </a:t>
            </a:r>
            <a:r>
              <a:rPr lang="en-US" dirty="0" smtClean="0">
                <a:latin typeface="Verdana" panose="020B0604030504040204" pitchFamily="34" charset="0"/>
                <a:ea typeface="Verdana" panose="020B0604030504040204" pitchFamily="34" charset="0"/>
              </a:rPr>
              <a:t>flare-ups that may </a:t>
            </a:r>
            <a:r>
              <a:rPr lang="en-US" dirty="0">
                <a:latin typeface="Verdana" panose="020B0604030504040204" pitchFamily="34" charset="0"/>
                <a:ea typeface="Verdana" panose="020B0604030504040204" pitchFamily="34" charset="0"/>
              </a:rPr>
              <a:t>last minutes to hours to several days and lead to impaired </a:t>
            </a:r>
            <a:r>
              <a:rPr lang="en-US" dirty="0" smtClean="0">
                <a:latin typeface="Verdana" panose="020B0604030504040204" pitchFamily="34" charset="0"/>
                <a:ea typeface="Verdana" panose="020B0604030504040204" pitchFamily="34" charset="0"/>
              </a:rPr>
              <a:t>functioning. These </a:t>
            </a:r>
            <a:r>
              <a:rPr lang="en-US" dirty="0">
                <a:latin typeface="Verdana" panose="020B0604030504040204" pitchFamily="34" charset="0"/>
                <a:ea typeface="Verdana" panose="020B0604030504040204" pitchFamily="34" charset="0"/>
              </a:rPr>
              <a:t>episodes do not reflect new tissue injury and are almost always </a:t>
            </a:r>
            <a:r>
              <a:rPr lang="en-US" dirty="0" smtClean="0">
                <a:latin typeface="Verdana" panose="020B0604030504040204" pitchFamily="34" charset="0"/>
                <a:ea typeface="Verdana" panose="020B0604030504040204" pitchFamily="34" charset="0"/>
              </a:rPr>
              <a:t>	self-limiting </a:t>
            </a:r>
          </a:p>
          <a:p>
            <a:pPr>
              <a:lnSpc>
                <a:spcPct val="120000"/>
              </a:lnSpc>
            </a:pPr>
            <a:r>
              <a:rPr lang="en-US" dirty="0">
                <a:latin typeface="Verdana" panose="020B0604030504040204" pitchFamily="34" charset="0"/>
                <a:ea typeface="Verdana" panose="020B0604030504040204" pitchFamily="34" charset="0"/>
              </a:rPr>
              <a:t>Chronic pain has no biologic utility and offers the individual little protection from further </a:t>
            </a:r>
            <a:r>
              <a:rPr lang="en-US" dirty="0" smtClean="0">
                <a:latin typeface="Verdana" panose="020B0604030504040204" pitchFamily="34" charset="0"/>
                <a:ea typeface="Verdana" panose="020B0604030504040204" pitchFamily="34" charset="0"/>
              </a:rPr>
              <a:t>injury </a:t>
            </a: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91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Prevalence</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a:xfrm>
            <a:off x="831475" y="2048506"/>
            <a:ext cx="10515600" cy="4351338"/>
          </a:xfrm>
        </p:spPr>
        <p:txBody>
          <a:bodyPr>
            <a:normAutofit fontScale="92500" lnSpcReduction="10000"/>
          </a:bodyPr>
          <a:lstStyle/>
          <a:p>
            <a:r>
              <a:rPr lang="en-US" sz="3200" b="1" dirty="0" smtClean="0">
                <a:solidFill>
                  <a:srgbClr val="07B5C5"/>
                </a:solidFill>
                <a:latin typeface="Verdana" panose="020B0604030504040204" pitchFamily="34" charset="0"/>
                <a:ea typeface="Verdana" panose="020B0604030504040204" pitchFamily="34" charset="0"/>
              </a:rPr>
              <a:t>20.4</a:t>
            </a:r>
            <a:r>
              <a:rPr lang="en-US" sz="3200" b="1" dirty="0">
                <a:solidFill>
                  <a:srgbClr val="07B5C5"/>
                </a:solidFill>
                <a:latin typeface="Verdana" panose="020B0604030504040204" pitchFamily="34" charset="0"/>
                <a:ea typeface="Verdana" panose="020B0604030504040204" pitchFamily="34" charset="0"/>
              </a:rPr>
              <a:t>% (50 million) </a:t>
            </a:r>
            <a:r>
              <a:rPr lang="en-US" dirty="0">
                <a:latin typeface="Verdana" panose="020B0604030504040204" pitchFamily="34" charset="0"/>
                <a:ea typeface="Verdana" panose="020B0604030504040204" pitchFamily="34" charset="0"/>
              </a:rPr>
              <a:t>of U.S. adults </a:t>
            </a:r>
            <a:r>
              <a:rPr lang="en-US" dirty="0" smtClean="0">
                <a:latin typeface="Verdana" panose="020B0604030504040204" pitchFamily="34" charset="0"/>
                <a:ea typeface="Verdana" panose="020B0604030504040204" pitchFamily="34" charset="0"/>
              </a:rPr>
              <a:t>have </a:t>
            </a:r>
            <a:r>
              <a:rPr lang="en-US" dirty="0">
                <a:latin typeface="Verdana" panose="020B0604030504040204" pitchFamily="34" charset="0"/>
                <a:ea typeface="Verdana" panose="020B0604030504040204" pitchFamily="34" charset="0"/>
              </a:rPr>
              <a:t>chronic pain </a:t>
            </a:r>
            <a:endParaRPr lang="en-US" dirty="0" smtClean="0">
              <a:latin typeface="Verdana" panose="020B0604030504040204" pitchFamily="34" charset="0"/>
              <a:ea typeface="Verdana" panose="020B0604030504040204" pitchFamily="34" charset="0"/>
            </a:endParaRPr>
          </a:p>
          <a:p>
            <a:endParaRPr lang="en-US" dirty="0" smtClean="0">
              <a:latin typeface="Verdana" panose="020B0604030504040204" pitchFamily="34" charset="0"/>
              <a:ea typeface="Verdana" panose="020B0604030504040204" pitchFamily="34" charset="0"/>
            </a:endParaRPr>
          </a:p>
          <a:p>
            <a:r>
              <a:rPr lang="en-US" sz="3500" b="1" dirty="0" smtClean="0">
                <a:solidFill>
                  <a:srgbClr val="522F91"/>
                </a:solidFill>
                <a:latin typeface="Verdana" panose="020B0604030504040204" pitchFamily="34" charset="0"/>
                <a:ea typeface="Verdana" panose="020B0604030504040204" pitchFamily="34" charset="0"/>
              </a:rPr>
              <a:t>8.0</a:t>
            </a:r>
            <a:r>
              <a:rPr lang="en-US" sz="3500" b="1" dirty="0">
                <a:solidFill>
                  <a:srgbClr val="522F91"/>
                </a:solidFill>
                <a:latin typeface="Verdana" panose="020B0604030504040204" pitchFamily="34" charset="0"/>
                <a:ea typeface="Verdana" panose="020B0604030504040204" pitchFamily="34" charset="0"/>
              </a:rPr>
              <a:t>% (19.6 million) </a:t>
            </a:r>
            <a:r>
              <a:rPr lang="en-US" dirty="0">
                <a:latin typeface="Verdana" panose="020B0604030504040204" pitchFamily="34" charset="0"/>
                <a:ea typeface="Verdana" panose="020B0604030504040204" pitchFamily="34" charset="0"/>
              </a:rPr>
              <a:t>of U.S. adults </a:t>
            </a:r>
            <a:r>
              <a:rPr lang="en-US" dirty="0" smtClean="0">
                <a:latin typeface="Verdana" panose="020B0604030504040204" pitchFamily="34" charset="0"/>
                <a:ea typeface="Verdana" panose="020B0604030504040204" pitchFamily="34" charset="0"/>
              </a:rPr>
              <a:t>have </a:t>
            </a:r>
            <a:r>
              <a:rPr lang="en-US" dirty="0">
                <a:latin typeface="Verdana" panose="020B0604030504040204" pitchFamily="34" charset="0"/>
                <a:ea typeface="Verdana" panose="020B0604030504040204" pitchFamily="34" charset="0"/>
              </a:rPr>
              <a:t>high-impact chronic </a:t>
            </a:r>
            <a:r>
              <a:rPr lang="en-US" dirty="0" smtClean="0">
                <a:latin typeface="Verdana" panose="020B0604030504040204" pitchFamily="34" charset="0"/>
                <a:ea typeface="Verdana" panose="020B0604030504040204" pitchFamily="34" charset="0"/>
              </a:rPr>
              <a:t>pain</a:t>
            </a:r>
          </a:p>
          <a:p>
            <a:pPr lvl="1"/>
            <a:r>
              <a:rPr lang="en-US" dirty="0" smtClean="0">
                <a:latin typeface="Verdana" panose="020B0604030504040204" pitchFamily="34" charset="0"/>
                <a:ea typeface="Verdana" panose="020B0604030504040204" pitchFamily="34" charset="0"/>
              </a:rPr>
              <a:t>chronic </a:t>
            </a:r>
            <a:r>
              <a:rPr lang="en-US" dirty="0">
                <a:latin typeface="Verdana" panose="020B0604030504040204" pitchFamily="34" charset="0"/>
                <a:ea typeface="Verdana" panose="020B0604030504040204" pitchFamily="34" charset="0"/>
              </a:rPr>
              <a:t>pain that frequently limits life or work </a:t>
            </a:r>
            <a:r>
              <a:rPr lang="en-US" dirty="0" smtClean="0">
                <a:latin typeface="Verdana" panose="020B0604030504040204" pitchFamily="34" charset="0"/>
                <a:ea typeface="Verdana" panose="020B0604030504040204" pitchFamily="34" charset="0"/>
              </a:rPr>
              <a:t>activities</a:t>
            </a:r>
          </a:p>
          <a:p>
            <a:pPr lvl="0"/>
            <a:endParaRPr lang="en-US" dirty="0" smtClean="0">
              <a:latin typeface="Verdana" panose="020B0604030504040204" pitchFamily="34" charset="0"/>
              <a:ea typeface="Verdana" panose="020B0604030504040204" pitchFamily="34" charset="0"/>
            </a:endParaRPr>
          </a:p>
          <a:p>
            <a:pPr lvl="0"/>
            <a:r>
              <a:rPr lang="en-US" dirty="0" smtClean="0">
                <a:latin typeface="Verdana" panose="020B0604030504040204" pitchFamily="34" charset="0"/>
                <a:ea typeface="Verdana" panose="020B0604030504040204" pitchFamily="34" charset="0"/>
              </a:rPr>
              <a:t>Chronic </a:t>
            </a:r>
            <a:r>
              <a:rPr lang="en-US" dirty="0">
                <a:latin typeface="Verdana" panose="020B0604030504040204" pitchFamily="34" charset="0"/>
                <a:ea typeface="Verdana" panose="020B0604030504040204" pitchFamily="34" charset="0"/>
              </a:rPr>
              <a:t>pain contributes to an estimated </a:t>
            </a:r>
            <a:r>
              <a:rPr lang="en-US" sz="3500" b="1" dirty="0">
                <a:solidFill>
                  <a:srgbClr val="119F5A"/>
                </a:solidFill>
                <a:latin typeface="Verdana" panose="020B0604030504040204" pitchFamily="34" charset="0"/>
                <a:ea typeface="Verdana" panose="020B0604030504040204" pitchFamily="34" charset="0"/>
              </a:rPr>
              <a:t>$560 billion </a:t>
            </a:r>
            <a:r>
              <a:rPr lang="en-US" dirty="0">
                <a:latin typeface="Verdana" panose="020B0604030504040204" pitchFamily="34" charset="0"/>
                <a:ea typeface="Verdana" panose="020B0604030504040204" pitchFamily="34" charset="0"/>
              </a:rPr>
              <a:t>each year in direct medical costs, lost productivity, and disability programs </a:t>
            </a:r>
            <a:endParaRPr lang="en-US" dirty="0" smtClean="0">
              <a:latin typeface="Verdana" panose="020B0604030504040204" pitchFamily="34" charset="0"/>
              <a:ea typeface="Verdana" panose="020B0604030504040204" pitchFamily="34" charset="0"/>
            </a:endParaRPr>
          </a:p>
          <a:p>
            <a:pPr marL="0" lvl="0" indent="0">
              <a:buNone/>
            </a:pPr>
            <a:r>
              <a:rPr lang="en-US" sz="2000" i="1" dirty="0">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030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Factors associated with higher prevalence of chronic pain</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lstStyle/>
          <a:p>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Poverty</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Less than high school education</a:t>
            </a:r>
          </a:p>
          <a:p>
            <a:r>
              <a:rPr lang="en-US" dirty="0">
                <a:latin typeface="Verdana" panose="020B0604030504040204" pitchFamily="34" charset="0"/>
                <a:ea typeface="Verdana" panose="020B0604030504040204" pitchFamily="34" charset="0"/>
              </a:rPr>
              <a:t>Public health insurance</a:t>
            </a:r>
          </a:p>
          <a:p>
            <a:r>
              <a:rPr lang="en-US" dirty="0">
                <a:latin typeface="Verdana" panose="020B0604030504040204" pitchFamily="34" charset="0"/>
                <a:ea typeface="Verdana" panose="020B0604030504040204" pitchFamily="34" charset="0"/>
              </a:rPr>
              <a:t>Women</a:t>
            </a:r>
          </a:p>
          <a:p>
            <a:r>
              <a:rPr lang="en-US" dirty="0">
                <a:latin typeface="Verdana" panose="020B0604030504040204" pitchFamily="34" charset="0"/>
                <a:ea typeface="Verdana" panose="020B0604030504040204" pitchFamily="34" charset="0"/>
              </a:rPr>
              <a:t>Previously worked but not currently employed</a:t>
            </a:r>
          </a:p>
          <a:p>
            <a:r>
              <a:rPr lang="en-US" dirty="0">
                <a:latin typeface="Verdana" panose="020B0604030504040204" pitchFamily="34" charset="0"/>
                <a:ea typeface="Verdana" panose="020B0604030504040204" pitchFamily="34" charset="0"/>
              </a:rPr>
              <a:t>Rural residents</a:t>
            </a:r>
          </a:p>
          <a:p>
            <a:r>
              <a:rPr lang="en-US" dirty="0">
                <a:latin typeface="Verdana" panose="020B0604030504040204" pitchFamily="34" charset="0"/>
                <a:ea typeface="Verdana" panose="020B0604030504040204" pitchFamily="34" charset="0"/>
              </a:rPr>
              <a:t>Non-Hispanic whites</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8380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B98AE2-AB52-B74E-AAE0-DE0166FE4E2E}"/>
              </a:ext>
            </a:extLst>
          </p:cNvPr>
          <p:cNvSpPr/>
          <p:nvPr/>
        </p:nvSpPr>
        <p:spPr>
          <a:xfrm>
            <a:off x="-13448" y="365125"/>
            <a:ext cx="12205447" cy="1325563"/>
          </a:xfrm>
          <a:prstGeom prst="rect">
            <a:avLst/>
          </a:prstGeom>
          <a:solidFill>
            <a:srgbClr val="01599C"/>
          </a:solidFill>
          <a:ln>
            <a:solidFill>
              <a:srgbClr val="0159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 xmlns:a16="http://schemas.microsoft.com/office/drawing/2014/main" id="{96190E82-04D7-054F-8DD0-46F2CB9A6F90}"/>
              </a:ext>
            </a:extLst>
          </p:cNvPr>
          <p:cNvSpPr>
            <a:spLocks noGrp="1"/>
          </p:cNvSpPr>
          <p:nvPr>
            <p:ph type="title"/>
          </p:nvPr>
        </p:nvSpPr>
        <p:spPr/>
        <p:txBody>
          <a:bodyPr/>
          <a:lstStyle/>
          <a:p>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Co-occurring Concerns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 xmlns:a16="http://schemas.microsoft.com/office/drawing/2014/main" id="{598C9C27-55D6-C548-842D-F51FC6754EDE}"/>
              </a:ext>
            </a:extLst>
          </p:cNvPr>
          <p:cNvPicPr>
            <a:picLocks noChangeAspect="1"/>
          </p:cNvPicPr>
          <p:nvPr/>
        </p:nvPicPr>
        <p:blipFill>
          <a:blip r:embed="rId3"/>
          <a:stretch>
            <a:fillRect/>
          </a:stretch>
        </p:blipFill>
        <p:spPr>
          <a:xfrm>
            <a:off x="10263801" y="6029888"/>
            <a:ext cx="1793727" cy="739912"/>
          </a:xfrm>
          <a:prstGeom prst="rect">
            <a:avLst/>
          </a:prstGeom>
        </p:spPr>
      </p:pic>
      <p:sp>
        <p:nvSpPr>
          <p:cNvPr id="6" name="Content Placeholder 5"/>
          <p:cNvSpPr>
            <a:spLocks noGrp="1"/>
          </p:cNvSpPr>
          <p:nvPr>
            <p:ph idx="1"/>
          </p:nvPr>
        </p:nvSpPr>
        <p:spPr/>
        <p:txBody>
          <a:bodyPr/>
          <a:lstStyle/>
          <a:p>
            <a:endParaRPr lang="en-US" dirty="0" smtClean="0">
              <a:latin typeface="Verdana" panose="020B0604030504040204" pitchFamily="34" charset="0"/>
              <a:ea typeface="Verdana" panose="020B0604030504040204" pitchFamily="34" charset="0"/>
            </a:endParaRPr>
          </a:p>
          <a:p>
            <a:r>
              <a:rPr lang="en-US" dirty="0" smtClean="0">
                <a:latin typeface="Verdana" panose="020B0604030504040204" pitchFamily="34" charset="0"/>
                <a:ea typeface="Verdana" panose="020B0604030504040204" pitchFamily="34" charset="0"/>
              </a:rPr>
              <a:t>Restrictions </a:t>
            </a:r>
            <a:r>
              <a:rPr lang="en-US" dirty="0">
                <a:latin typeface="Verdana" panose="020B0604030504040204" pitchFamily="34" charset="0"/>
                <a:ea typeface="Verdana" panose="020B0604030504040204" pitchFamily="34" charset="0"/>
              </a:rPr>
              <a:t>in mobility</a:t>
            </a:r>
          </a:p>
          <a:p>
            <a:r>
              <a:rPr lang="en-US" dirty="0">
                <a:latin typeface="Verdana" panose="020B0604030504040204" pitchFamily="34" charset="0"/>
                <a:ea typeface="Verdana" panose="020B0604030504040204" pitchFamily="34" charset="0"/>
              </a:rPr>
              <a:t>Restrictions in daily activities</a:t>
            </a:r>
          </a:p>
          <a:p>
            <a:r>
              <a:rPr lang="en-US" dirty="0">
                <a:latin typeface="Verdana" panose="020B0604030504040204" pitchFamily="34" charset="0"/>
                <a:ea typeface="Verdana" panose="020B0604030504040204" pitchFamily="34" charset="0"/>
              </a:rPr>
              <a:t>Poor perceived health</a:t>
            </a:r>
          </a:p>
          <a:p>
            <a:r>
              <a:rPr lang="en-US" dirty="0">
                <a:latin typeface="Verdana" panose="020B0604030504040204" pitchFamily="34" charset="0"/>
                <a:ea typeface="Verdana" panose="020B0604030504040204" pitchFamily="34" charset="0"/>
              </a:rPr>
              <a:t>Reduced quality of life</a:t>
            </a:r>
          </a:p>
          <a:p>
            <a:r>
              <a:rPr lang="en-US" dirty="0">
                <a:latin typeface="Verdana" panose="020B0604030504040204" pitchFamily="34" charset="0"/>
                <a:ea typeface="Verdana" panose="020B0604030504040204" pitchFamily="34" charset="0"/>
              </a:rPr>
              <a:t>Anxiety </a:t>
            </a:r>
          </a:p>
          <a:p>
            <a:r>
              <a:rPr lang="en-US" dirty="0">
                <a:latin typeface="Verdana" panose="020B0604030504040204" pitchFamily="34" charset="0"/>
                <a:ea typeface="Verdana" panose="020B0604030504040204" pitchFamily="34" charset="0"/>
              </a:rPr>
              <a:t>Depression</a:t>
            </a:r>
          </a:p>
          <a:p>
            <a:r>
              <a:rPr lang="en-US" dirty="0">
                <a:latin typeface="Verdana" panose="020B0604030504040204" pitchFamily="34" charset="0"/>
                <a:ea typeface="Verdana" panose="020B0604030504040204" pitchFamily="34" charset="0"/>
              </a:rPr>
              <a:t>Opioid </a:t>
            </a:r>
            <a:r>
              <a:rPr lang="en-US" dirty="0" smtClean="0">
                <a:latin typeface="Verdana" panose="020B0604030504040204" pitchFamily="34" charset="0"/>
                <a:ea typeface="Verdana" panose="020B0604030504040204" pitchFamily="34" charset="0"/>
              </a:rPr>
              <a:t>dependence</a:t>
            </a:r>
            <a:endParaRPr lang="en-US" dirty="0">
              <a:latin typeface="Verdana" panose="020B0604030504040204" pitchFamily="34" charset="0"/>
              <a:ea typeface="Verdana" panose="020B0604030504040204" pitchFamily="34" charset="0"/>
            </a:endParaRPr>
          </a:p>
        </p:txBody>
      </p:sp>
      <p:pic>
        <p:nvPicPr>
          <p:cNvPr id="7" name="Picture 6" descr="C:\Users\uyxxx015\Desktop\Change That Matters\Photos\Chronic Pain\woman-in-gray-dress-sitting-on-bed-375429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388" y="2256817"/>
            <a:ext cx="2529190" cy="3268494"/>
          </a:xfrm>
          <a:prstGeom prst="rect">
            <a:avLst/>
          </a:prstGeom>
          <a:noFill/>
          <a:ln>
            <a:noFill/>
          </a:ln>
        </p:spPr>
      </p:pic>
    </p:spTree>
    <p:extLst>
      <p:ext uri="{BB962C8B-B14F-4D97-AF65-F5344CB8AC3E}">
        <p14:creationId xmlns:p14="http://schemas.microsoft.com/office/powerpoint/2010/main" val="1302862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hange that matters Template" id="{48D9573B-0467-AE47-A0F6-F25507F5E2D3}" vid="{1953FF24-F097-344D-AF0D-E64AAC548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Change that matters Template</Template>
  <TotalTime>6824</TotalTime>
  <Words>3555</Words>
  <Application>Microsoft Office PowerPoint</Application>
  <PresentationFormat>Custom</PresentationFormat>
  <Paragraphs>445</Paragraphs>
  <Slides>59</Slides>
  <Notes>56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Chronic Pain</vt:lpstr>
      <vt:lpstr>Patient Scenario</vt:lpstr>
      <vt:lpstr>Brief Overview</vt:lpstr>
      <vt:lpstr>Pain Definitions</vt:lpstr>
      <vt:lpstr>Acute Pain</vt:lpstr>
      <vt:lpstr>Chronic Pain</vt:lpstr>
      <vt:lpstr>Prevalence</vt:lpstr>
      <vt:lpstr>Factors associated with higher prevalence of chronic pain</vt:lpstr>
      <vt:lpstr>Co-occurring Concerns</vt:lpstr>
      <vt:lpstr>Assessment and  Medical Intervention</vt:lpstr>
      <vt:lpstr>Pain Generators</vt:lpstr>
      <vt:lpstr>Neuropathic Pain</vt:lpstr>
      <vt:lpstr>Neuropathic Pain</vt:lpstr>
      <vt:lpstr>Musculoskeletal Pain</vt:lpstr>
      <vt:lpstr>Musculoskeletal Pain</vt:lpstr>
      <vt:lpstr>Inflammatory Pain</vt:lpstr>
      <vt:lpstr>Inflammatory Pain</vt:lpstr>
      <vt:lpstr>Visceral Pain</vt:lpstr>
      <vt:lpstr>Opioid-induced Pain</vt:lpstr>
      <vt:lpstr>Opioid-induced Pain</vt:lpstr>
      <vt:lpstr>Addressing Chronic Pain</vt:lpstr>
      <vt:lpstr>Addressing Chronic Pain</vt:lpstr>
      <vt:lpstr>Assessment Tools</vt:lpstr>
      <vt:lpstr>Pain Rating Scale</vt:lpstr>
      <vt:lpstr>PEG</vt:lpstr>
      <vt:lpstr>Evidence-Based Treatments</vt:lpstr>
      <vt:lpstr>Evidence-based Behavioral Interventions</vt:lpstr>
      <vt:lpstr>Developing realistic expectations</vt:lpstr>
      <vt:lpstr>Developing realistic expectations</vt:lpstr>
      <vt:lpstr>Relaxation Training</vt:lpstr>
      <vt:lpstr>Cognitive Behavioral Therapy</vt:lpstr>
      <vt:lpstr>Cognitive Behavioral Therapy</vt:lpstr>
      <vt:lpstr>A Note on Pain and Suffering</vt:lpstr>
      <vt:lpstr>Pain and Depression</vt:lpstr>
      <vt:lpstr>Pacing</vt:lpstr>
      <vt:lpstr>Family Interventions</vt:lpstr>
      <vt:lpstr>Tool for Addressing in Primary Care</vt:lpstr>
      <vt:lpstr>Rationale</vt:lpstr>
      <vt:lpstr>Behavioral Activation</vt:lpstr>
      <vt:lpstr>Values</vt:lpstr>
      <vt:lpstr>Step 1: Rank Values &amp; Time</vt:lpstr>
      <vt:lpstr>Step 2: Identify discrepancies</vt:lpstr>
      <vt:lpstr>Step 3: Set a SMART goal</vt:lpstr>
      <vt:lpstr>Patient Handout</vt:lpstr>
      <vt:lpstr>Noteworthy Features of the Handout</vt:lpstr>
      <vt:lpstr>EHR Templates</vt:lpstr>
      <vt:lpstr>Documentation Template</vt:lpstr>
      <vt:lpstr>After Visit Summary (AVS) Template</vt:lpstr>
      <vt:lpstr>AVS Template (cont)</vt:lpstr>
      <vt:lpstr>Structured Practice</vt:lpstr>
      <vt:lpstr>Practice Activity</vt:lpstr>
      <vt:lpstr>Responding to Common Challenges</vt:lpstr>
      <vt:lpstr>But Doc…</vt:lpstr>
      <vt:lpstr>But Doc…</vt:lpstr>
      <vt:lpstr>Resources for Further Learning</vt:lpstr>
      <vt:lpstr>Clinical Practice Guidelines</vt:lpstr>
      <vt:lpstr>Books</vt:lpstr>
      <vt:lpstr>Change That Matters Team</vt:lpstr>
      <vt:lpstr>Special Thanks</vt:lpstr>
    </vt:vector>
  </TitlesOfParts>
  <Company>HealthPartners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Hooker, Stephanie A</dc:creator>
  <cp:lastModifiedBy>Michelle</cp:lastModifiedBy>
  <cp:revision>173</cp:revision>
  <dcterms:created xsi:type="dcterms:W3CDTF">2019-06-20T15:28:56Z</dcterms:created>
  <dcterms:modified xsi:type="dcterms:W3CDTF">2020-03-31T15:17:32Z</dcterms:modified>
</cp:coreProperties>
</file>