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60" r:id="rId3"/>
    <p:sldId id="273" r:id="rId4"/>
    <p:sldId id="278" r:id="rId5"/>
    <p:sldId id="274" r:id="rId6"/>
    <p:sldId id="295" r:id="rId7"/>
    <p:sldId id="296" r:id="rId8"/>
    <p:sldId id="297" r:id="rId9"/>
    <p:sldId id="262" r:id="rId10"/>
    <p:sldId id="276" r:id="rId11"/>
    <p:sldId id="277" r:id="rId12"/>
    <p:sldId id="279" r:id="rId13"/>
    <p:sldId id="281" r:id="rId14"/>
    <p:sldId id="280" r:id="rId15"/>
    <p:sldId id="303" r:id="rId16"/>
    <p:sldId id="282" r:id="rId17"/>
    <p:sldId id="304" r:id="rId18"/>
    <p:sldId id="283" r:id="rId19"/>
    <p:sldId id="263" r:id="rId20"/>
    <p:sldId id="285" r:id="rId21"/>
    <p:sldId id="265" r:id="rId22"/>
    <p:sldId id="287" r:id="rId23"/>
    <p:sldId id="266" r:id="rId24"/>
    <p:sldId id="292" r:id="rId25"/>
    <p:sldId id="293" r:id="rId26"/>
    <p:sldId id="294" r:id="rId27"/>
    <p:sldId id="267" r:id="rId28"/>
    <p:sldId id="289" r:id="rId29"/>
    <p:sldId id="269" r:id="rId30"/>
    <p:sldId id="299" r:id="rId31"/>
    <p:sldId id="300" r:id="rId32"/>
    <p:sldId id="301" r:id="rId33"/>
    <p:sldId id="302" r:id="rId34"/>
    <p:sldId id="271" r:id="rId35"/>
    <p:sldId id="272" r:id="rId36"/>
    <p:sldId id="290" r:id="rId37"/>
    <p:sldId id="291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20" autoAdjust="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381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13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42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Many screeners available. AUDIT-C</a:t>
            </a:r>
            <a:r>
              <a:rPr lang="en-US" baseline="0" dirty="0" smtClean="0"/>
              <a:t>  is used commonly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26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00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56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245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245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796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79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95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77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8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920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52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751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782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3" name="Google Shape;2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956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1f84d6a8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1" name="Google Shape;301;g71f84d6a8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280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1f84d6a8f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9" name="Google Shape;309;g71f84d6a8f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8701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969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83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08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Health risk</a:t>
            </a:r>
            <a:r>
              <a:rPr lang="en-US" baseline="0" dirty="0" smtClean="0"/>
              <a:t> behaviors = behaviors that threaten your health and possible the health of others (e.g., smoking, illicit drug use)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83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9" name="Google Shape;3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43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19c2dcf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7" name="Google Shape;347;g819c2dcf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440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19c2dcf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7" name="Google Shape;347;g819c2dcf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1334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19c2dcf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7" name="Google Shape;347;g819c2dcf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5851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896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230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0" name="Google Shape;3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9515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1f84d6a8f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8" name="Google Shape;378;g71f84d6a8f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823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Centers for Disease Control and Prevention. Alcohol and public health: Alcohol related disease impact (ARDI). https://www.cdc.gov/ardi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 dirty="0" err="1" smtClean="0"/>
              <a:t>Esser</a:t>
            </a:r>
            <a:r>
              <a:rPr lang="en-US" b="0" i="0" u="none" baseline="0" dirty="0" smtClean="0"/>
              <a:t>, M. B., </a:t>
            </a:r>
            <a:r>
              <a:rPr lang="en-US" b="0" i="0" u="none" baseline="0" dirty="0" err="1" smtClean="0"/>
              <a:t>Hedden</a:t>
            </a:r>
            <a:r>
              <a:rPr lang="en-US" b="0" i="0" u="none" baseline="0" dirty="0" smtClean="0"/>
              <a:t>, S. L., </a:t>
            </a:r>
            <a:r>
              <a:rPr lang="en-US" b="0" i="0" u="none" baseline="0" dirty="0" err="1" smtClean="0"/>
              <a:t>Kanny</a:t>
            </a:r>
            <a:r>
              <a:rPr lang="en-US" b="0" i="0" u="none" baseline="0" dirty="0" smtClean="0"/>
              <a:t>, D., Brewer, R. D., </a:t>
            </a:r>
            <a:r>
              <a:rPr lang="en-US" b="0" i="0" u="none" baseline="0" dirty="0" err="1" smtClean="0"/>
              <a:t>Gfroerer</a:t>
            </a:r>
            <a:r>
              <a:rPr lang="en-US" b="0" i="0" u="none" baseline="0" dirty="0" smtClean="0"/>
              <a:t>, J. C., &amp; </a:t>
            </a:r>
            <a:r>
              <a:rPr lang="en-US" b="0" i="0" u="none" baseline="0" dirty="0" err="1" smtClean="0"/>
              <a:t>Naimi</a:t>
            </a:r>
            <a:r>
              <a:rPr lang="en-US" b="0" i="0" u="none" baseline="0" dirty="0" smtClean="0"/>
              <a:t>, T. S. (2014). Prevalence of Alcohol Dependence Among US Adult Drinkers, 2009–2011. </a:t>
            </a:r>
            <a:r>
              <a:rPr lang="en-US" b="0" i="1" u="none" baseline="0" dirty="0" smtClean="0"/>
              <a:t>Preventing Chronic Disease, 11</a:t>
            </a:r>
            <a:r>
              <a:rPr lang="en-US" b="0" i="0" u="none" baseline="0" dirty="0" smtClean="0"/>
              <a:t>, 140329.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http://dx.doi.org/10.5888/pcd11.140329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u="none" baseline="0"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15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43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09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26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DSM-5: Mild (2-3 symptoms);</a:t>
            </a:r>
            <a:r>
              <a:rPr lang="en-US" baseline="0" dirty="0" smtClean="0"/>
              <a:t> Moderate (4-5 symptoms); Severe (6 or more symptoms)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26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09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B5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rgbClr val="4472C3">
                  <a:alpha val="81960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75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04483" y="1557214"/>
            <a:ext cx="4805996" cy="129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Alcohol Use Reduction</a:t>
            </a:r>
            <a:endParaRPr sz="4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727121" y="581159"/>
            <a:ext cx="5464879" cy="6276841"/>
          </a:xfrm>
          <a:custGeom>
            <a:avLst/>
            <a:gdLst/>
            <a:ahLst/>
            <a:cxnLst/>
            <a:rect l="l" t="t" r="r" b="b"/>
            <a:pathLst>
              <a:path w="5464879" h="6276841" extrusionOk="0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3C6E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1935" y="2854329"/>
            <a:ext cx="5239816" cy="21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41680" y="4502288"/>
            <a:ext cx="48414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1800" b="1" dirty="0" smtClean="0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www.ChangeThatMatters.UMN.edu</a:t>
            </a:r>
            <a:endParaRPr lang="en-US" sz="1800" b="1" dirty="0">
              <a:solidFill>
                <a:srgbClr val="01599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Brief Intervention: 5 A’s Approach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mage result for 5 A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33" y="1988272"/>
            <a:ext cx="4041616" cy="40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0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1: Ask:</a:t>
            </a:r>
            <a:b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Screening for Alcohol Misuse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80470" y="2207897"/>
            <a:ext cx="81833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USPSTF recommends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nnual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screening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adults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years of age</a:t>
            </a:r>
          </a:p>
        </p:txBody>
      </p:sp>
    </p:spTree>
    <p:extLst>
      <p:ext uri="{BB962C8B-B14F-4D97-AF65-F5344CB8AC3E}">
        <p14:creationId xmlns:p14="http://schemas.microsoft.com/office/powerpoint/2010/main" val="39279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2: Assess </a:t>
            </a:r>
            <a:b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an Alcohol Use Disorder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01868"/>
            <a:ext cx="5181600" cy="2998851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endParaRPr lang="en-US" sz="26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has your alcohol use affected your life</a:t>
            </a:r>
            <a:r>
              <a:rPr lang="en-US" sz="26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</a:t>
            </a:r>
          </a:p>
          <a:p>
            <a:pPr>
              <a:buClrTx/>
              <a:defRPr/>
            </a:pPr>
            <a:endParaRPr lang="en-US" sz="2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need to ask every symptom; you may know the answers just by listening to the patient.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9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7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77515" y="365125"/>
            <a:ext cx="111492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At-risk Drinkers </a:t>
            </a:r>
            <a:b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(does 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-US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meet criteria for </a:t>
            </a:r>
            <a:r>
              <a:rPr lang="en-US" sz="3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lcohol </a:t>
            </a:r>
            <a:r>
              <a:rPr lang="en-US" sz="3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 Disorder)</a:t>
            </a:r>
            <a:endParaRPr sz="3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990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Advise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your conclusion and recommendation clearly.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drinking more than is medically safe.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strongly recommend that you cut down (or quit).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I'm willing to help.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33137" y="365125"/>
            <a:ext cx="113898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At-risk Drinkers (cont.)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825625"/>
            <a:ext cx="10620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4: Assist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Clr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Gauge </a:t>
            </a:r>
            <a:r>
              <a:rPr lang="en-US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readiness to change drinking habits.</a:t>
            </a:r>
          </a:p>
          <a:p>
            <a:pPr lvl="1">
              <a:buClrTx/>
              <a:defRPr/>
            </a:pPr>
            <a:r>
              <a:rPr lang="en-US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willing to consider making changes in your drinking?</a:t>
            </a:r>
            <a:endPara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Great! What would be a good goal for you?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 plans:</a:t>
            </a:r>
          </a:p>
          <a:p>
            <a:pPr lvl="2">
              <a:buClrTx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specific steps will you take? </a:t>
            </a:r>
          </a:p>
          <a:p>
            <a:pPr lvl="2">
              <a:buClrTx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will you track your drinking? </a:t>
            </a:r>
          </a:p>
          <a:p>
            <a:pPr lvl="2">
              <a:buClrTx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will you manage high-risk situations?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33137" y="365125"/>
            <a:ext cx="113898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At-risk Drinkers (cont</a:t>
            </a: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.)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790575" y="1825625"/>
            <a:ext cx="10563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4: Assist </a:t>
            </a:r>
          </a:p>
          <a:p>
            <a:pPr marL="0" lvl="0" indent="0">
              <a:buClrTx/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Gauge readiness to change drinking habits.</a:t>
            </a:r>
          </a:p>
          <a:p>
            <a:pPr lvl="1">
              <a:buClrTx/>
              <a:defRPr/>
            </a:pPr>
            <a:r>
              <a:rPr lang="en-US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willing to consider making changes in your drinking?</a:t>
            </a:r>
            <a:endPara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No: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Re-state your concern about his/her health.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reflection (pros/cons of drinking, barriers to change).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Reaffirm your willingness to help when he/she is ready.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332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</a:t>
            </a: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atients with AUD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52574" y="1825625"/>
            <a:ext cx="8810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Advise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your conclusion and recommendation clearly.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believe that you have an alcohol use disorder.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strongly recommend that you quit drinking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I'm willing to help.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332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Patients with AUD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5374" y="1825625"/>
            <a:ext cx="100652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4: Assist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Negotiate a drinking goal.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Abstinence is safest course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with mild AUD may be able to cut down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noProof="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Tx/>
              <a:buNone/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medical need (medically managed withdrawal or </a:t>
            </a:r>
            <a:r>
              <a:rPr lang="en-US" sz="26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medication such </a:t>
            </a:r>
            <a:r>
              <a:rPr lang="en-US" sz="2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Naltrexone</a:t>
            </a:r>
            <a:r>
              <a:rPr lang="en-US" sz="26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0" lvl="1" indent="0">
              <a:buClrTx/>
              <a:buNone/>
              <a:defRPr/>
            </a:pPr>
            <a:endParaRPr lang="en-US" sz="2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Tx/>
              <a:buNone/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patient to consider:</a:t>
            </a:r>
          </a:p>
          <a:p>
            <a:pPr marL="914400" lvl="2" indent="-457200">
              <a:buClrTx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US" sz="2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(such as </a:t>
            </a:r>
            <a:r>
              <a:rPr lang="en-US" sz="2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AA)</a:t>
            </a:r>
            <a:endParaRPr lang="en-US" sz="24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-457200">
              <a:buClrTx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Inpatient treatment</a:t>
            </a:r>
            <a:endParaRPr lang="en-US" sz="24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464968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690689"/>
            <a:ext cx="3912268" cy="14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5: Arrange </a:t>
            </a:r>
            <a:b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(both AUD and At-risk </a:t>
            </a:r>
            <a:r>
              <a:rPr lang="en-US" sz="3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en-US" sz="36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rinkers)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172199" y="1825626"/>
            <a:ext cx="5329989" cy="439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goal with the patient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Schedule follow-up appointment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follow-up, continue to support patient towards his/her goals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higher level of treatment if necessary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10235" r="5389" b="5704"/>
          <a:stretch/>
        </p:blipFill>
        <p:spPr bwMode="auto">
          <a:xfrm>
            <a:off x="625405" y="2229519"/>
            <a:ext cx="498762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2040016"/>
            <a:ext cx="12205447" cy="1896812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44923" y="2040016"/>
            <a:ext cx="10515600" cy="189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That Matters’ Focus</a:t>
            </a:r>
            <a:b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 Values/Meaning in Life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822054"/>
            <a:ext cx="12205447" cy="2281822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77155" y="1822054"/>
            <a:ext cx="10515600" cy="228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Brief Overview</a:t>
            </a:r>
            <a:endParaRPr sz="5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50800"/>
            <a:r>
              <a:rPr lang="en-US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Connect </a:t>
            </a:r>
            <a:r>
              <a:rPr lang="en-US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Reducing Alcohol Use to </a:t>
            </a:r>
            <a:r>
              <a:rPr lang="en-US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Values and Meaning</a:t>
            </a:r>
            <a:endParaRPr sz="3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Invite patient to reflect upon: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Why do you want to 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cut back on drinking?</a:t>
            </a: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How will 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reducing your alcohol use impact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your life?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How will this change allow you to engage in other, meaningful areas of your life?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yxxx015\Desktop\Change That Matters\Photos\Stress\balance-macro-ocean-pebbles-2359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91" y="1917191"/>
            <a:ext cx="2091419" cy="1487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0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30933" y="2033554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0628" y="20335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Patient </a:t>
            </a: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Brochure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/>
          <a:stretch/>
        </p:blipFill>
        <p:spPr bwMode="auto">
          <a:xfrm>
            <a:off x="6251620" y="931178"/>
            <a:ext cx="2326399" cy="518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"/>
          <a:stretch/>
        </p:blipFill>
        <p:spPr bwMode="auto">
          <a:xfrm>
            <a:off x="8775351" y="855677"/>
            <a:ext cx="2323283" cy="517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9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Noteworthy Features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761126" y="1882775"/>
            <a:ext cx="83051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Handout encourages reader to: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Reflect on </a:t>
            </a: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reasons </a:t>
            </a:r>
            <a:r>
              <a:rPr lang="en-US" sz="2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reduce alcohol use</a:t>
            </a:r>
            <a:endParaRPr lang="en-US" sz="2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Consider readiness to reduce drinking</a:t>
            </a: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Identify triggers to drink and plans to manage urges</a:t>
            </a:r>
            <a:endParaRPr lang="en-US" sz="2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Define </a:t>
            </a:r>
            <a:r>
              <a:rPr lang="en-US" sz="2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barriers to </a:t>
            </a: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cutting back</a:t>
            </a:r>
            <a:endParaRPr lang="en-US" sz="2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Consider </a:t>
            </a:r>
            <a:r>
              <a:rPr lang="en-US" sz="2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who could </a:t>
            </a: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help</a:t>
            </a: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Consider 12-step or other support groups</a:t>
            </a:r>
            <a:endParaRPr lang="en-US" sz="2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1" y="2538412"/>
            <a:ext cx="2104871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7" y="2157992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2157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EHR Templates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4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Documentation Template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35"/>
          <p:cNvSpPr txBox="1">
            <a:spLocks noGrp="1"/>
          </p:cNvSpPr>
          <p:nvPr>
            <p:ph type="body" idx="1"/>
          </p:nvPr>
        </p:nvSpPr>
        <p:spPr>
          <a:xfrm>
            <a:off x="831475" y="1690688"/>
            <a:ext cx="10515600" cy="470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Assess</a:t>
            </a:r>
            <a:r>
              <a:rPr lang="en-US" sz="1800" b="1" dirty="0" smtClean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:</a:t>
            </a:r>
            <a:endParaRPr lang="en-US" sz="1800" b="1" dirty="0">
              <a:solidFill>
                <a:srgbClr val="461F8A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AUDIT-C positive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How has your drinking affected your life? ***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What problems has drinking alcohol caused you?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***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Plan:</a:t>
            </a:r>
          </a:p>
          <a:p>
            <a:pPr marL="114300" indent="0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Set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specific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goal: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***</a:t>
            </a:r>
          </a:p>
          <a:p>
            <a:pPr marL="11430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114300" indent="0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Identify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barriers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reducing alcohol use/quitting: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{fear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withdrawal; social interactions; enjoyment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of alcohol or its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effects; stress; lack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of helpful coping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mechanisms; other}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Identify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reasons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quit or cut back: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{health; mood; family; friends; self-worth; appearance; cost; legal issues; employment issues; other}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2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1f84d6a8f_1_55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71f84d6a8f_1_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Documentation Template (cont.)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g71f84d6a8f_1_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Plan (cont.):</a:t>
            </a:r>
            <a:endParaRPr lang="en-US" sz="1800" b="1" dirty="0">
              <a:solidFill>
                <a:srgbClr val="461F8A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114300" indent="0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Identify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upports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{family, friends, coworkers, 12-step programs, spirituality, therapist, minister, other}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114300" indent="0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Offer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referrals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{treatment, AA/NA, Referral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mental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health, other}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Follow up</a:t>
            </a:r>
            <a:r>
              <a:rPr lang="en-US" sz="1800" dirty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1800" dirty="0" smtClean="0">
                <a:solidFill>
                  <a:srgbClr val="461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***</a:t>
            </a:r>
            <a:endParaRPr sz="1800" dirty="0">
              <a:solidFill>
                <a:srgbClr val="461F8A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Change that </a:t>
            </a:r>
            <a:r>
              <a:rPr lang="en-US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Matters Reducing Alcohol Use handout </a:t>
            </a:r>
            <a:r>
              <a:rPr lang="en-US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given. </a:t>
            </a:r>
            <a:endParaRPr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*** minutes spent counseling patient regarding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reducing alcohol use to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improve overall health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  <a:endParaRPr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6" name="Google Shape;306;g71f84d6a8f_1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5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1f84d6a8f_1_34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71f84d6a8f_1_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After Visit Summary (AVS) Template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g71f84d6a8f_1_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Today we talked about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cutting back on your drinking.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	You stated you want to ***. To do this, you plan to ***.</a:t>
            </a:r>
            <a:endParaRPr sz="1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Here are some helpful tips for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reducing your alcohol use: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lvl="1"/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Consider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12-step programs like AA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for support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Ask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family members or friends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to support you in making this change. </a:t>
            </a:r>
          </a:p>
          <a:p>
            <a:pPr lvl="1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Count and measure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your drinks to know how many standard drinks you are having. </a:t>
            </a:r>
          </a:p>
          <a:p>
            <a:pPr lvl="1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Set goals.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How many days a week do you want to drink? </a:t>
            </a:r>
          </a:p>
          <a:p>
            <a:pPr lvl="1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Pacing and spacing.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When you drink, sip or have a non-alcoholic drink in between alcoholic drinks. </a:t>
            </a:r>
          </a:p>
          <a:p>
            <a:pPr lvl="1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Don’t drink on an empty stomach.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Eat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first so alcohol is absorbed more slowly in the system. </a:t>
            </a:r>
          </a:p>
          <a:p>
            <a:pPr lvl="1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Know how to say “no.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” Plan a polite, convincing way to say no to offers to drink. </a:t>
            </a:r>
          </a:p>
        </p:txBody>
      </p:sp>
      <p:pic>
        <p:nvPicPr>
          <p:cNvPr id="314" name="Google Shape;314;g71f84d6a8f_1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9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7" y="1920198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19201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Structured Practice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Practice Activity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Partner with someone near you</a:t>
            </a:r>
          </a:p>
          <a:p>
            <a:pPr lvl="1" indent="-381000">
              <a:spcBef>
                <a:spcPts val="0"/>
              </a:spcBef>
              <a:buSzPts val="2400"/>
              <a:buFont typeface="Verdana"/>
              <a:buChar char="○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One person will be the patient</a:t>
            </a:r>
          </a:p>
          <a:p>
            <a:pPr lvl="1" indent="-381000">
              <a:spcBef>
                <a:spcPts val="0"/>
              </a:spcBef>
              <a:buSzPts val="2400"/>
              <a:buFont typeface="Verdana"/>
              <a:buChar char="○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One person with be the provider</a:t>
            </a:r>
          </a:p>
          <a:p>
            <a:pPr marL="114300" lvl="0" indent="0">
              <a:spcBef>
                <a:spcPts val="0"/>
              </a:spcBef>
              <a:buNone/>
            </a:pP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Think of a patient on your panel that you would like to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reduce/quit drinking.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Imagine him/her for the role play.</a:t>
            </a:r>
          </a:p>
          <a:p>
            <a:pPr lvl="0">
              <a:spcBef>
                <a:spcPts val="0"/>
              </a:spcBef>
              <a:buFont typeface="Verdana"/>
              <a:buChar char="●"/>
            </a:pP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Using the pamphlet and EHR template, role play the discussion.</a:t>
            </a:r>
          </a:p>
          <a:p>
            <a:pPr marL="114300" lvl="0" indent="0">
              <a:spcBef>
                <a:spcPts val="0"/>
              </a:spcBef>
              <a:buNone/>
            </a:pP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Take about 5 minutes and then switch roles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4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749781"/>
            <a:ext cx="12205447" cy="2073994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47666" y="1728688"/>
            <a:ext cx="10515600" cy="207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Responding to Common Challenges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0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Risky Health Behaviors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5694" y="1925053"/>
            <a:ext cx="5498432" cy="484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 use is considered a “health risk behavior”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Behavioral extinction is goal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094" y="2133600"/>
            <a:ext cx="554571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But Doc….</a:t>
            </a:r>
            <a:endParaRPr sz="360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i="1" dirty="0" smtClean="0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i="1" dirty="0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 smtClean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I’ve </a:t>
            </a:r>
            <a:r>
              <a:rPr lang="en-US" i="1" dirty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tried many times in the past... </a:t>
            </a:r>
            <a:endParaRPr i="1" dirty="0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 just start </a:t>
            </a:r>
            <a:r>
              <a:rPr lang="en-US" i="1" dirty="0" smtClean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drinking again</a:t>
            </a:r>
            <a:r>
              <a:rPr lang="en-US" i="1" dirty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i="1" dirty="0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Acknowledge quitting is difficult.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Every day you don’t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drink is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 positive step.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3" name="Google Shape;34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41" y="1971675"/>
            <a:ext cx="3796259" cy="2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19c2dcf18_0_0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But Doc….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819c2dcf18_0_0"/>
          <p:cNvSpPr txBox="1">
            <a:spLocks noGrp="1"/>
          </p:cNvSpPr>
          <p:nvPr>
            <p:ph type="body" idx="1"/>
          </p:nvPr>
        </p:nvSpPr>
        <p:spPr>
          <a:xfrm>
            <a:off x="556325" y="1825625"/>
            <a:ext cx="11268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I’m too stressed to quit! </a:t>
            </a:r>
            <a:r>
              <a:rPr lang="en-US" i="1" dirty="0" smtClean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Drinking helps </a:t>
            </a:r>
            <a:r>
              <a:rPr lang="en-US" i="1" dirty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me relax.</a:t>
            </a:r>
            <a:endParaRPr i="1" dirty="0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Drinking is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 habit. It’s perhaps your primary way to cope with stress.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Would you be open to trying other ways of managing stress?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g819c2dcf1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2308225"/>
            <a:ext cx="3563937" cy="237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5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19c2dcf18_0_0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But Doc….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819c2dcf18_0_0"/>
          <p:cNvSpPr txBox="1">
            <a:spLocks noGrp="1"/>
          </p:cNvSpPr>
          <p:nvPr>
            <p:ph type="body" idx="1"/>
          </p:nvPr>
        </p:nvSpPr>
        <p:spPr>
          <a:xfrm>
            <a:off x="556325" y="1825625"/>
            <a:ext cx="11268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 smtClean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 need a few drinks to help me feel comfortable </a:t>
            </a: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 smtClean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in social situations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Would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you be open to trying other ways of managing 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this anxiety?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g819c2dcf1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77" y="2816651"/>
            <a:ext cx="4597748" cy="21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19c2dcf18_0_0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But Doc….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819c2dcf18_0_0"/>
          <p:cNvSpPr txBox="1">
            <a:spLocks noGrp="1"/>
          </p:cNvSpPr>
          <p:nvPr>
            <p:ph type="body" idx="1"/>
          </p:nvPr>
        </p:nvSpPr>
        <p:spPr>
          <a:xfrm>
            <a:off x="556325" y="1825625"/>
            <a:ext cx="11268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 smtClean="0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 need a few drinks to fall asleep.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 Although alcohol may help you fall asleep, it actually makes the quality of your sleep worse. Would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you be open to trying other ways 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of improving your sleep?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g819c2dcf1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23" y="2552700"/>
            <a:ext cx="333955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6724" y="1596396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15963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Resources for Further Learning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9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Centers for Disease Control and Prevention (CDC). (2014).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Planning and implementing screening and brief interventions for risky alcohol use: A step-by-step guide for primary care practices.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 Atlanta, GA: Centers for Disease Control and Prevention (CDC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).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National Institute on Alcohol Abuse, &amp; Alcoholism (US). (2007). 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Helping Patients who Drink Too Much: A Clinician's Guide: Updated 2005 Edition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(No. 7). US Department of Health and Human Services, National Institutes of Health, National Institute on Alcohol Abuse and Alcoholism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Screening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and Behavioral Counseling Interventions to Reduce Unhealthy Alcohol Use in Adolescents and Adults: Recommendation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Statement. (2019, June 15). </a:t>
            </a:r>
            <a:r>
              <a:rPr lang="en-US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American Family Physician, 99(12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). 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sz="1800" i="1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Zoorob, Roger J.,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Grubb, J., Gonzales, Z. &amp; Kowalchuk, A. (2017). Using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alcohol screening and brief intervention to address patients' risky drinking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Family </a:t>
            </a:r>
            <a:r>
              <a:rPr lang="en-US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Practice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anagement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24(3), 12-16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3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That Matters Team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Stephanie A. Hooker, PhD, MPH (co-PI)</a:t>
            </a: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Michelle D. Sherman, PhD, ABPP (co-PI)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Katie Loth, PhD, MPH</a:t>
            </a:r>
            <a:r>
              <a:rPr lang="en-US" dirty="0"/>
              <a:t>			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Jean Moon, PharmD, BCACP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Kacey Justesen, MD</a:t>
            </a:r>
            <a:r>
              <a:rPr lang="en-US" dirty="0"/>
              <a:t>			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Andrew Slattengren, DO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Sam Ngaw, MD</a:t>
            </a:r>
            <a:r>
              <a:rPr lang="en-US" dirty="0"/>
              <a:t>				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Anne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Doering, MD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Marc Uy, BA, MPH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2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1f84d6a8f_1_45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71f84d6a8f_1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Special Thanks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g71f84d6a8f_1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5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University of Minnesota Academic Health Center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and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National Institute for Integrated Behavioral Health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for financial support for their development and evaluation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of Change that Matters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g71f84d6a8f_1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71f84d6a8f_1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078" y="5047400"/>
            <a:ext cx="3577025" cy="13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71f84d6a8f_1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4400" y="4946249"/>
            <a:ext cx="2988700" cy="182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Alcohol Misuse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68968" y="1825624"/>
            <a:ext cx="10984832" cy="45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 Misuse: A spectrum of behaviors that includes risky or hazardous alcohol consumption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adults drink at elevated risk levels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Contributes to 88,000 deaths each year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risk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developing:</a:t>
            </a:r>
          </a:p>
          <a:p>
            <a:pPr lvl="1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Cardiovascular disease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Digestive diseases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Cancer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Psychological and interpersonal problems</a:t>
            </a: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350" y="3339168"/>
            <a:ext cx="4539178" cy="25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What is Risky Alcohol Use?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5181600" cy="173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women: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or more drinks per week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or more drinks per occasion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172200" y="1825625"/>
            <a:ext cx="5181600" cy="173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men: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or more drinks per week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or more drinks per occasion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13558"/>
          <a:stretch/>
        </p:blipFill>
        <p:spPr>
          <a:xfrm>
            <a:off x="3907456" y="3542344"/>
            <a:ext cx="329344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2556063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44923" y="25560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Assessment Tools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AUDIT-C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25" y="1800225"/>
            <a:ext cx="5173693" cy="4543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6542" y="2155217"/>
            <a:ext cx="4653095" cy="34583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65100" lvl="1">
              <a:lnSpc>
                <a:spcPct val="90000"/>
              </a:lnSpc>
              <a:spcBef>
                <a:spcPts val="500"/>
              </a:spcBef>
              <a:buClrTx/>
              <a:defRPr/>
            </a:pPr>
            <a:endParaRPr lang="en-US" sz="2400" kern="12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lvl="1">
              <a:lnSpc>
                <a:spcPct val="90000"/>
              </a:lnSpc>
              <a:spcBef>
                <a:spcPts val="500"/>
              </a:spcBef>
              <a:buClrTx/>
              <a:defRPr/>
            </a:pPr>
            <a:r>
              <a:rPr lang="en-US" sz="2400" kern="12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Scoring: 0-4 for each item</a:t>
            </a:r>
          </a:p>
          <a:p>
            <a:pPr marL="165100" lvl="1">
              <a:lnSpc>
                <a:spcPct val="90000"/>
              </a:lnSpc>
              <a:spcBef>
                <a:spcPts val="500"/>
              </a:spcBef>
              <a:buClrTx/>
              <a:defRPr/>
            </a:pPr>
            <a:endParaRPr lang="en-US" sz="2400" kern="12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lvl="1">
              <a:lnSpc>
                <a:spcPct val="90000"/>
              </a:lnSpc>
              <a:spcBef>
                <a:spcPts val="500"/>
              </a:spcBef>
              <a:buClrTx/>
              <a:defRPr/>
            </a:pPr>
            <a:endParaRPr lang="en-US" sz="24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lvl="1">
              <a:lnSpc>
                <a:spcPct val="90000"/>
              </a:lnSpc>
              <a:spcBef>
                <a:spcPts val="500"/>
              </a:spcBef>
              <a:buClrTx/>
              <a:defRPr/>
            </a:pPr>
            <a:r>
              <a:rPr lang="en-US" sz="2400" kern="12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Alcohol Misuse:</a:t>
            </a:r>
          </a:p>
          <a:p>
            <a:pPr marL="165100" lvl="1">
              <a:lnSpc>
                <a:spcPct val="90000"/>
              </a:lnSpc>
              <a:spcBef>
                <a:spcPts val="500"/>
              </a:spcBef>
              <a:buClrTx/>
              <a:defRPr/>
            </a:pPr>
            <a:endParaRPr lang="en-US" kern="12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kern="12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≥</a:t>
            </a:r>
            <a:r>
              <a:rPr lang="en-US" sz="2400" kern="12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for men </a:t>
            </a:r>
            <a:endParaRPr lang="en-US" sz="2400" kern="12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kern="12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≥</a:t>
            </a:r>
            <a:r>
              <a:rPr lang="en-US" sz="2400" kern="12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for women </a:t>
            </a:r>
            <a:endParaRPr lang="en-US" sz="2400" kern="12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24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Alcohol Use Disorder (AUD)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8680" y="1951944"/>
            <a:ext cx="1098118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kern="1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Presence </a:t>
            </a:r>
            <a:r>
              <a:rPr lang="en-US" sz="1600" b="1" kern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2 or more symptoms </a:t>
            </a:r>
            <a:r>
              <a:rPr lang="en-US" sz="1600" b="1" kern="1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past year:</a:t>
            </a:r>
          </a:p>
          <a:p>
            <a:pPr lvl="0"/>
            <a:endParaRPr lang="en-US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Tolerance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Withdrawal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Cravings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Drinking more than intended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Desire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or unsuccessful efforts to cut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down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Much time spent drinking alcohol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Recurrent use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resulting in a failure to fulfill major role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obligations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Important social/job/fun activities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are given up or reduced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Use where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it is physically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dangerous (e.g., driving)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Continued use despite resultant social or interpersonal problems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Continued use despite depression or anxiety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en-US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-1" r="8995" b="2498"/>
          <a:stretch/>
        </p:blipFill>
        <p:spPr bwMode="auto">
          <a:xfrm>
            <a:off x="8324745" y="2098843"/>
            <a:ext cx="2835919" cy="318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2543776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44923" y="25437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Evidence-Based Treatments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7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1634</Words>
  <Application>Microsoft Office PowerPoint</Application>
  <PresentationFormat>Widescreen</PresentationFormat>
  <Paragraphs>267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Verdana</vt:lpstr>
      <vt:lpstr>Office Theme</vt:lpstr>
      <vt:lpstr>Alcohol Use Reduction</vt:lpstr>
      <vt:lpstr>Brief Overview</vt:lpstr>
      <vt:lpstr>Risky Health Behaviors</vt:lpstr>
      <vt:lpstr>Alcohol Misuse</vt:lpstr>
      <vt:lpstr>What is Risky Alcohol Use?</vt:lpstr>
      <vt:lpstr>Assessment Tools</vt:lpstr>
      <vt:lpstr>AUDIT-C</vt:lpstr>
      <vt:lpstr>Alcohol Use Disorder (AUD)</vt:lpstr>
      <vt:lpstr>Evidence-Based Treatments</vt:lpstr>
      <vt:lpstr>Brief Intervention: 5 A’s Approach</vt:lpstr>
      <vt:lpstr>Step 1: Ask: Screening for Alcohol Misuse</vt:lpstr>
      <vt:lpstr>Step 2: Assess  for an Alcohol Use Disorder</vt:lpstr>
      <vt:lpstr>For At-risk Drinkers  (does NOT meet criteria for Alcohol Use Disorder)</vt:lpstr>
      <vt:lpstr>At-risk Drinkers (cont.)</vt:lpstr>
      <vt:lpstr>At-risk Drinkers (cont.)</vt:lpstr>
      <vt:lpstr>For Patients with AUD</vt:lpstr>
      <vt:lpstr>For Patients with AUD</vt:lpstr>
      <vt:lpstr>Step 5: Arrange  (both AUD and At-risk Drinkers)</vt:lpstr>
      <vt:lpstr>Change That Matters’ Focus on Values/Meaning in Life</vt:lpstr>
      <vt:lpstr>Connect Reducing Alcohol Use to  Values and Meaning</vt:lpstr>
      <vt:lpstr>Patient Brochure</vt:lpstr>
      <vt:lpstr>Noteworthy Features</vt:lpstr>
      <vt:lpstr>EHR Templates</vt:lpstr>
      <vt:lpstr>Documentation Template</vt:lpstr>
      <vt:lpstr>Documentation Template (cont.)</vt:lpstr>
      <vt:lpstr>After Visit Summary (AVS) Template</vt:lpstr>
      <vt:lpstr>Structured Practice</vt:lpstr>
      <vt:lpstr>Practice Activity</vt:lpstr>
      <vt:lpstr>Responding to Common Challenges</vt:lpstr>
      <vt:lpstr>PowerPoint Presentation</vt:lpstr>
      <vt:lpstr>PowerPoint Presentation</vt:lpstr>
      <vt:lpstr>PowerPoint Presentation</vt:lpstr>
      <vt:lpstr>PowerPoint Presentation</vt:lpstr>
      <vt:lpstr>Resources for Further Learning</vt:lpstr>
      <vt:lpstr>PowerPoint Presentation</vt:lpstr>
      <vt:lpstr>Change That Matters Team</vt:lpstr>
      <vt:lpstr>Special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 Exam Rooms</dc:creator>
  <cp:lastModifiedBy>Marc James Uy</cp:lastModifiedBy>
  <cp:revision>42</cp:revision>
  <dcterms:modified xsi:type="dcterms:W3CDTF">2020-04-29T15:45:29Z</dcterms:modified>
</cp:coreProperties>
</file>