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4"/>
  </p:notesMasterIdLst>
  <p:sldIdLst>
    <p:sldId id="256" r:id="rId2"/>
    <p:sldId id="260" r:id="rId3"/>
    <p:sldId id="419" r:id="rId4"/>
    <p:sldId id="368" r:id="rId5"/>
    <p:sldId id="437" r:id="rId6"/>
    <p:sldId id="424" r:id="rId7"/>
    <p:sldId id="417" r:id="rId8"/>
    <p:sldId id="420" r:id="rId9"/>
    <p:sldId id="418" r:id="rId10"/>
    <p:sldId id="432" r:id="rId11"/>
    <p:sldId id="433" r:id="rId12"/>
    <p:sldId id="377" r:id="rId13"/>
    <p:sldId id="422" r:id="rId14"/>
    <p:sldId id="423" r:id="rId15"/>
    <p:sldId id="261" r:id="rId16"/>
    <p:sldId id="413" r:id="rId17"/>
    <p:sldId id="381" r:id="rId18"/>
    <p:sldId id="415" r:id="rId19"/>
    <p:sldId id="421" r:id="rId20"/>
    <p:sldId id="262" r:id="rId21"/>
    <p:sldId id="387" r:id="rId22"/>
    <p:sldId id="388" r:id="rId23"/>
    <p:sldId id="425" r:id="rId24"/>
    <p:sldId id="426" r:id="rId25"/>
    <p:sldId id="427" r:id="rId26"/>
    <p:sldId id="428" r:id="rId27"/>
    <p:sldId id="263" r:id="rId28"/>
    <p:sldId id="306" r:id="rId29"/>
    <p:sldId id="403" r:id="rId30"/>
    <p:sldId id="264" r:id="rId31"/>
    <p:sldId id="393" r:id="rId32"/>
    <p:sldId id="431" r:id="rId33"/>
    <p:sldId id="435" r:id="rId34"/>
    <p:sldId id="429" r:id="rId35"/>
    <p:sldId id="430" r:id="rId36"/>
    <p:sldId id="394" r:id="rId37"/>
    <p:sldId id="436" r:id="rId38"/>
    <p:sldId id="265" r:id="rId39"/>
    <p:sldId id="398" r:id="rId40"/>
    <p:sldId id="266" r:id="rId41"/>
    <p:sldId id="301" r:id="rId42"/>
    <p:sldId id="304" r:id="rId43"/>
    <p:sldId id="267" r:id="rId44"/>
    <p:sldId id="309" r:id="rId45"/>
    <p:sldId id="311" r:id="rId46"/>
    <p:sldId id="313" r:id="rId47"/>
    <p:sldId id="399" r:id="rId48"/>
    <p:sldId id="411" r:id="rId49"/>
    <p:sldId id="312" r:id="rId50"/>
    <p:sldId id="366" r:id="rId51"/>
    <p:sldId id="439" r:id="rId52"/>
    <p:sldId id="440"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ker, Stephanie A" initials="SAH"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D90"/>
    <a:srgbClr val="1EBFC7"/>
    <a:srgbClr val="A7D046"/>
    <a:srgbClr val="01599C"/>
    <a:srgbClr val="00955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29" autoAdjust="0"/>
  </p:normalViewPr>
  <p:slideViewPr>
    <p:cSldViewPr snapToGrid="0">
      <p:cViewPr>
        <p:scale>
          <a:sx n="105" d="100"/>
          <a:sy n="105" d="100"/>
        </p:scale>
        <p:origin x="-672" y="1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18843-115A-4D81-B9BC-79B4C687E7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9F5CD86-A123-4802-8E43-4B214AD8F2CC}">
      <dgm:prSet phldrT="[Text]"/>
      <dgm:spPr/>
      <dgm:t>
        <a:bodyPr/>
        <a:lstStyle/>
        <a:p>
          <a:r>
            <a:rPr lang="en-US" dirty="0" smtClean="0"/>
            <a:t>Anxiety</a:t>
          </a:r>
          <a:endParaRPr lang="en-US" dirty="0"/>
        </a:p>
      </dgm:t>
    </dgm:pt>
    <dgm:pt modelId="{8171A117-8D73-4535-A479-7C32066E280C}" type="parTrans" cxnId="{2BBBCDEE-0DAD-4DEB-9689-B56B47752D63}">
      <dgm:prSet/>
      <dgm:spPr/>
      <dgm:t>
        <a:bodyPr/>
        <a:lstStyle/>
        <a:p>
          <a:endParaRPr lang="en-US"/>
        </a:p>
      </dgm:t>
    </dgm:pt>
    <dgm:pt modelId="{F54BD9CB-BA24-42A6-887B-0BD0483665C5}" type="sibTrans" cxnId="{2BBBCDEE-0DAD-4DEB-9689-B56B47752D63}">
      <dgm:prSet/>
      <dgm:spPr/>
      <dgm:t>
        <a:bodyPr/>
        <a:lstStyle/>
        <a:p>
          <a:endParaRPr lang="en-US"/>
        </a:p>
      </dgm:t>
    </dgm:pt>
    <dgm:pt modelId="{5A339438-780A-4FB2-A6A9-686E9E5792A5}">
      <dgm:prSet phldrT="[Text]"/>
      <dgm:spPr/>
      <dgm:t>
        <a:bodyPr/>
        <a:lstStyle/>
        <a:p>
          <a:r>
            <a:rPr lang="en-US" dirty="0" smtClean="0"/>
            <a:t>Physiological Arousal</a:t>
          </a:r>
          <a:endParaRPr lang="en-US" dirty="0"/>
        </a:p>
      </dgm:t>
    </dgm:pt>
    <dgm:pt modelId="{C88D69BB-06FF-4D82-AE87-9D4FF22B4218}" type="parTrans" cxnId="{074B89C3-4D68-4DE3-9B84-795532A3B887}">
      <dgm:prSet/>
      <dgm:spPr/>
      <dgm:t>
        <a:bodyPr/>
        <a:lstStyle/>
        <a:p>
          <a:endParaRPr lang="en-US"/>
        </a:p>
      </dgm:t>
    </dgm:pt>
    <dgm:pt modelId="{07E75864-4626-48CE-8FF7-3A19AF2CE967}" type="sibTrans" cxnId="{074B89C3-4D68-4DE3-9B84-795532A3B887}">
      <dgm:prSet/>
      <dgm:spPr/>
      <dgm:t>
        <a:bodyPr/>
        <a:lstStyle/>
        <a:p>
          <a:endParaRPr lang="en-US"/>
        </a:p>
      </dgm:t>
    </dgm:pt>
    <dgm:pt modelId="{AB7D6DFE-A27D-4B11-A847-8BB0E30B527F}">
      <dgm:prSet phldrT="[Text]"/>
      <dgm:spPr/>
      <dgm:t>
        <a:bodyPr/>
        <a:lstStyle/>
        <a:p>
          <a:r>
            <a:rPr lang="en-US" dirty="0" smtClean="0"/>
            <a:t>Increased muscle tension, tightening, cramping</a:t>
          </a:r>
          <a:endParaRPr lang="en-US" dirty="0"/>
        </a:p>
      </dgm:t>
    </dgm:pt>
    <dgm:pt modelId="{2BDC501A-725F-4B2A-95FD-FE2D721F4601}" type="parTrans" cxnId="{8214C857-4F52-4A9B-9554-4B1B1076E08C}">
      <dgm:prSet/>
      <dgm:spPr/>
      <dgm:t>
        <a:bodyPr/>
        <a:lstStyle/>
        <a:p>
          <a:endParaRPr lang="en-US"/>
        </a:p>
      </dgm:t>
    </dgm:pt>
    <dgm:pt modelId="{8D51FF8C-6718-4A10-ADA8-AC618295FDE2}" type="sibTrans" cxnId="{8214C857-4F52-4A9B-9554-4B1B1076E08C}">
      <dgm:prSet/>
      <dgm:spPr/>
      <dgm:t>
        <a:bodyPr/>
        <a:lstStyle/>
        <a:p>
          <a:endParaRPr lang="en-US"/>
        </a:p>
      </dgm:t>
    </dgm:pt>
    <dgm:pt modelId="{C6D4F436-1EBF-4914-AFA8-58B521FC01F1}" type="pres">
      <dgm:prSet presAssocID="{66C18843-115A-4D81-B9BC-79B4C687E7F1}" presName="cycle" presStyleCnt="0">
        <dgm:presLayoutVars>
          <dgm:dir/>
          <dgm:resizeHandles val="exact"/>
        </dgm:presLayoutVars>
      </dgm:prSet>
      <dgm:spPr/>
      <dgm:t>
        <a:bodyPr/>
        <a:lstStyle/>
        <a:p>
          <a:endParaRPr lang="en-US"/>
        </a:p>
      </dgm:t>
    </dgm:pt>
    <dgm:pt modelId="{CDA8EC0F-B4A0-4B9C-92E6-30229F638184}" type="pres">
      <dgm:prSet presAssocID="{89F5CD86-A123-4802-8E43-4B214AD8F2CC}" presName="node" presStyleLbl="node1" presStyleIdx="0" presStyleCnt="3">
        <dgm:presLayoutVars>
          <dgm:bulletEnabled val="1"/>
        </dgm:presLayoutVars>
      </dgm:prSet>
      <dgm:spPr/>
      <dgm:t>
        <a:bodyPr/>
        <a:lstStyle/>
        <a:p>
          <a:endParaRPr lang="en-US"/>
        </a:p>
      </dgm:t>
    </dgm:pt>
    <dgm:pt modelId="{69099D43-DFDF-4BB6-A33C-A1A6A00B8DE8}" type="pres">
      <dgm:prSet presAssocID="{F54BD9CB-BA24-42A6-887B-0BD0483665C5}" presName="sibTrans" presStyleLbl="sibTrans2D1" presStyleIdx="0" presStyleCnt="3"/>
      <dgm:spPr/>
      <dgm:t>
        <a:bodyPr/>
        <a:lstStyle/>
        <a:p>
          <a:endParaRPr lang="en-US"/>
        </a:p>
      </dgm:t>
    </dgm:pt>
    <dgm:pt modelId="{ADEED19B-4604-4C24-8D9C-A1D838051D66}" type="pres">
      <dgm:prSet presAssocID="{F54BD9CB-BA24-42A6-887B-0BD0483665C5}" presName="connectorText" presStyleLbl="sibTrans2D1" presStyleIdx="0" presStyleCnt="3"/>
      <dgm:spPr/>
      <dgm:t>
        <a:bodyPr/>
        <a:lstStyle/>
        <a:p>
          <a:endParaRPr lang="en-US"/>
        </a:p>
      </dgm:t>
    </dgm:pt>
    <dgm:pt modelId="{F36D920D-25CA-48F3-A358-018928FFA275}" type="pres">
      <dgm:prSet presAssocID="{5A339438-780A-4FB2-A6A9-686E9E5792A5}" presName="node" presStyleLbl="node1" presStyleIdx="1" presStyleCnt="3">
        <dgm:presLayoutVars>
          <dgm:bulletEnabled val="1"/>
        </dgm:presLayoutVars>
      </dgm:prSet>
      <dgm:spPr/>
      <dgm:t>
        <a:bodyPr/>
        <a:lstStyle/>
        <a:p>
          <a:endParaRPr lang="en-US"/>
        </a:p>
      </dgm:t>
    </dgm:pt>
    <dgm:pt modelId="{C85C1B6F-9427-4E4F-8838-95FC75051232}" type="pres">
      <dgm:prSet presAssocID="{07E75864-4626-48CE-8FF7-3A19AF2CE967}" presName="sibTrans" presStyleLbl="sibTrans2D1" presStyleIdx="1" presStyleCnt="3"/>
      <dgm:spPr/>
      <dgm:t>
        <a:bodyPr/>
        <a:lstStyle/>
        <a:p>
          <a:endParaRPr lang="en-US"/>
        </a:p>
      </dgm:t>
    </dgm:pt>
    <dgm:pt modelId="{48A06E19-4BDE-44E5-9950-AFFC02453577}" type="pres">
      <dgm:prSet presAssocID="{07E75864-4626-48CE-8FF7-3A19AF2CE967}" presName="connectorText" presStyleLbl="sibTrans2D1" presStyleIdx="1" presStyleCnt="3"/>
      <dgm:spPr/>
      <dgm:t>
        <a:bodyPr/>
        <a:lstStyle/>
        <a:p>
          <a:endParaRPr lang="en-US"/>
        </a:p>
      </dgm:t>
    </dgm:pt>
    <dgm:pt modelId="{939142A2-07CB-464C-8A83-EF4A95AFF6AF}" type="pres">
      <dgm:prSet presAssocID="{AB7D6DFE-A27D-4B11-A847-8BB0E30B527F}" presName="node" presStyleLbl="node1" presStyleIdx="2" presStyleCnt="3">
        <dgm:presLayoutVars>
          <dgm:bulletEnabled val="1"/>
        </dgm:presLayoutVars>
      </dgm:prSet>
      <dgm:spPr/>
      <dgm:t>
        <a:bodyPr/>
        <a:lstStyle/>
        <a:p>
          <a:endParaRPr lang="en-US"/>
        </a:p>
      </dgm:t>
    </dgm:pt>
    <dgm:pt modelId="{DE42EBC6-895E-4D28-A322-E61326884368}" type="pres">
      <dgm:prSet presAssocID="{8D51FF8C-6718-4A10-ADA8-AC618295FDE2}" presName="sibTrans" presStyleLbl="sibTrans2D1" presStyleIdx="2" presStyleCnt="3"/>
      <dgm:spPr/>
      <dgm:t>
        <a:bodyPr/>
        <a:lstStyle/>
        <a:p>
          <a:endParaRPr lang="en-US"/>
        </a:p>
      </dgm:t>
    </dgm:pt>
    <dgm:pt modelId="{D1EE8FDC-9043-4882-A3E0-9741E66EB231}" type="pres">
      <dgm:prSet presAssocID="{8D51FF8C-6718-4A10-ADA8-AC618295FDE2}" presName="connectorText" presStyleLbl="sibTrans2D1" presStyleIdx="2" presStyleCnt="3"/>
      <dgm:spPr/>
      <dgm:t>
        <a:bodyPr/>
        <a:lstStyle/>
        <a:p>
          <a:endParaRPr lang="en-US"/>
        </a:p>
      </dgm:t>
    </dgm:pt>
  </dgm:ptLst>
  <dgm:cxnLst>
    <dgm:cxn modelId="{8214C857-4F52-4A9B-9554-4B1B1076E08C}" srcId="{66C18843-115A-4D81-B9BC-79B4C687E7F1}" destId="{AB7D6DFE-A27D-4B11-A847-8BB0E30B527F}" srcOrd="2" destOrd="0" parTransId="{2BDC501A-725F-4B2A-95FD-FE2D721F4601}" sibTransId="{8D51FF8C-6718-4A10-ADA8-AC618295FDE2}"/>
    <dgm:cxn modelId="{2BBBCDEE-0DAD-4DEB-9689-B56B47752D63}" srcId="{66C18843-115A-4D81-B9BC-79B4C687E7F1}" destId="{89F5CD86-A123-4802-8E43-4B214AD8F2CC}" srcOrd="0" destOrd="0" parTransId="{8171A117-8D73-4535-A479-7C32066E280C}" sibTransId="{F54BD9CB-BA24-42A6-887B-0BD0483665C5}"/>
    <dgm:cxn modelId="{0F0182B3-6B9F-416E-9B9D-1D19B7709EE7}" type="presOf" srcId="{8D51FF8C-6718-4A10-ADA8-AC618295FDE2}" destId="{D1EE8FDC-9043-4882-A3E0-9741E66EB231}" srcOrd="1" destOrd="0" presId="urn:microsoft.com/office/officeart/2005/8/layout/cycle2"/>
    <dgm:cxn modelId="{BC39FEA9-9942-4761-8023-2FC9040C1C31}" type="presOf" srcId="{F54BD9CB-BA24-42A6-887B-0BD0483665C5}" destId="{69099D43-DFDF-4BB6-A33C-A1A6A00B8DE8}" srcOrd="0" destOrd="0" presId="urn:microsoft.com/office/officeart/2005/8/layout/cycle2"/>
    <dgm:cxn modelId="{E59A10ED-F482-4EA1-893C-8B73319DC67A}" type="presOf" srcId="{07E75864-4626-48CE-8FF7-3A19AF2CE967}" destId="{C85C1B6F-9427-4E4F-8838-95FC75051232}" srcOrd="0" destOrd="0" presId="urn:microsoft.com/office/officeart/2005/8/layout/cycle2"/>
    <dgm:cxn modelId="{FCB5727B-6CAB-40B4-9222-520648D7DFF8}" type="presOf" srcId="{66C18843-115A-4D81-B9BC-79B4C687E7F1}" destId="{C6D4F436-1EBF-4914-AFA8-58B521FC01F1}" srcOrd="0" destOrd="0" presId="urn:microsoft.com/office/officeart/2005/8/layout/cycle2"/>
    <dgm:cxn modelId="{ED5178A4-8CD8-4CE1-BE6C-ADD1A97C2342}" type="presOf" srcId="{8D51FF8C-6718-4A10-ADA8-AC618295FDE2}" destId="{DE42EBC6-895E-4D28-A322-E61326884368}" srcOrd="0" destOrd="0" presId="urn:microsoft.com/office/officeart/2005/8/layout/cycle2"/>
    <dgm:cxn modelId="{BB616EEF-54BC-4631-8019-3D99074C2A8F}" type="presOf" srcId="{F54BD9CB-BA24-42A6-887B-0BD0483665C5}" destId="{ADEED19B-4604-4C24-8D9C-A1D838051D66}" srcOrd="1" destOrd="0" presId="urn:microsoft.com/office/officeart/2005/8/layout/cycle2"/>
    <dgm:cxn modelId="{2EF75690-0BD3-4F94-8990-6124B6796CA5}" type="presOf" srcId="{07E75864-4626-48CE-8FF7-3A19AF2CE967}" destId="{48A06E19-4BDE-44E5-9950-AFFC02453577}" srcOrd="1" destOrd="0" presId="urn:microsoft.com/office/officeart/2005/8/layout/cycle2"/>
    <dgm:cxn modelId="{DC49EB7B-4110-45B8-8DE1-CBE7BD1B966F}" type="presOf" srcId="{5A339438-780A-4FB2-A6A9-686E9E5792A5}" destId="{F36D920D-25CA-48F3-A358-018928FFA275}" srcOrd="0" destOrd="0" presId="urn:microsoft.com/office/officeart/2005/8/layout/cycle2"/>
    <dgm:cxn modelId="{64FDB83D-7105-45D5-AA02-CC13CDE4B53D}" type="presOf" srcId="{AB7D6DFE-A27D-4B11-A847-8BB0E30B527F}" destId="{939142A2-07CB-464C-8A83-EF4A95AFF6AF}" srcOrd="0" destOrd="0" presId="urn:microsoft.com/office/officeart/2005/8/layout/cycle2"/>
    <dgm:cxn modelId="{074B89C3-4D68-4DE3-9B84-795532A3B887}" srcId="{66C18843-115A-4D81-B9BC-79B4C687E7F1}" destId="{5A339438-780A-4FB2-A6A9-686E9E5792A5}" srcOrd="1" destOrd="0" parTransId="{C88D69BB-06FF-4D82-AE87-9D4FF22B4218}" sibTransId="{07E75864-4626-48CE-8FF7-3A19AF2CE967}"/>
    <dgm:cxn modelId="{27B50644-EAC3-4C37-98A6-4C326062B015}" type="presOf" srcId="{89F5CD86-A123-4802-8E43-4B214AD8F2CC}" destId="{CDA8EC0F-B4A0-4B9C-92E6-30229F638184}" srcOrd="0" destOrd="0" presId="urn:microsoft.com/office/officeart/2005/8/layout/cycle2"/>
    <dgm:cxn modelId="{351C73F2-1858-478E-8A65-AF8EC741D83A}" type="presParOf" srcId="{C6D4F436-1EBF-4914-AFA8-58B521FC01F1}" destId="{CDA8EC0F-B4A0-4B9C-92E6-30229F638184}" srcOrd="0" destOrd="0" presId="urn:microsoft.com/office/officeart/2005/8/layout/cycle2"/>
    <dgm:cxn modelId="{8833C5E8-DAC2-48F6-8AD2-469CC910D012}" type="presParOf" srcId="{C6D4F436-1EBF-4914-AFA8-58B521FC01F1}" destId="{69099D43-DFDF-4BB6-A33C-A1A6A00B8DE8}" srcOrd="1" destOrd="0" presId="urn:microsoft.com/office/officeart/2005/8/layout/cycle2"/>
    <dgm:cxn modelId="{105D1DD4-E174-4D99-9E8F-83911DC52401}" type="presParOf" srcId="{69099D43-DFDF-4BB6-A33C-A1A6A00B8DE8}" destId="{ADEED19B-4604-4C24-8D9C-A1D838051D66}" srcOrd="0" destOrd="0" presId="urn:microsoft.com/office/officeart/2005/8/layout/cycle2"/>
    <dgm:cxn modelId="{1E3D408B-1004-42DE-B106-1467E678B85D}" type="presParOf" srcId="{C6D4F436-1EBF-4914-AFA8-58B521FC01F1}" destId="{F36D920D-25CA-48F3-A358-018928FFA275}" srcOrd="2" destOrd="0" presId="urn:microsoft.com/office/officeart/2005/8/layout/cycle2"/>
    <dgm:cxn modelId="{4ABD6566-494D-4BF4-8D3C-525D74B3A97C}" type="presParOf" srcId="{C6D4F436-1EBF-4914-AFA8-58B521FC01F1}" destId="{C85C1B6F-9427-4E4F-8838-95FC75051232}" srcOrd="3" destOrd="0" presId="urn:microsoft.com/office/officeart/2005/8/layout/cycle2"/>
    <dgm:cxn modelId="{B5009FDA-9770-4C43-BCFF-64B84EB5BEFF}" type="presParOf" srcId="{C85C1B6F-9427-4E4F-8838-95FC75051232}" destId="{48A06E19-4BDE-44E5-9950-AFFC02453577}" srcOrd="0" destOrd="0" presId="urn:microsoft.com/office/officeart/2005/8/layout/cycle2"/>
    <dgm:cxn modelId="{54A77320-8E32-471D-9728-6B725BC2EB62}" type="presParOf" srcId="{C6D4F436-1EBF-4914-AFA8-58B521FC01F1}" destId="{939142A2-07CB-464C-8A83-EF4A95AFF6AF}" srcOrd="4" destOrd="0" presId="urn:microsoft.com/office/officeart/2005/8/layout/cycle2"/>
    <dgm:cxn modelId="{D43DBF62-C619-467A-8DA7-2611F39ABB2F}" type="presParOf" srcId="{C6D4F436-1EBF-4914-AFA8-58B521FC01F1}" destId="{DE42EBC6-895E-4D28-A322-E61326884368}" srcOrd="5" destOrd="0" presId="urn:microsoft.com/office/officeart/2005/8/layout/cycle2"/>
    <dgm:cxn modelId="{A1DC3939-C645-4379-AD32-75FD202FFA7B}" type="presParOf" srcId="{DE42EBC6-895E-4D28-A322-E61326884368}" destId="{D1EE8FDC-9043-4882-A3E0-9741E66EB23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4381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bi.nlm.nih.gov/pubmed/2875677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ubmed/27775828" TargetMode="External"/><Relationship Id="rId5" Type="http://schemas.openxmlformats.org/officeDocument/2006/relationships/hyperlink" Target="https://www.ncbi.nlm.nih.gov/pubmed/30726581" TargetMode="External"/><Relationship Id="rId4" Type="http://schemas.openxmlformats.org/officeDocument/2006/relationships/hyperlink" Target="https://www.ncbi.nlm.nih.gov/pubmed/2822282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1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123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8720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8720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09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32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systematic review and meta-analysis of 69 randomized clinical trials including 4118 patients,  cognitive behavioral therapy for anxiety-related disorders is associated with improved outcomes compared with control conditions until 12 months after treatment completion. After 12 months, effects were small to medium for generalized anxiety disorder and social anxiety disorder, large for PTSD, and not significant or not available for other disorders. High-quality randomized clinical trials with more than 12 months of follow-up and reported relapse rates are needed.</a:t>
            </a:r>
          </a:p>
          <a:p>
            <a:pPr marL="158750" indent="0">
              <a:buNone/>
            </a:pPr>
            <a:r>
              <a:rPr lang="en-US" sz="1100" b="0" i="0" u="none" strike="noStrike" cap="none" dirty="0" smtClean="0">
                <a:solidFill>
                  <a:srgbClr val="000000"/>
                </a:solidFill>
                <a:effectLst/>
                <a:latin typeface="Arial"/>
                <a:ea typeface="Arial"/>
                <a:cs typeface="Arial"/>
                <a:sym typeface="Arial"/>
              </a:rPr>
              <a:t>van Dis, E. A., van Veen, S. C., </a:t>
            </a:r>
            <a:r>
              <a:rPr lang="en-US" sz="1100" b="0" i="0" u="none" strike="noStrike" cap="none" dirty="0" err="1" smtClean="0">
                <a:solidFill>
                  <a:srgbClr val="000000"/>
                </a:solidFill>
                <a:effectLst/>
                <a:latin typeface="Arial"/>
                <a:ea typeface="Arial"/>
                <a:cs typeface="Arial"/>
                <a:sym typeface="Arial"/>
              </a:rPr>
              <a:t>Hagenaars</a:t>
            </a:r>
            <a:r>
              <a:rPr lang="en-US" sz="1100" b="0" i="0" u="none" strike="noStrike" cap="none" dirty="0" smtClean="0">
                <a:solidFill>
                  <a:srgbClr val="000000"/>
                </a:solidFill>
                <a:effectLst/>
                <a:latin typeface="Arial"/>
                <a:ea typeface="Arial"/>
                <a:cs typeface="Arial"/>
                <a:sym typeface="Arial"/>
              </a:rPr>
              <a:t>, M. A., </a:t>
            </a:r>
            <a:r>
              <a:rPr lang="en-US" sz="1100" b="0" i="0" u="none" strike="noStrike" cap="none" dirty="0" err="1" smtClean="0">
                <a:solidFill>
                  <a:srgbClr val="000000"/>
                </a:solidFill>
                <a:effectLst/>
                <a:latin typeface="Arial"/>
                <a:ea typeface="Arial"/>
                <a:cs typeface="Arial"/>
                <a:sym typeface="Arial"/>
              </a:rPr>
              <a:t>Batelaan</a:t>
            </a:r>
            <a:r>
              <a:rPr lang="en-US" sz="1100" b="0" i="0" u="none" strike="noStrike" cap="none" dirty="0" smtClean="0">
                <a:solidFill>
                  <a:srgbClr val="000000"/>
                </a:solidFill>
                <a:effectLst/>
                <a:latin typeface="Arial"/>
                <a:ea typeface="Arial"/>
                <a:cs typeface="Arial"/>
                <a:sym typeface="Arial"/>
              </a:rPr>
              <a:t>, N. M., </a:t>
            </a:r>
            <a:r>
              <a:rPr lang="en-US" sz="1100" b="0" i="0" u="none" strike="noStrike" cap="none" dirty="0" err="1" smtClean="0">
                <a:solidFill>
                  <a:srgbClr val="000000"/>
                </a:solidFill>
                <a:effectLst/>
                <a:latin typeface="Arial"/>
                <a:ea typeface="Arial"/>
                <a:cs typeface="Arial"/>
                <a:sym typeface="Arial"/>
              </a:rPr>
              <a:t>Bockting</a:t>
            </a:r>
            <a:r>
              <a:rPr lang="en-US" sz="1100" b="0" i="0" u="none" strike="noStrike" cap="none" dirty="0" smtClean="0">
                <a:solidFill>
                  <a:srgbClr val="000000"/>
                </a:solidFill>
                <a:effectLst/>
                <a:latin typeface="Arial"/>
                <a:ea typeface="Arial"/>
                <a:cs typeface="Arial"/>
                <a:sym typeface="Arial"/>
              </a:rPr>
              <a:t>, C. L., van den </a:t>
            </a:r>
            <a:r>
              <a:rPr lang="en-US" sz="1100" b="0" i="0" u="none" strike="noStrike" cap="none" dirty="0" err="1" smtClean="0">
                <a:solidFill>
                  <a:srgbClr val="000000"/>
                </a:solidFill>
                <a:effectLst/>
                <a:latin typeface="Arial"/>
                <a:ea typeface="Arial"/>
                <a:cs typeface="Arial"/>
                <a:sym typeface="Arial"/>
              </a:rPr>
              <a:t>Heuvel</a:t>
            </a:r>
            <a:r>
              <a:rPr lang="en-US" sz="1100" b="0" i="0" u="none" strike="noStrike" cap="none" dirty="0" smtClean="0">
                <a:solidFill>
                  <a:srgbClr val="000000"/>
                </a:solidFill>
                <a:effectLst/>
                <a:latin typeface="Arial"/>
                <a:ea typeface="Arial"/>
                <a:cs typeface="Arial"/>
                <a:sym typeface="Arial"/>
              </a:rPr>
              <a:t>, R. M., ... &amp; Engelhard, I. M. (2019). Long-term Outcomes of Cognitive Behavioral Therapy for Anxiety-Related Disorders: A Systematic Review and Meta-analysis. </a:t>
            </a:r>
            <a:r>
              <a:rPr lang="en-US" sz="1100" b="0" i="1" u="none" strike="noStrike" cap="none" dirty="0" smtClean="0">
                <a:solidFill>
                  <a:srgbClr val="000000"/>
                </a:solidFill>
                <a:effectLst/>
                <a:latin typeface="Arial"/>
                <a:ea typeface="Arial"/>
                <a:cs typeface="Arial"/>
                <a:sym typeface="Arial"/>
              </a:rPr>
              <a:t>JAMA psychiatry</a:t>
            </a:r>
            <a:r>
              <a:rPr lang="en-US" sz="1100" b="0" i="0" u="none" strike="noStrike" cap="none" dirty="0" smtClean="0">
                <a:solidFill>
                  <a:srgbClr val="000000"/>
                </a:solidFill>
                <a:effectLst/>
                <a:latin typeface="Arial"/>
                <a:ea typeface="Arial"/>
                <a:cs typeface="Arial"/>
                <a:sym typeface="Arial"/>
              </a:rPr>
              <a:t>.</a:t>
            </a:r>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808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770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36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37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25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89864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914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OCD</a:t>
            </a:r>
            <a:r>
              <a:rPr lang="en-US" baseline="0" dirty="0" smtClean="0"/>
              <a:t> &amp; PTSD/acute stress disorder are no longer classified as anxiety disorders</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t>Stein et al (2017). </a:t>
            </a:r>
            <a:r>
              <a:rPr lang="en-US" sz="1100" b="0" i="0" u="none" strike="noStrike" cap="none" dirty="0" smtClean="0">
                <a:solidFill>
                  <a:srgbClr val="000000"/>
                </a:solidFill>
                <a:effectLst/>
                <a:latin typeface="Arial"/>
                <a:ea typeface="Arial"/>
                <a:cs typeface="Arial"/>
                <a:sym typeface="Arial"/>
              </a:rPr>
              <a:t>The cross-national epidemiology of social anxiety disorder: Data from the World Mental Health Survey Initiative. </a:t>
            </a:r>
            <a:r>
              <a:rPr lang="en-US" sz="1100" b="0" i="0" u="sng" strike="noStrike" cap="none" dirty="0" smtClean="0">
                <a:solidFill>
                  <a:srgbClr val="000000"/>
                </a:solidFill>
                <a:effectLst/>
                <a:latin typeface="Arial"/>
                <a:ea typeface="Arial"/>
                <a:cs typeface="Arial"/>
                <a:sym typeface="Arial"/>
                <a:hlinkClick r:id="rId3" tooltip="BMC medicine."/>
              </a:rPr>
              <a:t>BMC Med.</a:t>
            </a:r>
            <a:r>
              <a:rPr lang="en-US" sz="1100" b="0" i="0" u="none" strike="noStrike" cap="none" dirty="0" smtClean="0">
                <a:solidFill>
                  <a:srgbClr val="000000"/>
                </a:solidFill>
                <a:effectLst/>
                <a:latin typeface="Arial"/>
                <a:ea typeface="Arial"/>
                <a:cs typeface="Arial"/>
                <a:sym typeface="Arial"/>
              </a:rPr>
              <a:t> 15(1):143.</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Ruscio</a:t>
            </a:r>
            <a:r>
              <a:rPr lang="en-US" dirty="0" smtClean="0"/>
              <a:t> et al (2017). </a:t>
            </a:r>
            <a:r>
              <a:rPr lang="en-US" sz="1100" b="0" i="0" u="none" strike="noStrike" cap="none" dirty="0" smtClean="0">
                <a:solidFill>
                  <a:srgbClr val="000000"/>
                </a:solidFill>
                <a:effectLst/>
                <a:latin typeface="Arial"/>
                <a:ea typeface="Arial"/>
                <a:cs typeface="Arial"/>
                <a:sym typeface="Arial"/>
              </a:rPr>
              <a:t>Cross-sectional Comparison of the Epidemiology of DSM-5 Generalized Anxiety Disorder Across the Globe</a:t>
            </a:r>
            <a:r>
              <a:rPr lang="en-US" sz="1100" b="1" i="0" u="none" strike="noStrike" cap="none" dirty="0" smtClean="0">
                <a:solidFill>
                  <a:srgbClr val="000000"/>
                </a:solidFill>
                <a:effectLst/>
                <a:latin typeface="Arial"/>
                <a:ea typeface="Arial"/>
                <a:cs typeface="Arial"/>
                <a:sym typeface="Arial"/>
              </a:rPr>
              <a:t>.</a:t>
            </a:r>
            <a:r>
              <a:rPr lang="en-US" sz="1100" b="1" i="0" u="none" strike="noStrike" cap="none" baseline="0" dirty="0" smtClean="0">
                <a:solidFill>
                  <a:srgbClr val="000000"/>
                </a:solidFill>
                <a:effectLst/>
                <a:latin typeface="Arial"/>
                <a:ea typeface="Arial"/>
                <a:cs typeface="Arial"/>
                <a:sym typeface="Arial"/>
              </a:rPr>
              <a:t> </a:t>
            </a:r>
            <a:r>
              <a:rPr lang="en-US" dirty="0" smtClean="0"/>
              <a:t>JAMA Psychiatry. </a:t>
            </a:r>
            <a:r>
              <a:rPr lang="en-US" sz="1100" b="0" i="0" u="none" strike="noStrike" cap="none" dirty="0" smtClean="0">
                <a:solidFill>
                  <a:srgbClr val="000000"/>
                </a:solidFill>
                <a:effectLst/>
                <a:latin typeface="Arial"/>
                <a:ea typeface="Arial"/>
                <a:cs typeface="Arial"/>
                <a:sym typeface="Arial"/>
              </a:rPr>
              <a:t>74(5):465-475.</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smtClean="0">
                <a:solidFill>
                  <a:srgbClr val="000000"/>
                </a:solidFill>
                <a:effectLst/>
                <a:latin typeface="Arial"/>
                <a:ea typeface="Arial"/>
                <a:cs typeface="Arial"/>
                <a:sym typeface="Arial"/>
              </a:rPr>
              <a:t>Wardenaar</a:t>
            </a:r>
            <a:r>
              <a:rPr lang="en-US" sz="1100" b="0" i="0" u="none" strike="noStrike" cap="none" dirty="0" smtClean="0">
                <a:solidFill>
                  <a:srgbClr val="000000"/>
                </a:solidFill>
                <a:effectLst/>
                <a:latin typeface="Arial"/>
                <a:ea typeface="Arial"/>
                <a:cs typeface="Arial"/>
                <a:sym typeface="Arial"/>
              </a:rPr>
              <a:t> et al. (2017). The cross-national epidemiology of specific phobia in the World Mental Health Surveys. </a:t>
            </a:r>
            <a:r>
              <a:rPr lang="en-US" sz="1100" b="0" i="0" u="sng" strike="noStrike" cap="none" dirty="0" err="1" smtClean="0">
                <a:solidFill>
                  <a:srgbClr val="000000"/>
                </a:solidFill>
                <a:effectLst/>
                <a:latin typeface="Arial"/>
                <a:ea typeface="Arial"/>
                <a:cs typeface="Arial"/>
                <a:sym typeface="Arial"/>
                <a:hlinkClick r:id="rId4" tooltip="Psychological medicine."/>
              </a:rPr>
              <a:t>Psychol</a:t>
            </a:r>
            <a:r>
              <a:rPr lang="en-US" sz="1100" b="0" i="0" u="sng" strike="noStrike" cap="none" dirty="0" smtClean="0">
                <a:solidFill>
                  <a:srgbClr val="000000"/>
                </a:solidFill>
                <a:effectLst/>
                <a:latin typeface="Arial"/>
                <a:ea typeface="Arial"/>
                <a:cs typeface="Arial"/>
                <a:sym typeface="Arial"/>
                <a:hlinkClick r:id="rId4" tooltip="Psychological medicine."/>
              </a:rPr>
              <a:t> Med.</a:t>
            </a:r>
            <a:r>
              <a:rPr lang="en-US" sz="1100" b="0" i="0" u="none" strike="noStrike" cap="none" dirty="0" smtClean="0">
                <a:solidFill>
                  <a:srgbClr val="000000"/>
                </a:solidFill>
                <a:effectLst/>
                <a:latin typeface="Arial"/>
                <a:ea typeface="Arial"/>
                <a:cs typeface="Arial"/>
                <a:sym typeface="Arial"/>
              </a:rPr>
              <a:t> 47(10):1744-1760</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smtClean="0">
                <a:solidFill>
                  <a:srgbClr val="000000"/>
                </a:solidFill>
                <a:effectLst/>
                <a:latin typeface="Arial"/>
                <a:ea typeface="Arial"/>
                <a:cs typeface="Arial"/>
                <a:sym typeface="Arial"/>
              </a:rPr>
              <a:t>Roest</a:t>
            </a:r>
            <a:r>
              <a:rPr lang="en-US" sz="1100" b="0" i="0" u="none" strike="noStrike" cap="none" dirty="0" smtClean="0">
                <a:solidFill>
                  <a:srgbClr val="000000"/>
                </a:solidFill>
                <a:effectLst/>
                <a:latin typeface="Arial"/>
                <a:ea typeface="Arial"/>
                <a:cs typeface="Arial"/>
                <a:sym typeface="Arial"/>
              </a:rPr>
              <a:t> et al. (2019). A comparison of DSM-5 and DSM-IV agoraphobia in the World Mental Health Surveys. </a:t>
            </a:r>
            <a:r>
              <a:rPr lang="en-US" sz="1100" b="0" i="0" u="sng" strike="noStrike" cap="none" dirty="0" smtClean="0">
                <a:solidFill>
                  <a:srgbClr val="000000"/>
                </a:solidFill>
                <a:effectLst/>
                <a:latin typeface="Arial"/>
                <a:ea typeface="Arial"/>
                <a:cs typeface="Arial"/>
                <a:sym typeface="Arial"/>
                <a:hlinkClick r:id="rId5" tooltip="Depression and anxiety."/>
              </a:rPr>
              <a:t>Depress Anxiety.</a:t>
            </a:r>
            <a:r>
              <a:rPr lang="en-US" sz="1100" b="0" i="0" u="none" strike="noStrike" cap="none" dirty="0" smtClean="0">
                <a:solidFill>
                  <a:srgbClr val="000000"/>
                </a:solidFill>
                <a:effectLst/>
                <a:latin typeface="Arial"/>
                <a:ea typeface="Arial"/>
                <a:cs typeface="Arial"/>
                <a:sym typeface="Arial"/>
              </a:rPr>
              <a:t> 36(6):499-510</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smtClean="0">
                <a:solidFill>
                  <a:srgbClr val="000000"/>
                </a:solidFill>
                <a:effectLst/>
                <a:latin typeface="Arial"/>
                <a:ea typeface="Arial"/>
                <a:cs typeface="Arial"/>
                <a:sym typeface="Arial"/>
              </a:rPr>
              <a:t>deJong</a:t>
            </a:r>
            <a:r>
              <a:rPr lang="en-US" sz="1100" b="0" i="0" u="none" strike="noStrike" cap="none" dirty="0" smtClean="0">
                <a:solidFill>
                  <a:srgbClr val="000000"/>
                </a:solidFill>
                <a:effectLst/>
                <a:latin typeface="Arial"/>
                <a:ea typeface="Arial"/>
                <a:cs typeface="Arial"/>
                <a:sym typeface="Arial"/>
              </a:rPr>
              <a:t> et al (2016). Cross-national epidemiology of panic disorder and panic attacks in the world mental health surveys</a:t>
            </a:r>
            <a:r>
              <a:rPr lang="en-US" sz="1100" b="1" i="0" u="none" strike="noStrike" cap="none" dirty="0" smtClean="0">
                <a:solidFill>
                  <a:srgbClr val="000000"/>
                </a:solidFill>
                <a:effectLst/>
                <a:latin typeface="Arial"/>
                <a:ea typeface="Arial"/>
                <a:cs typeface="Arial"/>
                <a:sym typeface="Arial"/>
              </a:rPr>
              <a:t>.</a:t>
            </a:r>
            <a:r>
              <a:rPr lang="en-US" sz="1100" b="1" i="0" u="none" strike="noStrike" cap="none" baseline="0" dirty="0" smtClean="0">
                <a:solidFill>
                  <a:srgbClr val="000000"/>
                </a:solidFill>
                <a:effectLst/>
                <a:latin typeface="Arial"/>
                <a:ea typeface="Arial"/>
                <a:cs typeface="Arial"/>
                <a:sym typeface="Arial"/>
              </a:rPr>
              <a:t> </a:t>
            </a:r>
            <a:r>
              <a:rPr lang="en-US" sz="1100" b="0" i="0" u="sng" strike="noStrike" cap="none" dirty="0" smtClean="0">
                <a:solidFill>
                  <a:srgbClr val="000000"/>
                </a:solidFill>
                <a:effectLst/>
                <a:latin typeface="Arial"/>
                <a:ea typeface="Arial"/>
                <a:cs typeface="Arial"/>
                <a:sym typeface="Arial"/>
                <a:hlinkClick r:id="rId6" tooltip="Depression and anxiety."/>
              </a:rPr>
              <a:t>Depress Anxiety.</a:t>
            </a:r>
            <a:r>
              <a:rPr lang="en-US" sz="1100" b="0" i="0" u="none" strike="noStrike" cap="none" dirty="0" smtClean="0">
                <a:solidFill>
                  <a:srgbClr val="000000"/>
                </a:solidFill>
                <a:effectLst/>
                <a:latin typeface="Arial"/>
                <a:ea typeface="Arial"/>
                <a:cs typeface="Arial"/>
                <a:sym typeface="Arial"/>
              </a:rPr>
              <a:t> 33(12):1155-1177</a:t>
            </a:r>
            <a:endParaRPr lang="en-US" sz="1100" b="1" i="0" u="none" strike="noStrike" cap="none" dirty="0" smtClean="0">
              <a:solidFill>
                <a:srgbClr val="000000"/>
              </a:solidFill>
              <a:effectLst/>
              <a:latin typeface="Arial"/>
              <a:ea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99934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291419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521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807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782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33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338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969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932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93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493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Comer JS, Blanco C, </a:t>
            </a:r>
            <a:r>
              <a:rPr lang="en-US" dirty="0" err="1" smtClean="0"/>
              <a:t>Hasin</a:t>
            </a:r>
            <a:r>
              <a:rPr lang="en-US" dirty="0" smtClean="0"/>
              <a:t> DS, et al. Health-related quality of life across the anxiety </a:t>
            </a:r>
            <a:r>
              <a:rPr lang="en-US" dirty="0" err="1" smtClean="0"/>
              <a:t>disorders.J</a:t>
            </a:r>
            <a:r>
              <a:rPr lang="en-US" dirty="0" smtClean="0"/>
              <a:t> </a:t>
            </a:r>
            <a:r>
              <a:rPr lang="en-US" dirty="0" err="1" smtClean="0"/>
              <a:t>Clin</a:t>
            </a:r>
            <a:r>
              <a:rPr lang="en-US" dirty="0" smtClean="0"/>
              <a:t> Psychiatry. 2011;72(1):43-50.</a:t>
            </a:r>
            <a:endParaRPr lang="en-US" dirty="0"/>
          </a:p>
        </p:txBody>
      </p:sp>
    </p:spTree>
    <p:extLst>
      <p:ext uri="{BB962C8B-B14F-4D97-AF65-F5344CB8AC3E}">
        <p14:creationId xmlns:p14="http://schemas.microsoft.com/office/powerpoint/2010/main" val="2367301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Puspitasari</a:t>
            </a:r>
            <a:r>
              <a:rPr lang="en-US" dirty="0" smtClean="0"/>
              <a:t>, A., </a:t>
            </a:r>
            <a:r>
              <a:rPr lang="en-US" dirty="0" err="1" smtClean="0"/>
              <a:t>L’Amoeureax</a:t>
            </a:r>
            <a:r>
              <a:rPr lang="en-US" dirty="0" smtClean="0"/>
              <a:t>, T., &amp; </a:t>
            </a:r>
            <a:r>
              <a:rPr lang="en-US" dirty="0" err="1" smtClean="0"/>
              <a:t>Schak</a:t>
            </a:r>
            <a:r>
              <a:rPr lang="en-US" dirty="0" smtClean="0"/>
              <a:t>, K.</a:t>
            </a:r>
            <a:r>
              <a:rPr lang="en-US" baseline="0" dirty="0" smtClean="0"/>
              <a:t> (2019). Introduction to behavioral activation. Minnesota Psychological Association workshop.</a:t>
            </a:r>
            <a:endParaRPr lang="en-US" dirty="0"/>
          </a:p>
        </p:txBody>
      </p:sp>
    </p:spTree>
    <p:extLst>
      <p:ext uri="{BB962C8B-B14F-4D97-AF65-F5344CB8AC3E}">
        <p14:creationId xmlns:p14="http://schemas.microsoft.com/office/powerpoint/2010/main" val="3471598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6122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0448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17083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1f84d6a8f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71f84d6a8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665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9985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Ruscio</a:t>
            </a:r>
            <a:r>
              <a:rPr lang="en-US" dirty="0" smtClean="0"/>
              <a:t> et al (2017). </a:t>
            </a:r>
            <a:r>
              <a:rPr lang="en-US" sz="1100" b="0" i="0" u="none" strike="noStrike" cap="none" dirty="0" smtClean="0">
                <a:solidFill>
                  <a:srgbClr val="000000"/>
                </a:solidFill>
                <a:effectLst/>
                <a:latin typeface="Arial"/>
                <a:ea typeface="Arial"/>
                <a:cs typeface="Arial"/>
                <a:sym typeface="Arial"/>
              </a:rPr>
              <a:t>Cross-sectional Comparison of the Epidemiology of DSM-5 Generalized Anxiety Disorder Across the Globe</a:t>
            </a:r>
            <a:r>
              <a:rPr lang="en-US" sz="1100" b="1" i="0" u="none" strike="noStrike" cap="none" dirty="0" smtClean="0">
                <a:solidFill>
                  <a:srgbClr val="000000"/>
                </a:solidFill>
                <a:effectLst/>
                <a:latin typeface="Arial"/>
                <a:ea typeface="Arial"/>
                <a:cs typeface="Arial"/>
                <a:sym typeface="Arial"/>
              </a:rPr>
              <a:t>.</a:t>
            </a:r>
            <a:r>
              <a:rPr lang="en-US" sz="1100" b="1" i="0" u="none" strike="noStrike" cap="none" baseline="0" dirty="0" smtClean="0">
                <a:solidFill>
                  <a:srgbClr val="000000"/>
                </a:solidFill>
                <a:effectLst/>
                <a:latin typeface="Arial"/>
                <a:ea typeface="Arial"/>
                <a:cs typeface="Arial"/>
                <a:sym typeface="Arial"/>
              </a:rPr>
              <a:t> </a:t>
            </a:r>
            <a:r>
              <a:rPr lang="en-US" dirty="0" smtClean="0"/>
              <a:t>JAMA Psychiatry. </a:t>
            </a:r>
            <a:r>
              <a:rPr lang="en-US" sz="1100" b="0" i="0" u="none" strike="noStrike" cap="none" dirty="0" smtClean="0">
                <a:solidFill>
                  <a:srgbClr val="000000"/>
                </a:solidFill>
                <a:effectLst/>
                <a:latin typeface="Arial"/>
                <a:ea typeface="Arial"/>
                <a:cs typeface="Arial"/>
                <a:sym typeface="Arial"/>
              </a:rPr>
              <a:t>74(5):465-475. </a:t>
            </a:r>
            <a:endParaRPr lang="en-US" dirty="0"/>
          </a:p>
        </p:txBody>
      </p:sp>
    </p:spTree>
    <p:extLst>
      <p:ext uri="{BB962C8B-B14F-4D97-AF65-F5344CB8AC3E}">
        <p14:creationId xmlns:p14="http://schemas.microsoft.com/office/powerpoint/2010/main" val="178067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effectLst/>
                <a:latin typeface="Arial"/>
              </a:rPr>
              <a:t>Vermani</a:t>
            </a:r>
            <a:r>
              <a:rPr lang="en-US" dirty="0" smtClean="0">
                <a:effectLst/>
                <a:latin typeface="Arial"/>
              </a:rPr>
              <a:t> M, Marcus M, </a:t>
            </a:r>
            <a:r>
              <a:rPr lang="en-US" dirty="0" err="1" smtClean="0">
                <a:effectLst/>
                <a:latin typeface="Arial"/>
              </a:rPr>
              <a:t>Katzman</a:t>
            </a:r>
            <a:r>
              <a:rPr lang="en-US" dirty="0" smtClean="0">
                <a:effectLst/>
                <a:latin typeface="Arial"/>
              </a:rPr>
              <a:t> MA. Rates of detection of mood and </a:t>
            </a:r>
            <a:r>
              <a:rPr lang="en-US" dirty="0" err="1" smtClean="0">
                <a:effectLst/>
                <a:latin typeface="Arial"/>
              </a:rPr>
              <a:t>anxietydisorders</a:t>
            </a:r>
            <a:r>
              <a:rPr lang="en-US" dirty="0" smtClean="0">
                <a:effectLst/>
                <a:latin typeface="Arial"/>
              </a:rPr>
              <a:t> in primary care: a descriptive, cross-sectional study. Prim Care Com-</a:t>
            </a:r>
            <a:r>
              <a:rPr lang="en-US" dirty="0" err="1" smtClean="0">
                <a:effectLst/>
                <a:latin typeface="Arial"/>
              </a:rPr>
              <a:t>panion</a:t>
            </a:r>
            <a:r>
              <a:rPr lang="en-US" dirty="0" smtClean="0">
                <a:effectLst/>
                <a:latin typeface="Arial"/>
              </a:rPr>
              <a:t> CNS </a:t>
            </a:r>
            <a:r>
              <a:rPr lang="en-US" dirty="0" err="1" smtClean="0">
                <a:effectLst/>
                <a:latin typeface="Arial"/>
              </a:rPr>
              <a:t>Disord</a:t>
            </a:r>
            <a:r>
              <a:rPr lang="en-US" dirty="0" smtClean="0">
                <a:effectLst/>
                <a:latin typeface="Arial"/>
              </a:rPr>
              <a:t> 2011;13(2).http://dx.doi.org/10.4088/PCC.10m01013.</a:t>
            </a:r>
            <a:endParaRPr lang="en-US" dirty="0"/>
          </a:p>
        </p:txBody>
      </p:sp>
    </p:spTree>
    <p:extLst>
      <p:ext uri="{BB962C8B-B14F-4D97-AF65-F5344CB8AC3E}">
        <p14:creationId xmlns:p14="http://schemas.microsoft.com/office/powerpoint/2010/main" val="179412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12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effectLst/>
                <a:latin typeface="Arial"/>
              </a:rPr>
              <a:t>Wittchen</a:t>
            </a:r>
            <a:r>
              <a:rPr lang="en-US" dirty="0" smtClean="0">
                <a:effectLst/>
                <a:latin typeface="Arial"/>
              </a:rPr>
              <a:t> HU, Zhao S, Kessler RC, et al. DSM-III-R generalized anxiety </a:t>
            </a:r>
            <a:r>
              <a:rPr lang="en-US" dirty="0" err="1" smtClean="0">
                <a:effectLst/>
                <a:latin typeface="Arial"/>
              </a:rPr>
              <a:t>disorderin</a:t>
            </a:r>
            <a:r>
              <a:rPr lang="en-US" dirty="0" smtClean="0">
                <a:effectLst/>
                <a:latin typeface="Arial"/>
              </a:rPr>
              <a:t> the National Comorbidity Survey. Arch Gen Psychiatry 1994;51(5):355–64</a:t>
            </a:r>
            <a:endParaRPr lang="en-US" dirty="0"/>
          </a:p>
        </p:txBody>
      </p:sp>
    </p:spTree>
    <p:extLst>
      <p:ext uri="{BB962C8B-B14F-4D97-AF65-F5344CB8AC3E}">
        <p14:creationId xmlns:p14="http://schemas.microsoft.com/office/powerpoint/2010/main" val="179412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B5C5"/>
        </a:solidFill>
        <a:effectLst/>
      </p:bgPr>
    </p:bg>
    <p:spTree>
      <p:nvGrpSpPr>
        <p:cNvPr id="1" name="Shape 83"/>
        <p:cNvGrpSpPr/>
        <p:nvPr/>
      </p:nvGrpSpPr>
      <p:grpSpPr>
        <a:xfrm>
          <a:off x="0" y="0"/>
          <a:ext cx="0" cy="0"/>
          <a:chOff x="0" y="0"/>
          <a:chExt cx="0" cy="0"/>
        </a:xfrm>
      </p:grpSpPr>
      <p:sp>
        <p:nvSpPr>
          <p:cNvPr id="84" name="Google Shape;84;p13"/>
          <p:cNvSpPr/>
          <p:nvPr/>
        </p:nvSpPr>
        <p:spPr>
          <a:xfrm>
            <a:off x="5769972" y="0"/>
            <a:ext cx="6421721"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a:stretch/>
        </p:blipFill>
        <p:spPr>
          <a:xfrm flipH="1">
            <a:off x="9751" y="0"/>
            <a:ext cx="12192000" cy="6858000"/>
          </a:xfrm>
          <a:prstGeom prst="rect">
            <a:avLst/>
          </a:prstGeom>
          <a:noFill/>
          <a:ln>
            <a:noFill/>
          </a:ln>
        </p:spPr>
      </p:pic>
      <p:sp>
        <p:nvSpPr>
          <p:cNvPr id="86" name="Google Shape;86;p13"/>
          <p:cNvSpPr txBox="1">
            <a:spLocks noGrp="1"/>
          </p:cNvSpPr>
          <p:nvPr>
            <p:ph type="ctrTitle"/>
          </p:nvPr>
        </p:nvSpPr>
        <p:spPr>
          <a:xfrm>
            <a:off x="804483" y="1557214"/>
            <a:ext cx="4805996" cy="1297115"/>
          </a:xfrm>
          <a:prstGeom prst="rect">
            <a:avLst/>
          </a:prstGeom>
          <a:noFill/>
          <a:ln>
            <a:noFill/>
          </a:ln>
        </p:spPr>
        <p:txBody>
          <a:bodyPr spcFirstLastPara="1" wrap="square" lIns="91425" tIns="45700" rIns="91425" bIns="45700" anchor="t" anchorCtr="0">
            <a:noAutofit/>
          </a:bodyPr>
          <a:lstStyle/>
          <a:p>
            <a:pPr lvl="0" algn="l">
              <a:buSzPts val="4400"/>
            </a:pPr>
            <a:r>
              <a:rPr lang="en-US" sz="4400" dirty="0" smtClean="0">
                <a:solidFill>
                  <a:srgbClr val="000000"/>
                </a:solidFill>
                <a:latin typeface="Verdana"/>
                <a:ea typeface="Verdana"/>
                <a:cs typeface="Verdana"/>
                <a:sym typeface="Verdana"/>
              </a:rPr>
              <a:t>Managing Stress / Anxiety</a:t>
            </a:r>
            <a:endParaRPr sz="4400" dirty="0">
              <a:solidFill>
                <a:srgbClr val="000000"/>
              </a:solidFill>
              <a:latin typeface="Verdana"/>
              <a:ea typeface="Verdana"/>
              <a:cs typeface="Verdana"/>
              <a:sym typeface="Verdana"/>
            </a:endParaRPr>
          </a:p>
        </p:txBody>
      </p:sp>
      <p:sp>
        <p:nvSpPr>
          <p:cNvPr id="87" name="Google Shape;87;p13"/>
          <p:cNvSpPr txBox="1">
            <a:spLocks noGrp="1"/>
          </p:cNvSpPr>
          <p:nvPr>
            <p:ph type="subTitle" idx="1"/>
          </p:nvPr>
        </p:nvSpPr>
        <p:spPr>
          <a:xfrm>
            <a:off x="786376" y="4451481"/>
            <a:ext cx="4805691" cy="838831"/>
          </a:xfrm>
          <a:prstGeom prst="rect">
            <a:avLst/>
          </a:prstGeom>
          <a:noFill/>
          <a:ln>
            <a:noFill/>
          </a:ln>
        </p:spPr>
        <p:txBody>
          <a:bodyPr spcFirstLastPara="1" wrap="square" lIns="91425" tIns="45700" rIns="91425" bIns="45700" anchor="b" anchorCtr="0">
            <a:noAutofit/>
          </a:bodyPr>
          <a:lstStyle/>
          <a:p>
            <a:pPr marL="0" lvl="0" indent="0" algn="l">
              <a:spcBef>
                <a:spcPts val="0"/>
              </a:spcBef>
              <a:buSzPts val="1800"/>
            </a:pPr>
            <a:r>
              <a:rPr lang="en-US" sz="1800" b="1" dirty="0">
                <a:solidFill>
                  <a:srgbClr val="01599C"/>
                </a:solidFill>
                <a:latin typeface="Verdana"/>
                <a:ea typeface="Verdana"/>
                <a:cs typeface="Verdana"/>
                <a:sym typeface="Verdana"/>
              </a:rPr>
              <a:t>www.ChangeThatMatters.umn.edu</a:t>
            </a:r>
            <a:endParaRPr sz="1800" b="1" dirty="0">
              <a:solidFill>
                <a:srgbClr val="01599C"/>
              </a:solidFill>
              <a:latin typeface="Verdana"/>
              <a:ea typeface="Verdana"/>
              <a:cs typeface="Verdana"/>
              <a:sym typeface="Verdana"/>
            </a:endParaRPr>
          </a:p>
        </p:txBody>
      </p:sp>
      <p:sp>
        <p:nvSpPr>
          <p:cNvPr id="88" name="Google Shape;88;p13"/>
          <p:cNvSpPr/>
          <p:nvPr/>
        </p:nvSpPr>
        <p:spPr>
          <a:xfrm>
            <a:off x="6727121" y="581159"/>
            <a:ext cx="546487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4">
            <a:alphaModFix/>
          </a:blip>
          <a:srcRect/>
          <a:stretch/>
        </p:blipFill>
        <p:spPr>
          <a:xfrm>
            <a:off x="6961935" y="2854329"/>
            <a:ext cx="5239816" cy="216142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Generalized Anxiety Disorder</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6" name="Picture 5"/>
          <p:cNvPicPr>
            <a:picLocks noChangeAspect="1"/>
          </p:cNvPicPr>
          <p:nvPr/>
        </p:nvPicPr>
        <p:blipFill>
          <a:blip r:embed="rId4"/>
          <a:stretch>
            <a:fillRect/>
          </a:stretch>
        </p:blipFill>
        <p:spPr>
          <a:xfrm>
            <a:off x="1840432" y="1838632"/>
            <a:ext cx="8212689" cy="4798141"/>
          </a:xfrm>
          <a:prstGeom prst="rect">
            <a:avLst/>
          </a:prstGeom>
        </p:spPr>
      </p:pic>
    </p:spTree>
    <p:extLst>
      <p:ext uri="{BB962C8B-B14F-4D97-AF65-F5344CB8AC3E}">
        <p14:creationId xmlns:p14="http://schemas.microsoft.com/office/powerpoint/2010/main" val="198813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Generalized Anxiety Disorder</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3" name="Text Placeholder 2"/>
          <p:cNvSpPr>
            <a:spLocks noGrp="1"/>
          </p:cNvSpPr>
          <p:nvPr>
            <p:ph type="body" idx="1"/>
          </p:nvPr>
        </p:nvSpPr>
        <p:spPr/>
        <p:txBody>
          <a:bodyPr/>
          <a:lstStyle/>
          <a:p>
            <a:r>
              <a:rPr lang="en-US" altLang="en-US" dirty="0" smtClean="0">
                <a:latin typeface="Verdana" panose="020B0604030504040204" pitchFamily="34" charset="0"/>
                <a:ea typeface="Verdana" panose="020B0604030504040204" pitchFamily="34" charset="0"/>
              </a:rPr>
              <a:t>Lifetime prevalence: 4-5%</a:t>
            </a:r>
          </a:p>
          <a:p>
            <a:r>
              <a:rPr lang="en-US" altLang="en-US" dirty="0" smtClean="0">
                <a:latin typeface="Verdana" panose="020B0604030504040204" pitchFamily="34" charset="0"/>
                <a:ea typeface="Verdana" panose="020B0604030504040204" pitchFamily="34" charset="0"/>
              </a:rPr>
              <a:t>Lifetime comorbidity: 82%</a:t>
            </a:r>
          </a:p>
          <a:p>
            <a:pPr lvl="1"/>
            <a:r>
              <a:rPr lang="en-US" altLang="en-US" dirty="0" smtClean="0">
                <a:latin typeface="Verdana" panose="020B0604030504040204" pitchFamily="34" charset="0"/>
                <a:ea typeface="Verdana" panose="020B0604030504040204" pitchFamily="34" charset="0"/>
              </a:rPr>
              <a:t>Mood disorder comorbidity: 63%</a:t>
            </a:r>
          </a:p>
          <a:p>
            <a:pPr lvl="1"/>
            <a:r>
              <a:rPr lang="en-US" altLang="en-US" dirty="0" smtClean="0">
                <a:latin typeface="Verdana" panose="020B0604030504040204" pitchFamily="34" charset="0"/>
                <a:ea typeface="Verdana" panose="020B0604030504040204" pitchFamily="34" charset="0"/>
              </a:rPr>
              <a:t>Other anxiety disorders: 52%</a:t>
            </a:r>
          </a:p>
          <a:p>
            <a:pPr lvl="1"/>
            <a:endParaRPr lang="en-US" altLang="en-US" dirty="0">
              <a:latin typeface="Verdana" panose="020B0604030504040204" pitchFamily="34" charset="0"/>
              <a:ea typeface="Verdana" panose="020B0604030504040204" pitchFamily="34" charset="0"/>
            </a:endParaRPr>
          </a:p>
          <a:p>
            <a:r>
              <a:rPr lang="en-US" altLang="en-US" dirty="0" smtClean="0">
                <a:latin typeface="Verdana" panose="020B0604030504040204" pitchFamily="34" charset="0"/>
                <a:ea typeface="Verdana" panose="020B0604030504040204" pitchFamily="34" charset="0"/>
              </a:rPr>
              <a:t>Treatment is sought by about 50% of people with GAD (more in higher income countries)</a:t>
            </a:r>
            <a:endParaRPr lang="en-US" alt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6138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Why Important in Primary Care?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pPr lvl="0">
              <a:buClr>
                <a:srgbClr val="000000"/>
              </a:buClr>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Anxiety disorders are:</a:t>
            </a: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pPr>
            <a:r>
              <a:rPr lang="en-US" dirty="0" smtClean="0">
                <a:solidFill>
                  <a:srgbClr val="009552"/>
                </a:solidFill>
                <a:latin typeface="Verdana" panose="020B0604030504040204" pitchFamily="34" charset="0"/>
                <a:ea typeface="Verdana" panose="020B0604030504040204" pitchFamily="34" charset="0"/>
                <a:cs typeface="Verdana" panose="020B0604030504040204" pitchFamily="34" charset="0"/>
              </a:rPr>
              <a:t>Common</a:t>
            </a:r>
          </a:p>
          <a:p>
            <a:pPr lvl="1">
              <a:buClr>
                <a:srgbClr val="000000"/>
              </a:buClr>
            </a:pPr>
            <a:r>
              <a:rPr lang="en-US" dirty="0" smtClean="0">
                <a:solidFill>
                  <a:srgbClr val="009552"/>
                </a:solidFill>
                <a:latin typeface="Verdana" panose="020B0604030504040204" pitchFamily="34" charset="0"/>
                <a:ea typeface="Verdana" panose="020B0604030504040204" pitchFamily="34" charset="0"/>
                <a:cs typeface="Verdana" panose="020B0604030504040204" pitchFamily="34" charset="0"/>
              </a:rPr>
              <a:t>Highly comorbid with medical problems</a:t>
            </a:r>
          </a:p>
          <a:p>
            <a:pPr lvl="1">
              <a:buClr>
                <a:srgbClr val="000000"/>
              </a:buClr>
            </a:pPr>
            <a:r>
              <a:rPr lang="en-US" dirty="0" smtClean="0">
                <a:solidFill>
                  <a:srgbClr val="009552"/>
                </a:solidFill>
                <a:latin typeface="Verdana" panose="020B0604030504040204" pitchFamily="34" charset="0"/>
                <a:ea typeface="Verdana" panose="020B0604030504040204" pitchFamily="34" charset="0"/>
                <a:cs typeface="Verdana" panose="020B0604030504040204" pitchFamily="34" charset="0"/>
              </a:rPr>
              <a:t>Very commonly missed or misdiagnosed by PCPs</a:t>
            </a:r>
          </a:p>
          <a:p>
            <a:r>
              <a:rPr lang="en-US" altLang="en-US" dirty="0" smtClean="0">
                <a:latin typeface="Verdana" panose="020B0604030504040204" pitchFamily="34" charset="0"/>
                <a:ea typeface="Verdana" panose="020B0604030504040204" pitchFamily="34" charset="0"/>
              </a:rPr>
              <a:t>Research </a:t>
            </a:r>
            <a:r>
              <a:rPr lang="en-US" altLang="en-US" dirty="0">
                <a:latin typeface="Verdana" panose="020B0604030504040204" pitchFamily="34" charset="0"/>
                <a:ea typeface="Verdana" panose="020B0604030504040204" pitchFamily="34" charset="0"/>
              </a:rPr>
              <a:t>shows rates of misdiagnosis as high as </a:t>
            </a:r>
          </a:p>
          <a:p>
            <a:pPr lvl="1"/>
            <a:r>
              <a:rPr lang="en-US" altLang="en-US" dirty="0">
                <a:latin typeface="Verdana" panose="020B0604030504040204" pitchFamily="34" charset="0"/>
                <a:ea typeface="Verdana" panose="020B0604030504040204" pitchFamily="34" charset="0"/>
              </a:rPr>
              <a:t>70% for GAD</a:t>
            </a:r>
          </a:p>
          <a:p>
            <a:pPr lvl="1"/>
            <a:r>
              <a:rPr lang="en-US" altLang="en-US" dirty="0">
                <a:latin typeface="Verdana" panose="020B0604030504040204" pitchFamily="34" charset="0"/>
                <a:ea typeface="Verdana" panose="020B0604030504040204" pitchFamily="34" charset="0"/>
              </a:rPr>
              <a:t>86% for panic </a:t>
            </a:r>
            <a:r>
              <a:rPr lang="en-US" altLang="en-US" dirty="0" smtClean="0">
                <a:latin typeface="Verdana" panose="020B0604030504040204" pitchFamily="34" charset="0"/>
                <a:ea typeface="Verdana" panose="020B0604030504040204" pitchFamily="34" charset="0"/>
              </a:rPr>
              <a:t>disorder</a:t>
            </a:r>
            <a:endParaRPr lang="en-US" altLang="en-US" dirty="0">
              <a:latin typeface="Verdana" panose="020B0604030504040204" pitchFamily="34" charset="0"/>
              <a:ea typeface="Verdana" panose="020B0604030504040204" pitchFamily="34" charset="0"/>
            </a:endParaRPr>
          </a:p>
          <a:p>
            <a:pPr lvl="1"/>
            <a:r>
              <a:rPr lang="en-US" altLang="en-US" dirty="0">
                <a:latin typeface="Verdana" panose="020B0604030504040204" pitchFamily="34" charset="0"/>
                <a:ea typeface="Verdana" panose="020B0604030504040204" pitchFamily="34" charset="0"/>
              </a:rPr>
              <a:t>98% for social anxiety disorder</a:t>
            </a:r>
          </a:p>
          <a:p>
            <a:pPr lvl="1">
              <a:buClr>
                <a:srgbClr val="000000"/>
              </a:buClr>
            </a:pPr>
            <a:endParaRPr lang="en-US" dirty="0">
              <a:solidFill>
                <a:srgbClr val="009552"/>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42654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Why Often Missed in Primary Care?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pPr>
              <a:defRPr/>
            </a:pPr>
            <a:r>
              <a:rPr lang="en-US" dirty="0">
                <a:latin typeface="Verdana" panose="020B0604030504040204" pitchFamily="34" charset="0"/>
                <a:ea typeface="Verdana" panose="020B0604030504040204" pitchFamily="34" charset="0"/>
              </a:rPr>
              <a:t>70-90% of </a:t>
            </a:r>
            <a:r>
              <a:rPr lang="en-US" dirty="0" smtClean="0">
                <a:latin typeface="Verdana" panose="020B0604030504040204" pitchFamily="34" charset="0"/>
                <a:ea typeface="Verdana" panose="020B0604030504040204" pitchFamily="34" charset="0"/>
              </a:rPr>
              <a:t>patients with anxiety </a:t>
            </a:r>
            <a:r>
              <a:rPr lang="en-US" dirty="0">
                <a:latin typeface="Verdana" panose="020B0604030504040204" pitchFamily="34" charset="0"/>
                <a:ea typeface="Verdana" panose="020B0604030504040204" pitchFamily="34" charset="0"/>
              </a:rPr>
              <a:t>present with somatic complaints</a:t>
            </a:r>
          </a:p>
          <a:p>
            <a:pPr lvl="1">
              <a:defRPr/>
            </a:pPr>
            <a:r>
              <a:rPr lang="en-US" sz="2800" dirty="0">
                <a:latin typeface="Verdana" panose="020B0604030504040204" pitchFamily="34" charset="0"/>
                <a:ea typeface="Verdana" panose="020B0604030504040204" pitchFamily="34" charset="0"/>
              </a:rPr>
              <a:t>What do you hear?</a:t>
            </a:r>
          </a:p>
          <a:p>
            <a:pPr lvl="2">
              <a:defRPr/>
            </a:pPr>
            <a:r>
              <a:rPr lang="en-US" sz="2800" dirty="0">
                <a:latin typeface="Verdana" panose="020B0604030504040204" pitchFamily="34" charset="0"/>
                <a:ea typeface="Verdana" panose="020B0604030504040204" pitchFamily="34" charset="0"/>
              </a:rPr>
              <a:t>Headaches, GI distress, muscle tension, chest pain, heart palpitations</a:t>
            </a:r>
          </a:p>
          <a:p>
            <a:pPr lvl="2">
              <a:defRPr/>
            </a:pPr>
            <a:endParaRPr lang="en-US" sz="2800" dirty="0" smtClean="0">
              <a:latin typeface="Verdana" panose="020B0604030504040204" pitchFamily="34" charset="0"/>
              <a:ea typeface="Verdana" panose="020B0604030504040204" pitchFamily="34" charset="0"/>
            </a:endParaRPr>
          </a:p>
          <a:p>
            <a:pPr>
              <a:defRPr/>
            </a:pPr>
            <a:r>
              <a:rPr lang="en-US" dirty="0" smtClean="0">
                <a:latin typeface="Verdana" panose="020B0604030504040204" pitchFamily="34" charset="0"/>
                <a:ea typeface="Verdana" panose="020B0604030504040204" pitchFamily="34" charset="0"/>
              </a:rPr>
              <a:t>Patient </a:t>
            </a:r>
            <a:r>
              <a:rPr lang="en-US" dirty="0">
                <a:latin typeface="Verdana" panose="020B0604030504040204" pitchFamily="34" charset="0"/>
                <a:ea typeface="Verdana" panose="020B0604030504040204" pitchFamily="34" charset="0"/>
              </a:rPr>
              <a:t>lack of insight/resistance to idea of </a:t>
            </a:r>
            <a:r>
              <a:rPr lang="en-US" dirty="0" smtClean="0">
                <a:latin typeface="Verdana" panose="020B0604030504040204" pitchFamily="34" charset="0"/>
                <a:ea typeface="Verdana" panose="020B0604030504040204" pitchFamily="34" charset="0"/>
              </a:rPr>
              <a:t>anxiety</a:t>
            </a:r>
          </a:p>
          <a:p>
            <a:pPr lvl="1">
              <a:defRPr/>
            </a:pPr>
            <a:r>
              <a:rPr lang="en-US" sz="2800" dirty="0" smtClean="0">
                <a:latin typeface="Verdana" panose="020B0604030504040204" pitchFamily="34" charset="0"/>
                <a:ea typeface="Verdana" panose="020B0604030504040204" pitchFamily="34" charset="0"/>
              </a:rPr>
              <a:t>“Are you saying I’m CRAZY, Doctor?”</a:t>
            </a:r>
            <a:endParaRPr lang="en-US" sz="2800" dirty="0">
              <a:latin typeface="Verdana" panose="020B0604030504040204" pitchFamily="34" charset="0"/>
              <a:ea typeface="Verdana" panose="020B0604030504040204" pitchFamily="34" charset="0"/>
            </a:endParaRPr>
          </a:p>
          <a:p>
            <a:pPr lvl="1">
              <a:buClr>
                <a:srgbClr val="000000"/>
              </a:buClr>
            </a:pPr>
            <a:endParaRPr lang="en-US" sz="2800" dirty="0">
              <a:solidFill>
                <a:srgbClr val="009552"/>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69790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Why Often Missed in Primary Care?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r>
              <a:rPr lang="en-US" altLang="en-US" dirty="0">
                <a:latin typeface="Verdana" panose="020B0604030504040204" pitchFamily="34" charset="0"/>
                <a:ea typeface="Verdana" panose="020B0604030504040204" pitchFamily="34" charset="0"/>
              </a:rPr>
              <a:t>Challenge of comorbidity</a:t>
            </a:r>
          </a:p>
          <a:p>
            <a:pPr lvl="1"/>
            <a:r>
              <a:rPr lang="en-US" altLang="en-US" dirty="0" smtClean="0">
                <a:latin typeface="Verdana" panose="020B0604030504040204" pitchFamily="34" charset="0"/>
                <a:ea typeface="Verdana" panose="020B0604030504040204" pitchFamily="34" charset="0"/>
              </a:rPr>
              <a:t>Over </a:t>
            </a:r>
            <a:r>
              <a:rPr lang="en-US" altLang="en-US" dirty="0">
                <a:latin typeface="Verdana" panose="020B0604030504040204" pitchFamily="34" charset="0"/>
                <a:ea typeface="Verdana" panose="020B0604030504040204" pitchFamily="34" charset="0"/>
              </a:rPr>
              <a:t>90% of patients w/ GAD have a comorbid psychiatric </a:t>
            </a:r>
            <a:r>
              <a:rPr lang="en-US" altLang="en-US" dirty="0" smtClean="0">
                <a:latin typeface="Verdana" panose="020B0604030504040204" pitchFamily="34" charset="0"/>
                <a:ea typeface="Verdana" panose="020B0604030504040204" pitchFamily="34" charset="0"/>
              </a:rPr>
              <a:t>diagnosis </a:t>
            </a:r>
            <a:r>
              <a:rPr lang="en-US" altLang="en-US" dirty="0">
                <a:latin typeface="Verdana" panose="020B0604030504040204" pitchFamily="34" charset="0"/>
                <a:ea typeface="Verdana" panose="020B0604030504040204" pitchFamily="34" charset="0"/>
              </a:rPr>
              <a:t>(about ½ have </a:t>
            </a:r>
            <a:r>
              <a:rPr lang="en-US" altLang="en-US" dirty="0" smtClean="0">
                <a:latin typeface="Verdana" panose="020B0604030504040204" pitchFamily="34" charset="0"/>
                <a:ea typeface="Verdana" panose="020B0604030504040204" pitchFamily="34" charset="0"/>
              </a:rPr>
              <a:t>Major Depressive Disorder) </a:t>
            </a:r>
            <a:endParaRPr lang="en-US" altLang="en-US" dirty="0">
              <a:latin typeface="Verdana" panose="020B0604030504040204" pitchFamily="34" charset="0"/>
              <a:ea typeface="Verdana" panose="020B0604030504040204" pitchFamily="34" charset="0"/>
            </a:endParaRPr>
          </a:p>
          <a:p>
            <a:pPr lvl="1"/>
            <a:r>
              <a:rPr lang="en-US" altLang="en-US" dirty="0" smtClean="0">
                <a:latin typeface="Verdana" panose="020B0604030504040204" pitchFamily="34" charset="0"/>
                <a:ea typeface="Verdana" panose="020B0604030504040204" pitchFamily="34" charset="0"/>
              </a:rPr>
              <a:t>Anxious patients with </a:t>
            </a:r>
            <a:r>
              <a:rPr lang="en-US" altLang="en-US" dirty="0">
                <a:latin typeface="Verdana" panose="020B0604030504040204" pitchFamily="34" charset="0"/>
                <a:ea typeface="Verdana" panose="020B0604030504040204" pitchFamily="34" charset="0"/>
              </a:rPr>
              <a:t>comorbid </a:t>
            </a:r>
            <a:r>
              <a:rPr lang="en-US" altLang="en-US" dirty="0" smtClean="0">
                <a:latin typeface="Verdana" panose="020B0604030504040204" pitchFamily="34" charset="0"/>
                <a:ea typeface="Verdana" panose="020B0604030504040204" pitchFamily="34" charset="0"/>
              </a:rPr>
              <a:t>mental health </a:t>
            </a:r>
            <a:r>
              <a:rPr lang="en-US" altLang="en-US" dirty="0">
                <a:latin typeface="Verdana" panose="020B0604030504040204" pitchFamily="34" charset="0"/>
                <a:ea typeface="Verdana" panose="020B0604030504040204" pitchFamily="34" charset="0"/>
              </a:rPr>
              <a:t>disorders have lower remission rates and higher rates of </a:t>
            </a:r>
            <a:r>
              <a:rPr lang="en-US" altLang="en-US" dirty="0" smtClean="0">
                <a:latin typeface="Verdana" panose="020B0604030504040204" pitchFamily="34" charset="0"/>
                <a:ea typeface="Verdana" panose="020B0604030504040204" pitchFamily="34" charset="0"/>
              </a:rPr>
              <a:t>suicide</a:t>
            </a:r>
          </a:p>
          <a:p>
            <a:pPr lvl="1"/>
            <a:endParaRPr lang="en-US" altLang="en-US" dirty="0">
              <a:latin typeface="Verdana" panose="020B0604030504040204" pitchFamily="34" charset="0"/>
              <a:ea typeface="Verdana" panose="020B0604030504040204" pitchFamily="34" charset="0"/>
            </a:endParaRPr>
          </a:p>
          <a:p>
            <a:r>
              <a:rPr lang="en-US" altLang="en-US" dirty="0">
                <a:latin typeface="Verdana" panose="020B0604030504040204" pitchFamily="34" charset="0"/>
                <a:ea typeface="Verdana" panose="020B0604030504040204" pitchFamily="34" charset="0"/>
              </a:rPr>
              <a:t>Commonly comorbid medical issues</a:t>
            </a:r>
          </a:p>
          <a:p>
            <a:pPr lvl="1"/>
            <a:r>
              <a:rPr lang="en-US" altLang="en-US" dirty="0">
                <a:latin typeface="Verdana" panose="020B0604030504040204" pitchFamily="34" charset="0"/>
                <a:ea typeface="Verdana" panose="020B0604030504040204" pitchFamily="34" charset="0"/>
              </a:rPr>
              <a:t>Chronic pain, </a:t>
            </a:r>
            <a:r>
              <a:rPr lang="en-US" altLang="en-US" dirty="0" smtClean="0">
                <a:latin typeface="Verdana" panose="020B0604030504040204" pitchFamily="34" charset="0"/>
                <a:ea typeface="Verdana" panose="020B0604030504040204" pitchFamily="34" charset="0"/>
              </a:rPr>
              <a:t>headaches</a:t>
            </a:r>
            <a:r>
              <a:rPr lang="en-US" altLang="en-US" dirty="0">
                <a:latin typeface="Verdana" panose="020B0604030504040204" pitchFamily="34" charset="0"/>
                <a:ea typeface="Verdana" panose="020B0604030504040204" pitchFamily="34" charset="0"/>
              </a:rPr>
              <a:t>, IBS, sleep problems</a:t>
            </a:r>
          </a:p>
          <a:p>
            <a:pPr lvl="1">
              <a:buClr>
                <a:srgbClr val="000000"/>
              </a:buClr>
            </a:pPr>
            <a:endParaRPr lang="en-US" dirty="0">
              <a:solidFill>
                <a:srgbClr val="009552"/>
              </a:solidFill>
              <a:latin typeface="Verdana" panose="020B0604030504040204" pitchFamily="34" charset="0"/>
              <a:ea typeface="Verdana" panose="020B0604030504040204" pitchFamily="34" charset="0"/>
              <a:cs typeface="Verdana" panose="020B0604030504040204" pitchFamily="34" charset="0"/>
            </a:endParaRPr>
          </a:p>
          <a:p>
            <a:pPr lvl="0">
              <a:buClr>
                <a:srgbClr val="000000"/>
              </a:buClr>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66206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56063"/>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560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 Strategies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726800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pPr marL="114300" indent="0">
              <a:buNone/>
            </a:pPr>
            <a:r>
              <a:rPr lang="en-US" altLang="en-US" sz="3200" dirty="0">
                <a:latin typeface="Verdana" panose="020B0604030504040204" pitchFamily="34" charset="0"/>
                <a:ea typeface="Verdana" panose="020B0604030504040204" pitchFamily="34" charset="0"/>
              </a:rPr>
              <a:t>Need to rule out other </a:t>
            </a:r>
            <a:r>
              <a:rPr lang="en-US" altLang="en-US" sz="3200" dirty="0" smtClean="0">
                <a:latin typeface="Verdana" panose="020B0604030504040204" pitchFamily="34" charset="0"/>
                <a:ea typeface="Verdana" panose="020B0604030504040204" pitchFamily="34" charset="0"/>
              </a:rPr>
              <a:t>causes</a:t>
            </a:r>
          </a:p>
          <a:p>
            <a:endParaRPr lang="en-US" altLang="en-US" sz="3200" dirty="0">
              <a:latin typeface="Verdana" panose="020B0604030504040204" pitchFamily="34" charset="0"/>
              <a:ea typeface="Verdana" panose="020B0604030504040204" pitchFamily="34" charset="0"/>
            </a:endParaRPr>
          </a:p>
          <a:p>
            <a:r>
              <a:rPr lang="en-US" altLang="en-US" sz="3200" dirty="0">
                <a:latin typeface="Verdana" panose="020B0604030504040204" pitchFamily="34" charset="0"/>
                <a:ea typeface="Verdana" panose="020B0604030504040204" pitchFamily="34" charset="0"/>
              </a:rPr>
              <a:t>Metabolic panel, thyroid, cortisol levels to rule out electrolyte abnormalities, hyperthyroidism, Cushing syndrome</a:t>
            </a:r>
          </a:p>
          <a:p>
            <a:r>
              <a:rPr lang="en-US" altLang="en-US" sz="3200" dirty="0">
                <a:latin typeface="Verdana" panose="020B0604030504040204" pitchFamily="34" charset="0"/>
                <a:ea typeface="Verdana" panose="020B0604030504040204" pitchFamily="34" charset="0"/>
              </a:rPr>
              <a:t>Other </a:t>
            </a:r>
            <a:r>
              <a:rPr lang="en-US" altLang="en-US" sz="3200" dirty="0" smtClean="0">
                <a:latin typeface="Verdana" panose="020B0604030504040204" pitchFamily="34" charset="0"/>
                <a:ea typeface="Verdana" panose="020B0604030504040204" pitchFamily="34" charset="0"/>
              </a:rPr>
              <a:t>medications</a:t>
            </a:r>
            <a:r>
              <a:rPr lang="en-US" altLang="en-US" sz="3200" dirty="0">
                <a:latin typeface="Verdana" panose="020B0604030504040204" pitchFamily="34" charset="0"/>
                <a:ea typeface="Verdana" panose="020B0604030504040204" pitchFamily="34" charset="0"/>
              </a:rPr>
              <a:t>, illicit substances, </a:t>
            </a:r>
            <a:r>
              <a:rPr lang="en-US" altLang="en-US" sz="3200" dirty="0" smtClean="0">
                <a:latin typeface="Verdana" panose="020B0604030504040204" pitchFamily="34" charset="0"/>
                <a:ea typeface="Verdana" panose="020B0604030504040204" pitchFamily="34" charset="0"/>
              </a:rPr>
              <a:t>vitamins, </a:t>
            </a:r>
            <a:r>
              <a:rPr lang="en-US" altLang="en-US" sz="3200" dirty="0">
                <a:latin typeface="Verdana" panose="020B0604030504040204" pitchFamily="34" charset="0"/>
                <a:ea typeface="Verdana" panose="020B0604030504040204" pitchFamily="34" charset="0"/>
              </a:rPr>
              <a:t>herbs</a:t>
            </a:r>
          </a:p>
          <a:p>
            <a:r>
              <a:rPr lang="en-US" altLang="en-US" sz="3200" dirty="0">
                <a:latin typeface="Verdana" panose="020B0604030504040204" pitchFamily="34" charset="0"/>
                <a:ea typeface="Verdana" panose="020B0604030504040204" pitchFamily="34" charset="0"/>
              </a:rPr>
              <a:t>Caffeine, alcohol, nicotine</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1174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 Tools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pPr>
              <a:defRPr/>
            </a:pPr>
            <a:r>
              <a:rPr lang="en-US" dirty="0">
                <a:latin typeface="Verdana" panose="020B0604030504040204" pitchFamily="34" charset="0"/>
                <a:ea typeface="Verdana" panose="020B0604030504040204" pitchFamily="34" charset="0"/>
              </a:rPr>
              <a:t>No concrete data suggesting benefit to </a:t>
            </a:r>
            <a:r>
              <a:rPr lang="en-US" dirty="0" smtClean="0">
                <a:latin typeface="Verdana" panose="020B0604030504040204" pitchFamily="34" charset="0"/>
                <a:ea typeface="Verdana" panose="020B0604030504040204" pitchFamily="34" charset="0"/>
              </a:rPr>
              <a:t>routine screening</a:t>
            </a:r>
          </a:p>
          <a:p>
            <a:pPr>
              <a:defRPr/>
            </a:pPr>
            <a:endParaRPr lang="en-US" dirty="0">
              <a:latin typeface="Verdana" panose="020B0604030504040204" pitchFamily="34" charset="0"/>
              <a:ea typeface="Verdana" panose="020B0604030504040204" pitchFamily="34" charset="0"/>
            </a:endParaRPr>
          </a:p>
          <a:p>
            <a:pPr>
              <a:defRPr/>
            </a:pPr>
            <a:r>
              <a:rPr lang="en-US" dirty="0" smtClean="0">
                <a:solidFill>
                  <a:srgbClr val="A7D046"/>
                </a:solidFill>
                <a:latin typeface="Verdana" panose="020B0604030504040204" pitchFamily="34" charset="0"/>
                <a:ea typeface="Verdana" panose="020B0604030504040204" pitchFamily="34" charset="0"/>
              </a:rPr>
              <a:t>GAD7</a:t>
            </a:r>
            <a:endParaRPr lang="en-US" dirty="0">
              <a:solidFill>
                <a:srgbClr val="A7D046"/>
              </a:solidFill>
              <a:latin typeface="Verdana" panose="020B0604030504040204" pitchFamily="34" charset="0"/>
              <a:ea typeface="Verdana" panose="020B0604030504040204" pitchFamily="34" charset="0"/>
            </a:endParaRPr>
          </a:p>
          <a:p>
            <a:pPr lvl="1">
              <a:defRPr/>
            </a:pPr>
            <a:r>
              <a:rPr lang="en-US" dirty="0">
                <a:latin typeface="Verdana" panose="020B0604030504040204" pitchFamily="34" charset="0"/>
                <a:ea typeface="Verdana" panose="020B0604030504040204" pitchFamily="34" charset="0"/>
              </a:rPr>
              <a:t>Scoring: </a:t>
            </a:r>
            <a:r>
              <a:rPr lang="en-US" dirty="0" smtClean="0">
                <a:latin typeface="Verdana" panose="020B0604030504040204" pitchFamily="34" charset="0"/>
                <a:ea typeface="Verdana" panose="020B0604030504040204" pitchFamily="34" charset="0"/>
              </a:rPr>
              <a:t>5 </a:t>
            </a:r>
            <a:r>
              <a:rPr lang="en-US" dirty="0">
                <a:latin typeface="Verdana" panose="020B0604030504040204" pitchFamily="34" charset="0"/>
                <a:ea typeface="Verdana" panose="020B0604030504040204" pitchFamily="34" charset="0"/>
              </a:rPr>
              <a:t>(mild), 10 (moderate), 15 (severe)</a:t>
            </a:r>
          </a:p>
          <a:p>
            <a:pPr>
              <a:defRPr/>
            </a:pPr>
            <a:endParaRPr lang="en-US" dirty="0" smtClean="0">
              <a:solidFill>
                <a:srgbClr val="FF0000"/>
              </a:solidFill>
              <a:latin typeface="Verdana" panose="020B0604030504040204" pitchFamily="34" charset="0"/>
              <a:ea typeface="Verdana" panose="020B0604030504040204" pitchFamily="34" charset="0"/>
            </a:endParaRPr>
          </a:p>
          <a:p>
            <a:pPr>
              <a:defRPr/>
            </a:pPr>
            <a:r>
              <a:rPr lang="en-US" dirty="0" smtClean="0">
                <a:solidFill>
                  <a:srgbClr val="A7D046"/>
                </a:solidFill>
                <a:latin typeface="Verdana" panose="020B0604030504040204" pitchFamily="34" charset="0"/>
                <a:ea typeface="Verdana" panose="020B0604030504040204" pitchFamily="34" charset="0"/>
              </a:rPr>
              <a:t>GAD2</a:t>
            </a:r>
            <a:r>
              <a:rPr lang="en-US" dirty="0" smtClean="0">
                <a:solidFill>
                  <a:srgbClr val="FF0000"/>
                </a:solidFill>
                <a:latin typeface="Verdana" panose="020B0604030504040204" pitchFamily="34" charset="0"/>
                <a:ea typeface="Verdana" panose="020B0604030504040204" pitchFamily="34" charset="0"/>
              </a:rPr>
              <a:t> </a:t>
            </a:r>
            <a:endParaRPr lang="en-US" dirty="0">
              <a:solidFill>
                <a:srgbClr val="FF0000"/>
              </a:solidFill>
              <a:latin typeface="Verdana" panose="020B0604030504040204" pitchFamily="34" charset="0"/>
              <a:ea typeface="Verdana" panose="020B0604030504040204" pitchFamily="34" charset="0"/>
            </a:endParaRPr>
          </a:p>
          <a:p>
            <a:pPr lvl="1">
              <a:defRPr/>
            </a:pPr>
            <a:r>
              <a:rPr lang="en-US" dirty="0">
                <a:latin typeface="Verdana" panose="020B0604030504040204" pitchFamily="34" charset="0"/>
                <a:ea typeface="Verdana" panose="020B0604030504040204" pitchFamily="34" charset="0"/>
              </a:rPr>
              <a:t>86% sensitive, 83% specific for GAD</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60113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0"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Formal Assessment of </a:t>
            </a:r>
            <a:b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Generalized Anxiety </a:t>
            </a:r>
            <a:b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Disorder</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TextBox 5"/>
          <p:cNvSpPr txBox="1"/>
          <p:nvPr/>
        </p:nvSpPr>
        <p:spPr>
          <a:xfrm>
            <a:off x="593124" y="2516863"/>
            <a:ext cx="4205213" cy="369332"/>
          </a:xfrm>
          <a:prstGeom prst="rect">
            <a:avLst/>
          </a:prstGeom>
          <a:noFill/>
        </p:spPr>
        <p:txBody>
          <a:bodyPr wrap="square" rtlCol="0">
            <a:spAutoFit/>
          </a:bodyPr>
          <a:lstStyle/>
          <a:p>
            <a:r>
              <a:rPr lang="en-US" sz="1800" dirty="0" smtClean="0">
                <a:latin typeface="Verdana" panose="020B0604030504040204" pitchFamily="34" charset="0"/>
                <a:ea typeface="Verdana" panose="020B0604030504040204" pitchFamily="34" charset="0"/>
              </a:rPr>
              <a:t>Generalized Anxiety Disorder - 7</a:t>
            </a:r>
            <a:endParaRPr lang="en-US" sz="1800" dirty="0">
              <a:latin typeface="Verdana" panose="020B0604030504040204" pitchFamily="34" charset="0"/>
              <a:ea typeface="Verdana" panose="020B0604030504040204" pitchFamily="34"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483666" y="1226745"/>
            <a:ext cx="52800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0" y="365124"/>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Comorbidity with Depression</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62374" y="3424148"/>
            <a:ext cx="5277787" cy="1200329"/>
          </a:xfrm>
          <a:prstGeom prst="rect">
            <a:avLst/>
          </a:prstGeom>
          <a:noFill/>
        </p:spPr>
        <p:txBody>
          <a:bodyPr wrap="square" rtlCol="0">
            <a:spAutoFit/>
          </a:bodyPr>
          <a:lstStyle/>
          <a:p>
            <a:pPr marL="0" indent="0">
              <a:buFont typeface="Monotype Sorts" pitchFamily="2" charset="2"/>
              <a:buNone/>
              <a:defRPr/>
            </a:pPr>
            <a:r>
              <a:rPr lang="en-US" altLang="en-US" sz="2400" dirty="0">
                <a:latin typeface="Verdana" panose="020B0604030504040204" pitchFamily="34" charset="0"/>
                <a:ea typeface="Verdana" panose="020B0604030504040204" pitchFamily="34" charset="0"/>
              </a:rPr>
              <a:t>Given the huge overlap between depression </a:t>
            </a:r>
            <a:r>
              <a:rPr lang="en-US" altLang="en-US" sz="2400" dirty="0" smtClean="0">
                <a:latin typeface="Verdana" panose="020B0604030504040204" pitchFamily="34" charset="0"/>
                <a:ea typeface="Verdana" panose="020B0604030504040204" pitchFamily="34" charset="0"/>
              </a:rPr>
              <a:t>&amp; </a:t>
            </a:r>
            <a:r>
              <a:rPr lang="en-US" altLang="en-US" sz="2400" dirty="0">
                <a:latin typeface="Verdana" panose="020B0604030504040204" pitchFamily="34" charset="0"/>
                <a:ea typeface="Verdana" panose="020B0604030504040204" pitchFamily="34" charset="0"/>
              </a:rPr>
              <a:t>anxiety, </a:t>
            </a:r>
            <a:r>
              <a:rPr lang="en-US" altLang="en-US" sz="2400" dirty="0" smtClean="0">
                <a:latin typeface="Verdana" panose="020B0604030504040204" pitchFamily="34" charset="0"/>
                <a:ea typeface="Verdana" panose="020B0604030504040204" pitchFamily="34" charset="0"/>
              </a:rPr>
              <a:t>if </a:t>
            </a:r>
            <a:r>
              <a:rPr lang="en-US" altLang="en-US" sz="2400" dirty="0">
                <a:latin typeface="Verdana" panose="020B0604030504040204" pitchFamily="34" charset="0"/>
                <a:ea typeface="Verdana" panose="020B0604030504040204" pitchFamily="34" charset="0"/>
              </a:rPr>
              <a:t>you see one, </a:t>
            </a:r>
            <a:r>
              <a:rPr lang="en-US" altLang="en-US" sz="2400" dirty="0" smtClean="0">
                <a:latin typeface="Verdana" panose="020B0604030504040204" pitchFamily="34" charset="0"/>
                <a:ea typeface="Verdana" panose="020B0604030504040204" pitchFamily="34" charset="0"/>
              </a:rPr>
              <a:t>assess </a:t>
            </a:r>
            <a:r>
              <a:rPr lang="en-US" altLang="en-US" sz="2400" dirty="0">
                <a:latin typeface="Verdana" panose="020B0604030504040204" pitchFamily="34" charset="0"/>
                <a:ea typeface="Verdana" panose="020B0604030504040204" pitchFamily="34" charset="0"/>
              </a:rPr>
              <a:t>for the </a:t>
            </a:r>
            <a:r>
              <a:rPr lang="en-US" altLang="en-US" sz="2400" dirty="0" smtClean="0">
                <a:latin typeface="Verdana" panose="020B0604030504040204" pitchFamily="34" charset="0"/>
                <a:ea typeface="Verdana" panose="020B0604030504040204" pitchFamily="34" charset="0"/>
              </a:rPr>
              <a:t>other</a:t>
            </a:r>
            <a:r>
              <a:rPr lang="en-US" altLang="en-US" sz="2400" dirty="0">
                <a:latin typeface="Verdana" panose="020B0604030504040204" pitchFamily="34" charset="0"/>
                <a:ea typeface="Verdana" panose="020B0604030504040204" pitchFamily="34" charset="0"/>
              </a:rPr>
              <a:t>!</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4" y="1871663"/>
            <a:ext cx="43053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4"/>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515135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822054"/>
            <a:ext cx="12205447" cy="228182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77155" y="1822054"/>
            <a:ext cx="10515600" cy="22818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5400" dirty="0" smtClean="0">
                <a:solidFill>
                  <a:schemeClr val="lt1"/>
                </a:solidFill>
                <a:latin typeface="Verdana"/>
                <a:ea typeface="Verdana"/>
                <a:cs typeface="Verdana"/>
                <a:sym typeface="Verdana"/>
              </a:rPr>
              <a:t>Brief Overview</a:t>
            </a:r>
            <a:endParaRPr sz="54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26380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4377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437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Evidence-Based Treatments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27777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FDA Approved Medications</a:t>
            </a:r>
            <a:b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(as of November 2019)</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838200" y="1825625"/>
            <a:ext cx="10515600" cy="4448426"/>
          </a:xfrm>
        </p:spPr>
        <p:txBody>
          <a:bodyPr/>
          <a:lstStyle/>
          <a:p>
            <a:pPr marL="114300" indent="0">
              <a:buNone/>
            </a:pPr>
            <a:r>
              <a:rPr lang="en-US" altLang="en-US" sz="3200" dirty="0" smtClean="0">
                <a:solidFill>
                  <a:srgbClr val="A7D046"/>
                </a:solidFill>
                <a:latin typeface="Verdana" panose="020B0604030504040204" pitchFamily="34" charset="0"/>
                <a:ea typeface="Verdana" panose="020B0604030504040204" pitchFamily="34" charset="0"/>
              </a:rPr>
              <a:t>GAD </a:t>
            </a:r>
          </a:p>
          <a:p>
            <a:pPr marL="114300" indent="0">
              <a:buNone/>
            </a:pPr>
            <a:r>
              <a:rPr lang="en-US" altLang="en-US" sz="3200" dirty="0">
                <a:latin typeface="Verdana" panose="020B0604030504040204" pitchFamily="34" charset="0"/>
                <a:ea typeface="Verdana" panose="020B0604030504040204" pitchFamily="34" charset="0"/>
              </a:rPr>
              <a:t> </a:t>
            </a:r>
            <a:r>
              <a:rPr lang="en-US" altLang="en-US" sz="3200" dirty="0" smtClean="0">
                <a:latin typeface="Verdana" panose="020B0604030504040204" pitchFamily="34" charset="0"/>
                <a:ea typeface="Verdana" panose="020B0604030504040204" pitchFamily="34" charset="0"/>
              </a:rPr>
              <a:t>  Lexapro</a:t>
            </a:r>
            <a:r>
              <a:rPr lang="en-US" altLang="en-US" sz="3200" dirty="0">
                <a:latin typeface="Verdana" panose="020B0604030504040204" pitchFamily="34" charset="0"/>
                <a:ea typeface="Verdana" panose="020B0604030504040204" pitchFamily="34" charset="0"/>
              </a:rPr>
              <a:t>, Paxil, Effexor, Cymbalta</a:t>
            </a:r>
          </a:p>
          <a:p>
            <a:pPr marL="114300" indent="0">
              <a:buNone/>
            </a:pPr>
            <a:r>
              <a:rPr lang="en-US" altLang="en-US" sz="3200" dirty="0" smtClean="0">
                <a:solidFill>
                  <a:srgbClr val="A7D046"/>
                </a:solidFill>
                <a:latin typeface="Verdana" panose="020B0604030504040204" pitchFamily="34" charset="0"/>
                <a:ea typeface="Verdana" panose="020B0604030504040204" pitchFamily="34" charset="0"/>
              </a:rPr>
              <a:t>Panic</a:t>
            </a:r>
          </a:p>
          <a:p>
            <a:pPr marL="114300" indent="0">
              <a:buNone/>
            </a:pPr>
            <a:r>
              <a:rPr lang="en-US" altLang="en-US" sz="3200" dirty="0" smtClean="0">
                <a:latin typeface="Verdana" panose="020B0604030504040204" pitchFamily="34" charset="0"/>
                <a:ea typeface="Verdana" panose="020B0604030504040204" pitchFamily="34" charset="0"/>
              </a:rPr>
              <a:t>    Prozac</a:t>
            </a:r>
            <a:r>
              <a:rPr lang="en-US" altLang="en-US" sz="3200" dirty="0">
                <a:latin typeface="Verdana" panose="020B0604030504040204" pitchFamily="34" charset="0"/>
                <a:ea typeface="Verdana" panose="020B0604030504040204" pitchFamily="34" charset="0"/>
              </a:rPr>
              <a:t>, Paxil, Zoloft, Effexor, </a:t>
            </a:r>
            <a:r>
              <a:rPr lang="en-US" altLang="en-US" sz="3200" dirty="0" err="1" smtClean="0">
                <a:latin typeface="Verdana" panose="020B0604030504040204" pitchFamily="34" charset="0"/>
                <a:ea typeface="Verdana" panose="020B0604030504040204" pitchFamily="34" charset="0"/>
              </a:rPr>
              <a:t>Klonopin</a:t>
            </a:r>
            <a:r>
              <a:rPr lang="en-US" altLang="en-US" sz="3200" dirty="0">
                <a:latin typeface="Verdana" panose="020B0604030504040204" pitchFamily="34" charset="0"/>
                <a:ea typeface="Verdana" panose="020B0604030504040204" pitchFamily="34" charset="0"/>
              </a:rPr>
              <a:t>, </a:t>
            </a:r>
            <a:r>
              <a:rPr lang="en-US" altLang="en-US" sz="3200" dirty="0" err="1" smtClean="0">
                <a:latin typeface="Verdana" panose="020B0604030504040204" pitchFamily="34" charset="0"/>
                <a:ea typeface="Verdana" panose="020B0604030504040204" pitchFamily="34" charset="0"/>
              </a:rPr>
              <a:t>Xanex</a:t>
            </a:r>
            <a:endParaRPr lang="en-US" altLang="en-US" sz="3200" dirty="0">
              <a:latin typeface="Verdana" panose="020B0604030504040204" pitchFamily="34" charset="0"/>
              <a:ea typeface="Verdana" panose="020B0604030504040204" pitchFamily="34" charset="0"/>
            </a:endParaRPr>
          </a:p>
          <a:p>
            <a:pPr marL="114300" indent="0">
              <a:buNone/>
            </a:pPr>
            <a:r>
              <a:rPr lang="en-US" altLang="en-US" sz="3200" dirty="0" smtClean="0">
                <a:solidFill>
                  <a:srgbClr val="A7D046"/>
                </a:solidFill>
                <a:latin typeface="Verdana" panose="020B0604030504040204" pitchFamily="34" charset="0"/>
                <a:ea typeface="Verdana" panose="020B0604030504040204" pitchFamily="34" charset="0"/>
              </a:rPr>
              <a:t>Social </a:t>
            </a:r>
            <a:r>
              <a:rPr lang="en-US" altLang="en-US" sz="3200" dirty="0">
                <a:solidFill>
                  <a:srgbClr val="A7D046"/>
                </a:solidFill>
                <a:latin typeface="Verdana" panose="020B0604030504040204" pitchFamily="34" charset="0"/>
                <a:ea typeface="Verdana" panose="020B0604030504040204" pitchFamily="34" charset="0"/>
              </a:rPr>
              <a:t>anxiety </a:t>
            </a:r>
            <a:r>
              <a:rPr lang="en-US" altLang="en-US" sz="3200" dirty="0" smtClean="0">
                <a:solidFill>
                  <a:srgbClr val="A7D046"/>
                </a:solidFill>
                <a:latin typeface="Verdana" panose="020B0604030504040204" pitchFamily="34" charset="0"/>
                <a:ea typeface="Verdana" panose="020B0604030504040204" pitchFamily="34" charset="0"/>
              </a:rPr>
              <a:t>disorder</a:t>
            </a:r>
          </a:p>
          <a:p>
            <a:pPr marL="114300" indent="0">
              <a:buNone/>
            </a:pPr>
            <a:r>
              <a:rPr lang="en-US" altLang="en-US" sz="3200" dirty="0" smtClean="0">
                <a:latin typeface="Verdana" panose="020B0604030504040204" pitchFamily="34" charset="0"/>
                <a:ea typeface="Verdana" panose="020B0604030504040204" pitchFamily="34" charset="0"/>
              </a:rPr>
              <a:t>    Paxil</a:t>
            </a:r>
            <a:r>
              <a:rPr lang="en-US" altLang="en-US" sz="3200" dirty="0">
                <a:latin typeface="Verdana" panose="020B0604030504040204" pitchFamily="34" charset="0"/>
                <a:ea typeface="Verdana" panose="020B0604030504040204" pitchFamily="34" charset="0"/>
              </a:rPr>
              <a:t>, Zoloft, Effexor XR</a:t>
            </a:r>
          </a:p>
          <a:p>
            <a:endParaRPr lang="en-US" sz="3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99939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Only Grade A recommendation for anxiety</a:t>
            </a: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3262184" y="1825625"/>
            <a:ext cx="8091616" cy="4351338"/>
          </a:xfrm>
        </p:spPr>
        <p:txBody>
          <a:bodyPr/>
          <a:lstStyle/>
          <a:p>
            <a:r>
              <a:rPr lang="en-US" altLang="en-US" sz="3600" dirty="0">
                <a:latin typeface="Verdana" panose="020B0604030504040204" pitchFamily="34" charset="0"/>
                <a:ea typeface="Verdana" panose="020B0604030504040204" pitchFamily="34" charset="0"/>
              </a:rPr>
              <a:t>Psychotherapy can be as effective as </a:t>
            </a:r>
            <a:r>
              <a:rPr lang="en-US" altLang="en-US" sz="3600" dirty="0" smtClean="0">
                <a:latin typeface="Verdana" panose="020B0604030504040204" pitchFamily="34" charset="0"/>
                <a:ea typeface="Verdana" panose="020B0604030504040204" pitchFamily="34" charset="0"/>
              </a:rPr>
              <a:t>medications </a:t>
            </a:r>
            <a:r>
              <a:rPr lang="en-US" altLang="en-US" sz="3600" dirty="0">
                <a:latin typeface="Verdana" panose="020B0604030504040204" pitchFamily="34" charset="0"/>
                <a:ea typeface="Verdana" panose="020B0604030504040204" pitchFamily="34" charset="0"/>
              </a:rPr>
              <a:t>for GAD &amp; </a:t>
            </a:r>
            <a:r>
              <a:rPr lang="en-US" altLang="en-US" sz="3600" dirty="0" smtClean="0">
                <a:latin typeface="Verdana" panose="020B0604030504040204" pitchFamily="34" charset="0"/>
                <a:ea typeface="Verdana" panose="020B0604030504040204" pitchFamily="34" charset="0"/>
              </a:rPr>
              <a:t>Panic Disorder.</a:t>
            </a:r>
          </a:p>
          <a:p>
            <a:endParaRPr lang="en-US" altLang="en-US" sz="3600" dirty="0">
              <a:latin typeface="Verdana" panose="020B0604030504040204" pitchFamily="34" charset="0"/>
              <a:ea typeface="Verdana" panose="020B0604030504040204" pitchFamily="34" charset="0"/>
            </a:endParaRPr>
          </a:p>
          <a:p>
            <a:pPr lvl="1"/>
            <a:r>
              <a:rPr lang="en-US" altLang="en-US" sz="3200" dirty="0">
                <a:latin typeface="Verdana" panose="020B0604030504040204" pitchFamily="34" charset="0"/>
                <a:ea typeface="Verdana" panose="020B0604030504040204" pitchFamily="34" charset="0"/>
              </a:rPr>
              <a:t>Cognitive behavioral therapy has </a:t>
            </a:r>
            <a:r>
              <a:rPr lang="en-US" altLang="en-US" sz="3200" dirty="0" smtClean="0">
                <a:latin typeface="Verdana" panose="020B0604030504040204" pitchFamily="34" charset="0"/>
                <a:ea typeface="Verdana" panose="020B0604030504040204" pitchFamily="34" charset="0"/>
              </a:rPr>
              <a:t>the best </a:t>
            </a:r>
            <a:r>
              <a:rPr lang="en-US" altLang="en-US" sz="3200" dirty="0">
                <a:latin typeface="Verdana" panose="020B0604030504040204" pitchFamily="34" charset="0"/>
                <a:ea typeface="Verdana" panose="020B0604030504040204" pitchFamily="34" charset="0"/>
              </a:rPr>
              <a:t>level of evidence.</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6" name="Picture 5" descr="C:\Users\uyxxx015\Desktop\Change That Matters\Photos\Improving Mood\counseling-99740_19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66" y="1825624"/>
            <a:ext cx="2932718" cy="4204263"/>
          </a:xfrm>
          <a:prstGeom prst="rect">
            <a:avLst/>
          </a:prstGeom>
          <a:noFill/>
          <a:ln>
            <a:noFill/>
          </a:ln>
        </p:spPr>
      </p:pic>
    </p:spTree>
    <p:extLst>
      <p:ext uri="{BB962C8B-B14F-4D97-AF65-F5344CB8AC3E}">
        <p14:creationId xmlns:p14="http://schemas.microsoft.com/office/powerpoint/2010/main" val="3466716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Grade B recommendations</a:t>
            </a: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3645242" y="1825625"/>
            <a:ext cx="7708558" cy="4351338"/>
          </a:xfrm>
        </p:spPr>
        <p:txBody>
          <a:bodyPr/>
          <a:lstStyle/>
          <a:p>
            <a:r>
              <a:rPr lang="en-US" altLang="en-US" dirty="0">
                <a:latin typeface="Verdana" panose="020B0604030504040204" pitchFamily="34" charset="0"/>
                <a:ea typeface="Verdana" panose="020B0604030504040204" pitchFamily="34" charset="0"/>
              </a:rPr>
              <a:t>Physical activity is a cost-effective treatment for GAD &amp; </a:t>
            </a:r>
            <a:r>
              <a:rPr lang="en-US" altLang="en-US" dirty="0" smtClean="0">
                <a:latin typeface="Verdana" panose="020B0604030504040204" pitchFamily="34" charset="0"/>
                <a:ea typeface="Verdana" panose="020B0604030504040204" pitchFamily="34" charset="0"/>
              </a:rPr>
              <a:t>Panic Disorder</a:t>
            </a:r>
          </a:p>
          <a:p>
            <a:endParaRPr lang="en-US" altLang="en-US" dirty="0">
              <a:latin typeface="Verdana" panose="020B0604030504040204" pitchFamily="34" charset="0"/>
              <a:ea typeface="Verdana" panose="020B0604030504040204" pitchFamily="34" charset="0"/>
            </a:endParaRPr>
          </a:p>
          <a:p>
            <a:r>
              <a:rPr lang="en-US" altLang="en-US" dirty="0">
                <a:latin typeface="Verdana" panose="020B0604030504040204" pitchFamily="34" charset="0"/>
                <a:ea typeface="Verdana" panose="020B0604030504040204" pitchFamily="34" charset="0"/>
              </a:rPr>
              <a:t>SSRIs are a first-line therapy for GAD </a:t>
            </a:r>
            <a:endParaRPr lang="en-US" altLang="en-US" dirty="0" smtClean="0">
              <a:latin typeface="Verdana" panose="020B0604030504040204" pitchFamily="34" charset="0"/>
              <a:ea typeface="Verdana" panose="020B0604030504040204" pitchFamily="34" charset="0"/>
            </a:endParaRPr>
          </a:p>
          <a:p>
            <a:pPr marL="114300" indent="0">
              <a:buNone/>
            </a:pPr>
            <a:r>
              <a:rPr lang="en-US" altLang="en-US" dirty="0" smtClean="0">
                <a:latin typeface="Verdana" panose="020B0604030504040204" pitchFamily="34" charset="0"/>
                <a:ea typeface="Verdana" panose="020B0604030504040204" pitchFamily="34" charset="0"/>
              </a:rPr>
              <a:t>    and Panic Disorder</a:t>
            </a:r>
          </a:p>
          <a:p>
            <a:endParaRPr lang="en-US" alt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7" name="Picture 6" descr="C:\Users\uyxxx015\Desktop\Change That Matters\Photos\Physical Activity Photos\active-dog-walking-enjoyment-fun-150418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01" y="1924351"/>
            <a:ext cx="3324141" cy="4252611"/>
          </a:xfrm>
          <a:prstGeom prst="rect">
            <a:avLst/>
          </a:prstGeom>
          <a:noFill/>
          <a:ln>
            <a:noFill/>
          </a:ln>
        </p:spPr>
      </p:pic>
    </p:spTree>
    <p:extLst>
      <p:ext uri="{BB962C8B-B14F-4D97-AF65-F5344CB8AC3E}">
        <p14:creationId xmlns:p14="http://schemas.microsoft.com/office/powerpoint/2010/main" val="1253853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Grade B recommendations</a:t>
            </a: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r>
              <a:rPr lang="en-US" altLang="en-US" dirty="0" smtClean="0">
                <a:latin typeface="Verdana" panose="020B0604030504040204" pitchFamily="34" charset="0"/>
                <a:ea typeface="Verdana" panose="020B0604030504040204" pitchFamily="34" charset="0"/>
              </a:rPr>
              <a:t>Benzodiazepines (BZ) do </a:t>
            </a:r>
            <a:r>
              <a:rPr lang="en-US" altLang="en-US" dirty="0">
                <a:latin typeface="Verdana" panose="020B0604030504040204" pitchFamily="34" charset="0"/>
                <a:ea typeface="Verdana" panose="020B0604030504040204" pitchFamily="34" charset="0"/>
              </a:rPr>
              <a:t>not improve long-term outcomes. Should be used only short-term during </a:t>
            </a:r>
            <a:r>
              <a:rPr lang="en-US" altLang="en-US" dirty="0" smtClean="0">
                <a:latin typeface="Verdana" panose="020B0604030504040204" pitchFamily="34" charset="0"/>
                <a:ea typeface="Verdana" panose="020B0604030504040204" pitchFamily="34" charset="0"/>
              </a:rPr>
              <a:t>crises </a:t>
            </a:r>
            <a:r>
              <a:rPr lang="en-US" altLang="en-US" dirty="0">
                <a:latin typeface="Verdana" panose="020B0604030504040204" pitchFamily="34" charset="0"/>
                <a:ea typeface="Verdana" panose="020B0604030504040204" pitchFamily="34" charset="0"/>
              </a:rPr>
              <a:t>(due to risk for tolerance/dependence)</a:t>
            </a:r>
          </a:p>
          <a:p>
            <a:endParaRPr lang="en-US" altLang="en-US" sz="1200" dirty="0">
              <a:latin typeface="Verdana" panose="020B0604030504040204" pitchFamily="34" charset="0"/>
              <a:ea typeface="Verdana" panose="020B0604030504040204" pitchFamily="34" charset="0"/>
            </a:endParaRPr>
          </a:p>
          <a:p>
            <a:r>
              <a:rPr lang="en-US" altLang="en-US" dirty="0">
                <a:solidFill>
                  <a:srgbClr val="1EBFC7"/>
                </a:solidFill>
                <a:latin typeface="Verdana" panose="020B0604030504040204" pitchFamily="34" charset="0"/>
                <a:ea typeface="Verdana" panose="020B0604030504040204" pitchFamily="34" charset="0"/>
              </a:rPr>
              <a:t>BZs are to anxiety what Opioids are to pain</a:t>
            </a:r>
          </a:p>
          <a:p>
            <a:pPr lvl="1"/>
            <a:r>
              <a:rPr lang="en-US" altLang="en-US" dirty="0" smtClean="0">
                <a:latin typeface="Verdana" panose="020B0604030504040204" pitchFamily="34" charset="0"/>
                <a:ea typeface="Verdana" panose="020B0604030504040204" pitchFamily="34" charset="0"/>
              </a:rPr>
              <a:t>Highly </a:t>
            </a:r>
            <a:r>
              <a:rPr lang="en-US" altLang="en-US" dirty="0">
                <a:latin typeface="Verdana" panose="020B0604030504040204" pitchFamily="34" charset="0"/>
                <a:ea typeface="Verdana" panose="020B0604030504040204" pitchFamily="34" charset="0"/>
              </a:rPr>
              <a:t>effective in the short term</a:t>
            </a:r>
          </a:p>
          <a:p>
            <a:pPr lvl="1"/>
            <a:r>
              <a:rPr lang="en-US" altLang="en-US" dirty="0" smtClean="0">
                <a:latin typeface="Verdana" panose="020B0604030504040204" pitchFamily="34" charset="0"/>
                <a:ea typeface="Verdana" panose="020B0604030504040204" pitchFamily="34" charset="0"/>
              </a:rPr>
              <a:t>Abused </a:t>
            </a:r>
            <a:r>
              <a:rPr lang="en-US" altLang="en-US" dirty="0">
                <a:latin typeface="Verdana" panose="020B0604030504040204" pitchFamily="34" charset="0"/>
                <a:ea typeface="Verdana" panose="020B0604030504040204" pitchFamily="34" charset="0"/>
              </a:rPr>
              <a:t>by some</a:t>
            </a:r>
          </a:p>
          <a:p>
            <a:pPr lvl="1"/>
            <a:r>
              <a:rPr lang="en-US" altLang="en-US" dirty="0" smtClean="0">
                <a:latin typeface="Verdana" panose="020B0604030504040204" pitchFamily="34" charset="0"/>
                <a:ea typeface="Verdana" panose="020B0604030504040204" pitchFamily="34" charset="0"/>
              </a:rPr>
              <a:t>Discouraged </a:t>
            </a:r>
            <a:r>
              <a:rPr lang="en-US" altLang="en-US" dirty="0">
                <a:latin typeface="Verdana" panose="020B0604030504040204" pitchFamily="34" charset="0"/>
                <a:ea typeface="Verdana" panose="020B0604030504040204" pitchFamily="34" charset="0"/>
              </a:rPr>
              <a:t>but sometimes indispensable for chronic use</a:t>
            </a:r>
          </a:p>
          <a:p>
            <a:pPr lvl="1"/>
            <a:r>
              <a:rPr lang="en-US" altLang="en-US" dirty="0" smtClean="0">
                <a:latin typeface="Verdana" panose="020B0604030504040204" pitchFamily="34" charset="0"/>
                <a:ea typeface="Verdana" panose="020B0604030504040204" pitchFamily="34" charset="0"/>
              </a:rPr>
              <a:t>Avoid </a:t>
            </a:r>
            <a:r>
              <a:rPr lang="en-US" altLang="en-US" dirty="0">
                <a:latin typeface="Verdana" panose="020B0604030504040204" pitchFamily="34" charset="0"/>
                <a:ea typeface="Verdana" panose="020B0604030504040204" pitchFamily="34" charset="0"/>
              </a:rPr>
              <a:t>in patients </a:t>
            </a:r>
            <a:r>
              <a:rPr lang="en-US" altLang="en-US" dirty="0" smtClean="0">
                <a:latin typeface="Verdana" panose="020B0604030504040204" pitchFamily="34" charset="0"/>
                <a:ea typeface="Verdana" panose="020B0604030504040204" pitchFamily="34" charset="0"/>
              </a:rPr>
              <a:t>with a history of </a:t>
            </a:r>
            <a:r>
              <a:rPr lang="en-US" altLang="en-US" dirty="0">
                <a:latin typeface="Verdana" panose="020B0604030504040204" pitchFamily="34" charset="0"/>
                <a:ea typeface="Verdana" panose="020B0604030504040204" pitchFamily="34" charset="0"/>
              </a:rPr>
              <a:t>addiction</a:t>
            </a:r>
          </a:p>
          <a:p>
            <a:endParaRPr lang="en-US" alt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464783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a:xfrm>
            <a:off x="838200" y="365125"/>
            <a:ext cx="10515600" cy="1880134"/>
          </a:xfrm>
        </p:spPr>
        <p:txBody>
          <a:bodyPr/>
          <a:lstStyle/>
          <a:p>
            <a:r>
              <a:rPr lang="en-US" altLang="en-US" dirty="0">
                <a:solidFill>
                  <a:schemeClr val="bg1"/>
                </a:solidFill>
              </a:rPr>
              <a:t>Model by Murray Stein </a:t>
            </a:r>
            <a:r>
              <a:rPr lang="en-US" altLang="en-US" dirty="0" smtClean="0">
                <a:solidFill>
                  <a:schemeClr val="bg1"/>
                </a:solidFill>
              </a:rPr>
              <a:t/>
            </a:r>
            <a:br>
              <a:rPr lang="en-US" altLang="en-US" dirty="0" smtClean="0">
                <a:solidFill>
                  <a:schemeClr val="bg1"/>
                </a:solidFill>
              </a:rPr>
            </a:br>
            <a:r>
              <a:rPr lang="en-US" altLang="en-US" dirty="0" smtClean="0">
                <a:solidFill>
                  <a:schemeClr val="bg1"/>
                </a:solidFill>
              </a:rPr>
              <a:t>&amp; </a:t>
            </a:r>
            <a:r>
              <a:rPr lang="en-US" altLang="en-US" dirty="0">
                <a:solidFill>
                  <a:schemeClr val="bg1"/>
                </a:solidFill>
              </a:rPr>
              <a:t>Michelle </a:t>
            </a:r>
            <a:r>
              <a:rPr lang="en-US" altLang="en-US" dirty="0" err="1" smtClean="0">
                <a:solidFill>
                  <a:schemeClr val="bg1"/>
                </a:solidFill>
              </a:rPr>
              <a:t>Craske</a:t>
            </a:r>
            <a:r>
              <a:rPr lang="en-US" altLang="en-US" dirty="0" smtClean="0">
                <a:solidFill>
                  <a:schemeClr val="bg1"/>
                </a:solidFill>
              </a:rPr>
              <a:t> </a:t>
            </a:r>
            <a:br>
              <a:rPr lang="en-US" altLang="en-US" dirty="0" smtClean="0">
                <a:solidFill>
                  <a:schemeClr val="bg1"/>
                </a:solidFill>
              </a:rPr>
            </a:br>
            <a:r>
              <a:rPr lang="en-US" altLang="en-US" dirty="0" smtClean="0">
                <a:solidFill>
                  <a:schemeClr val="bg1"/>
                </a:solidFill>
              </a:rPr>
              <a:t>JAMA, 2017</a:t>
            </a:r>
            <a:endParaRPr lang="en-US" altLang="en-US" dirty="0">
              <a:solidFill>
                <a:schemeClr val="bg1"/>
              </a:solidFill>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endParaRPr lang="en-US" altLang="en-US" dirty="0"/>
          </a:p>
          <a:p>
            <a:r>
              <a:rPr lang="en-US" dirty="0" smtClean="0">
                <a:latin typeface="Verdana" panose="020B0604030504040204" pitchFamily="34" charset="0"/>
                <a:ea typeface="Verdana" panose="020B0604030504040204" pitchFamily="34" charset="0"/>
                <a:cs typeface="Verdana" panose="020B0604030504040204" pitchFamily="34" charset="0"/>
              </a:rPr>
              <a:t>JAMA 2017</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69644" y="486577"/>
            <a:ext cx="4038600" cy="584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138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a:xfrm>
            <a:off x="838200" y="365125"/>
            <a:ext cx="10515600" cy="1418408"/>
          </a:xfrm>
        </p:spPr>
        <p:txBody>
          <a:bodyPr/>
          <a:lstStyle/>
          <a:p>
            <a:r>
              <a:rPr lang="en-US" altLang="en-US" dirty="0">
                <a:solidFill>
                  <a:schemeClr val="bg1"/>
                </a:solidFill>
              </a:rPr>
              <a:t>Model by Murray Stein </a:t>
            </a:r>
            <a:r>
              <a:rPr lang="en-US" altLang="en-US" dirty="0" smtClean="0">
                <a:solidFill>
                  <a:schemeClr val="bg1"/>
                </a:solidFill>
              </a:rPr>
              <a:t>&amp; </a:t>
            </a:r>
            <a:r>
              <a:rPr lang="en-US" altLang="en-US" dirty="0">
                <a:solidFill>
                  <a:schemeClr val="bg1"/>
                </a:solidFill>
              </a:rPr>
              <a:t>Michelle </a:t>
            </a:r>
            <a:r>
              <a:rPr lang="en-US" altLang="en-US" dirty="0" err="1" smtClean="0">
                <a:solidFill>
                  <a:schemeClr val="bg1"/>
                </a:solidFill>
              </a:rPr>
              <a:t>Craske</a:t>
            </a:r>
            <a:r>
              <a:rPr lang="en-US" altLang="en-US" dirty="0" smtClean="0">
                <a:solidFill>
                  <a:schemeClr val="bg1"/>
                </a:solidFill>
              </a:rPr>
              <a:t> </a:t>
            </a:r>
            <a:endParaRPr lang="en-US" altLang="en-US" dirty="0">
              <a:solidFill>
                <a:schemeClr val="bg1"/>
              </a:solidFill>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r>
              <a:rPr lang="en-US" altLang="en-US" dirty="0" smtClean="0">
                <a:latin typeface="Verdana" panose="020B0604030504040204" pitchFamily="34" charset="0"/>
                <a:ea typeface="Verdana" panose="020B0604030504040204" pitchFamily="34" charset="0"/>
              </a:rPr>
              <a:t>Often </a:t>
            </a:r>
            <a:r>
              <a:rPr lang="en-US" altLang="en-US" dirty="0">
                <a:latin typeface="Verdana" panose="020B0604030504040204" pitchFamily="34" charset="0"/>
                <a:ea typeface="Verdana" panose="020B0604030504040204" pitchFamily="34" charset="0"/>
              </a:rPr>
              <a:t>stepped care – may start with exercise &amp; stress management (e.g., via apps)</a:t>
            </a:r>
          </a:p>
          <a:p>
            <a:endParaRPr lang="en-US" altLang="en-US" dirty="0" smtClean="0">
              <a:latin typeface="Verdana" panose="020B0604030504040204" pitchFamily="34" charset="0"/>
              <a:ea typeface="Verdana" panose="020B0604030504040204" pitchFamily="34" charset="0"/>
            </a:endParaRPr>
          </a:p>
          <a:p>
            <a:r>
              <a:rPr lang="en-US" altLang="en-US" dirty="0" smtClean="0">
                <a:latin typeface="Verdana" panose="020B0604030504040204" pitchFamily="34" charset="0"/>
                <a:ea typeface="Verdana" panose="020B0604030504040204" pitchFamily="34" charset="0"/>
              </a:rPr>
              <a:t>If </a:t>
            </a:r>
            <a:r>
              <a:rPr lang="en-US" altLang="en-US" dirty="0">
                <a:latin typeface="Verdana" panose="020B0604030504040204" pitchFamily="34" charset="0"/>
                <a:ea typeface="Verdana" panose="020B0604030504040204" pitchFamily="34" charset="0"/>
              </a:rPr>
              <a:t>SSRI or SNRI, start at lowest available dose &amp; titrate up every 2-4 weeks to minimize adverse effects</a:t>
            </a:r>
          </a:p>
          <a:p>
            <a:endParaRPr lang="en-US" altLang="en-US" dirty="0" smtClean="0">
              <a:latin typeface="Verdana" panose="020B0604030504040204" pitchFamily="34" charset="0"/>
              <a:ea typeface="Verdana" panose="020B0604030504040204" pitchFamily="34" charset="0"/>
            </a:endParaRPr>
          </a:p>
          <a:p>
            <a:r>
              <a:rPr lang="en-US" altLang="en-US" dirty="0" smtClean="0">
                <a:latin typeface="Verdana" panose="020B0604030504040204" pitchFamily="34" charset="0"/>
                <a:ea typeface="Verdana" panose="020B0604030504040204" pitchFamily="34" charset="0"/>
              </a:rPr>
              <a:t>If </a:t>
            </a:r>
            <a:r>
              <a:rPr lang="en-US" altLang="en-US" dirty="0">
                <a:latin typeface="Verdana" panose="020B0604030504040204" pitchFamily="34" charset="0"/>
                <a:ea typeface="Verdana" panose="020B0604030504040204" pitchFamily="34" charset="0"/>
              </a:rPr>
              <a:t>antidepressant helps, continue for 9-12 months before stopping/tapering</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529369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040016"/>
            <a:ext cx="12205447" cy="189681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040016"/>
            <a:ext cx="10515600" cy="189681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Change That Matters’ </a:t>
            </a:r>
            <a:br>
              <a:rPr lang="en-US" dirty="0" smtClean="0">
                <a:solidFill>
                  <a:schemeClr val="lt1"/>
                </a:solidFill>
                <a:latin typeface="Verdana"/>
                <a:ea typeface="Verdana"/>
                <a:cs typeface="Verdana"/>
                <a:sym typeface="Verdana"/>
              </a:rPr>
            </a:br>
            <a:r>
              <a:rPr lang="en-US" dirty="0" smtClean="0">
                <a:solidFill>
                  <a:schemeClr val="lt1"/>
                </a:solidFill>
                <a:latin typeface="Verdana"/>
                <a:ea typeface="Verdana"/>
                <a:cs typeface="Verdana"/>
                <a:sym typeface="Verdana"/>
              </a:rPr>
              <a:t>Focus on Values and Meaning in Life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54866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Anxiety and Meaning</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a:solidFill>
                  <a:schemeClr val="tx1"/>
                </a:solidFill>
                <a:latin typeface="Verdana"/>
                <a:ea typeface="Verdana"/>
                <a:cs typeface="Verdana"/>
                <a:sym typeface="Verdana"/>
              </a:rPr>
              <a:t>W</a:t>
            </a:r>
            <a:r>
              <a:rPr lang="en-US" dirty="0" smtClean="0">
                <a:solidFill>
                  <a:schemeClr val="tx1"/>
                </a:solidFill>
                <a:latin typeface="Verdana"/>
                <a:ea typeface="Verdana"/>
                <a:cs typeface="Verdana"/>
                <a:sym typeface="Verdana"/>
              </a:rPr>
              <a:t>hen people feel stressed or anxious, they often withdraw from meaningful activities</a:t>
            </a:r>
          </a:p>
          <a:p>
            <a:pPr marL="635000" indent="-457200">
              <a:spcBef>
                <a:spcPts val="0"/>
              </a:spcBef>
              <a:spcAft>
                <a:spcPts val="900"/>
              </a:spcAft>
              <a:buSzPts val="2800"/>
            </a:pPr>
            <a:endParaRPr lang="en-US" dirty="0" smtClean="0">
              <a:solidFill>
                <a:schemeClr val="tx1"/>
              </a:solidFill>
              <a:latin typeface="Verdana"/>
              <a:ea typeface="Verdana"/>
              <a:cs typeface="Verdana"/>
              <a:sym typeface="Verdana"/>
            </a:endParaRPr>
          </a:p>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A powerful intervention is to </a:t>
            </a:r>
            <a:r>
              <a:rPr lang="en-US" u="sng" dirty="0" smtClean="0">
                <a:solidFill>
                  <a:schemeClr val="tx1"/>
                </a:solidFill>
                <a:latin typeface="Verdana"/>
                <a:ea typeface="Verdana"/>
                <a:cs typeface="Verdana"/>
                <a:sym typeface="Verdana"/>
              </a:rPr>
              <a:t>reconnect to a source of meaning</a:t>
            </a:r>
            <a:r>
              <a:rPr lang="en-US" dirty="0" smtClean="0">
                <a:solidFill>
                  <a:schemeClr val="tx1"/>
                </a:solidFill>
                <a:latin typeface="Verdana"/>
                <a:ea typeface="Verdana"/>
                <a:cs typeface="Verdana"/>
                <a:sym typeface="Verdana"/>
              </a:rPr>
              <a:t> and </a:t>
            </a:r>
            <a:r>
              <a:rPr lang="en-US" u="sng" dirty="0" smtClean="0">
                <a:solidFill>
                  <a:schemeClr val="tx1"/>
                </a:solidFill>
                <a:latin typeface="Verdana"/>
                <a:ea typeface="Verdana"/>
                <a:cs typeface="Verdana"/>
                <a:sym typeface="Verdana"/>
              </a:rPr>
              <a:t>engage in activities that are meaningful</a:t>
            </a:r>
            <a:r>
              <a:rPr lang="en-US" dirty="0" smtClean="0">
                <a:solidFill>
                  <a:schemeClr val="tx1"/>
                </a:solidFill>
                <a:latin typeface="Verdana"/>
                <a:ea typeface="Verdana"/>
                <a:cs typeface="Verdana"/>
                <a:sym typeface="Verdana"/>
              </a:rPr>
              <a:t>, such as:</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Relationships</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Work or volunteering</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Education or training (growth)</a:t>
            </a: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Citizenship or community life</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8273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You only have 24 hours a day…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How do you want to spend those hours?</a:t>
            </a:r>
          </a:p>
          <a:p>
            <a:pPr marL="635000" indent="-457200">
              <a:spcBef>
                <a:spcPts val="0"/>
              </a:spcBef>
              <a:spcAft>
                <a:spcPts val="900"/>
              </a:spcAft>
              <a:buSzPts val="2800"/>
            </a:pPr>
            <a:endParaRPr lang="en-US" dirty="0">
              <a:solidFill>
                <a:schemeClr val="tx1"/>
              </a:solidFill>
              <a:latin typeface="Verdana"/>
              <a:ea typeface="Verdana"/>
              <a:cs typeface="Verdana"/>
              <a:sym typeface="Verdana"/>
            </a:endParaRPr>
          </a:p>
          <a:p>
            <a:pPr marL="635000" indent="-457200">
              <a:spcBef>
                <a:spcPts val="0"/>
              </a:spcBef>
              <a:spcAft>
                <a:spcPts val="900"/>
              </a:spcAft>
              <a:buSzPts val="2800"/>
            </a:pPr>
            <a:r>
              <a:rPr lang="en-US" dirty="0" smtClean="0">
                <a:solidFill>
                  <a:schemeClr val="tx1"/>
                </a:solidFill>
                <a:latin typeface="Verdana"/>
                <a:ea typeface="Verdana"/>
                <a:cs typeface="Verdana"/>
                <a:sym typeface="Verdana"/>
              </a:rPr>
              <a:t>Questions to ask:</a:t>
            </a:r>
          </a:p>
          <a:p>
            <a:pPr marL="1092200" lvl="1" indent="-457200">
              <a:spcBef>
                <a:spcPts val="0"/>
              </a:spcBef>
              <a:spcAft>
                <a:spcPts val="900"/>
              </a:spcAft>
              <a:buSzPts val="2800"/>
            </a:pPr>
            <a:r>
              <a:rPr lang="en-US" dirty="0">
                <a:solidFill>
                  <a:schemeClr val="tx1"/>
                </a:solidFill>
                <a:latin typeface="Verdana"/>
                <a:ea typeface="Verdana"/>
                <a:cs typeface="Verdana"/>
                <a:sym typeface="Verdana"/>
              </a:rPr>
              <a:t>What really matters to me?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What </a:t>
            </a:r>
            <a:r>
              <a:rPr lang="en-US" dirty="0">
                <a:solidFill>
                  <a:schemeClr val="tx1"/>
                </a:solidFill>
                <a:latin typeface="Verdana"/>
                <a:ea typeface="Verdana"/>
                <a:cs typeface="Verdana"/>
                <a:sym typeface="Verdana"/>
              </a:rPr>
              <a:t>makes my life meaningful?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How </a:t>
            </a:r>
            <a:r>
              <a:rPr lang="en-US" dirty="0">
                <a:solidFill>
                  <a:schemeClr val="tx1"/>
                </a:solidFill>
                <a:latin typeface="Verdana"/>
                <a:ea typeface="Verdana"/>
                <a:cs typeface="Verdana"/>
                <a:sym typeface="Verdana"/>
              </a:rPr>
              <a:t>can I help someone else? </a:t>
            </a:r>
            <a:endParaRPr lang="en-US" dirty="0" smtClean="0">
              <a:solidFill>
                <a:schemeClr val="tx1"/>
              </a:solidFill>
              <a:latin typeface="Verdana"/>
              <a:ea typeface="Verdana"/>
              <a:cs typeface="Verdana"/>
              <a:sym typeface="Verdana"/>
            </a:endParaRPr>
          </a:p>
          <a:p>
            <a:pPr marL="1092200" lvl="1" indent="-457200">
              <a:spcBef>
                <a:spcPts val="0"/>
              </a:spcBef>
              <a:spcAft>
                <a:spcPts val="900"/>
              </a:spcAft>
              <a:buSzPts val="2800"/>
            </a:pPr>
            <a:r>
              <a:rPr lang="en-US" dirty="0" smtClean="0">
                <a:solidFill>
                  <a:schemeClr val="tx1"/>
                </a:solidFill>
                <a:latin typeface="Verdana"/>
                <a:ea typeface="Verdana"/>
                <a:cs typeface="Verdana"/>
                <a:sym typeface="Verdana"/>
              </a:rPr>
              <a:t>How </a:t>
            </a:r>
            <a:r>
              <a:rPr lang="en-US" dirty="0">
                <a:solidFill>
                  <a:schemeClr val="tx1"/>
                </a:solidFill>
                <a:latin typeface="Verdana"/>
                <a:ea typeface="Verdana"/>
                <a:cs typeface="Verdana"/>
                <a:sym typeface="Verdana"/>
              </a:rPr>
              <a:t>can I use my skills/talents to make a difference</a:t>
            </a:r>
            <a:endParaRPr lang="en-US" dirty="0" smtClean="0">
              <a:solidFill>
                <a:schemeClr val="tx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7" name="Picture 6" descr="C:\Users\uyxxx015\Desktop\Change That Matters\Photos\Stress\balance-macro-ocean-pebbles-2359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2692" y="2516863"/>
            <a:ext cx="2584060" cy="1852434"/>
          </a:xfrm>
          <a:prstGeom prst="rect">
            <a:avLst/>
          </a:prstGeom>
          <a:noFill/>
          <a:ln>
            <a:noFill/>
          </a:ln>
        </p:spPr>
      </p:pic>
    </p:spTree>
    <p:extLst>
      <p:ext uri="{BB962C8B-B14F-4D97-AF65-F5344CB8AC3E}">
        <p14:creationId xmlns:p14="http://schemas.microsoft.com/office/powerpoint/2010/main" val="37342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Stress vs Anxiety</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
        <p:nvSpPr>
          <p:cNvPr id="3" name="Text Placeholder 2"/>
          <p:cNvSpPr>
            <a:spLocks noGrp="1"/>
          </p:cNvSpPr>
          <p:nvPr>
            <p:ph type="body" idx="1"/>
          </p:nvPr>
        </p:nvSpPr>
        <p:spPr>
          <a:xfrm>
            <a:off x="838200" y="1825625"/>
            <a:ext cx="10515600" cy="4840646"/>
          </a:xfrm>
        </p:spPr>
        <p:txBody>
          <a:bodyPr/>
          <a:lstStyle/>
          <a:p>
            <a:r>
              <a:rPr lang="en-US" altLang="en-US" sz="3200" dirty="0" smtClean="0">
                <a:latin typeface="Verdana" panose="020B0604030504040204" pitchFamily="34" charset="0"/>
                <a:ea typeface="Verdana" panose="020B0604030504040204" pitchFamily="34" charset="0"/>
              </a:rPr>
              <a:t>Everyone experiences stress!</a:t>
            </a:r>
          </a:p>
          <a:p>
            <a:pPr lvl="1"/>
            <a:r>
              <a:rPr lang="en-US" altLang="en-US" sz="2800" dirty="0" smtClean="0">
                <a:latin typeface="Verdana" panose="020B0604030504040204" pitchFamily="34" charset="0"/>
                <a:ea typeface="Verdana" panose="020B0604030504040204" pitchFamily="34" charset="0"/>
              </a:rPr>
              <a:t>Can be useful to motivate.</a:t>
            </a:r>
          </a:p>
          <a:p>
            <a:pPr lvl="1"/>
            <a:r>
              <a:rPr lang="en-US" altLang="en-US" sz="2800" dirty="0" smtClean="0">
                <a:latin typeface="Verdana" panose="020B0604030504040204" pitchFamily="34" charset="0"/>
                <a:ea typeface="Verdana" panose="020B0604030504040204" pitchFamily="34" charset="0"/>
              </a:rPr>
              <a:t>Can be debilitating when overwhelming</a:t>
            </a:r>
            <a:endParaRPr lang="en-US" altLang="en-US" sz="2800" dirty="0">
              <a:latin typeface="Verdana" panose="020B0604030504040204" pitchFamily="34" charset="0"/>
              <a:ea typeface="Verdana" panose="020B0604030504040204" pitchFamily="34" charset="0"/>
            </a:endParaRPr>
          </a:p>
          <a:p>
            <a:r>
              <a:rPr lang="en-US" altLang="en-US" sz="3200" dirty="0" smtClean="0">
                <a:latin typeface="Verdana" panose="020B0604030504040204" pitchFamily="34" charset="0"/>
                <a:ea typeface="Verdana" panose="020B0604030504040204" pitchFamily="34" charset="0"/>
              </a:rPr>
              <a:t>Stress is generally a response to a THREAT</a:t>
            </a:r>
          </a:p>
          <a:p>
            <a:pPr lvl="1"/>
            <a:r>
              <a:rPr lang="en-US" altLang="en-US" sz="2800" dirty="0" smtClean="0">
                <a:latin typeface="Verdana" panose="020B0604030504040204" pitchFamily="34" charset="0"/>
                <a:ea typeface="Verdana" panose="020B0604030504040204" pitchFamily="34" charset="0"/>
              </a:rPr>
              <a:t>Is temporary</a:t>
            </a:r>
          </a:p>
          <a:p>
            <a:r>
              <a:rPr lang="en-US" altLang="en-US" sz="3200" dirty="0" smtClean="0">
                <a:latin typeface="Verdana" panose="020B0604030504040204" pitchFamily="34" charset="0"/>
                <a:ea typeface="Verdana" panose="020B0604030504040204" pitchFamily="34" charset="0"/>
              </a:rPr>
              <a:t>Anxiety is the REACTION to the stress</a:t>
            </a:r>
          </a:p>
          <a:p>
            <a:pPr lvl="1"/>
            <a:r>
              <a:rPr lang="en-US" altLang="en-US" sz="2800" dirty="0" smtClean="0">
                <a:latin typeface="Verdana" panose="020B0604030504040204" pitchFamily="34" charset="0"/>
                <a:ea typeface="Verdana" panose="020B0604030504040204" pitchFamily="34" charset="0"/>
              </a:rPr>
              <a:t>Mental health issue</a:t>
            </a:r>
          </a:p>
          <a:p>
            <a:endParaRPr lang="en-US" altLang="en-US" sz="200" dirty="0" smtClean="0">
              <a:latin typeface="Verdana" panose="020B0604030504040204" pitchFamily="34" charset="0"/>
              <a:ea typeface="Verdana" panose="020B0604030504040204" pitchFamily="34" charset="0"/>
            </a:endParaRPr>
          </a:p>
          <a:p>
            <a:r>
              <a:rPr lang="en-US" altLang="en-US" sz="3200" dirty="0" smtClean="0">
                <a:latin typeface="Verdana" panose="020B0604030504040204" pitchFamily="34" charset="0"/>
                <a:ea typeface="Verdana" panose="020B0604030504040204" pitchFamily="34" charset="0"/>
              </a:rPr>
              <a:t>Many interventions are helpful with both stress and anxiety</a:t>
            </a:r>
            <a:endParaRPr lang="en-US" altLang="en-US" sz="3200"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8" name="Picture 7" descr="C:\Users\uyxxx015\Desktop\Change That Matters\Photos\Stress\man-working-using-a-laptop-26962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8546" y="697116"/>
            <a:ext cx="2080635" cy="2610774"/>
          </a:xfrm>
          <a:prstGeom prst="rect">
            <a:avLst/>
          </a:prstGeom>
          <a:noFill/>
          <a:ln>
            <a:noFill/>
          </a:ln>
        </p:spPr>
      </p:pic>
    </p:spTree>
    <p:extLst>
      <p:ext uri="{BB962C8B-B14F-4D97-AF65-F5344CB8AC3E}">
        <p14:creationId xmlns:p14="http://schemas.microsoft.com/office/powerpoint/2010/main" val="31867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9" y="22874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1475" y="228749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Two Tools for Addressing Stress / Anxiety in Primary Care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4209861"/>
            <a:ext cx="10515600" cy="1967102"/>
          </a:xfrm>
          <a:prstGeom prst="rect">
            <a:avLst/>
          </a:prstGeom>
          <a:noFill/>
          <a:ln>
            <a:noFill/>
          </a:ln>
        </p:spPr>
        <p:txBody>
          <a:bodyPr spcFirstLastPara="1" wrap="square" lIns="91425" tIns="45700" rIns="91425" bIns="45700" anchor="t" anchorCtr="0">
            <a:noAutofit/>
          </a:bodyPr>
          <a:lstStyle/>
          <a:p>
            <a:pPr marL="228600" lvl="0" indent="-50800" algn="ctr">
              <a:spcBef>
                <a:spcPts val="0"/>
              </a:spcBef>
              <a:buSzPts val="2800"/>
              <a:buNone/>
            </a:pPr>
            <a:r>
              <a:rPr lang="en-US" dirty="0" smtClean="0">
                <a:solidFill>
                  <a:srgbClr val="7030A0"/>
                </a:solidFill>
                <a:latin typeface="Verdana"/>
                <a:ea typeface="Verdana"/>
                <a:cs typeface="Verdana"/>
                <a:sym typeface="Verdana"/>
              </a:rPr>
              <a:t>Catch/Challenge/Change</a:t>
            </a:r>
          </a:p>
          <a:p>
            <a:pPr marL="228600" lvl="0" indent="-50800" algn="ctr">
              <a:spcBef>
                <a:spcPts val="0"/>
              </a:spcBef>
              <a:buSzPts val="2800"/>
              <a:buNone/>
            </a:pPr>
            <a:endParaRPr lang="en-US" dirty="0">
              <a:solidFill>
                <a:srgbClr val="7030A0"/>
              </a:solidFill>
              <a:latin typeface="Verdana"/>
              <a:ea typeface="Verdana"/>
              <a:cs typeface="Verdana"/>
              <a:sym typeface="Verdana"/>
            </a:endParaRPr>
          </a:p>
          <a:p>
            <a:pPr marL="228600" lvl="0" indent="-50800" algn="ctr">
              <a:spcBef>
                <a:spcPts val="0"/>
              </a:spcBef>
              <a:buSzPts val="2800"/>
              <a:buNone/>
            </a:pPr>
            <a:r>
              <a:rPr lang="en-US" dirty="0" smtClean="0">
                <a:solidFill>
                  <a:srgbClr val="7030A0"/>
                </a:solidFill>
                <a:latin typeface="Verdana"/>
                <a:ea typeface="Verdana"/>
                <a:cs typeface="Verdana"/>
                <a:sym typeface="Verdana"/>
              </a:rPr>
              <a:t>Controllable vs Uncontrollable Stressors</a:t>
            </a:r>
            <a:endParaRPr lang="en-US" dirty="0">
              <a:solidFill>
                <a:srgbClr val="7030A0"/>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894742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tips do you give patients who are dealing with anxiety?</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77426" y="1966976"/>
            <a:ext cx="2124371" cy="235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66638" y="4209861"/>
            <a:ext cx="1593410" cy="307777"/>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Ask for help</a:t>
            </a:r>
            <a:endParaRPr lang="en-US" dirty="0">
              <a:latin typeface="Verdana" panose="020B0604030504040204" pitchFamily="34" charset="0"/>
              <a:ea typeface="Verdana" panose="020B0604030504040204" pitchFamily="34"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31" y="4146487"/>
            <a:ext cx="2684919" cy="20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22630" y="6319318"/>
            <a:ext cx="2477852" cy="307777"/>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Pray / meditate</a:t>
            </a:r>
            <a:endParaRPr lang="en-US" dirty="0">
              <a:latin typeface="Verdana" panose="020B0604030504040204" pitchFamily="34" charset="0"/>
              <a:ea typeface="Verdana" panose="020B0604030504040204" pitchFamily="34" charset="0"/>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868478"/>
            <a:ext cx="2088317" cy="249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56450" y="4372864"/>
            <a:ext cx="1448554" cy="307777"/>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E</a:t>
            </a:r>
            <a:r>
              <a:rPr lang="en-US" dirty="0" smtClean="0">
                <a:latin typeface="Verdana" panose="020B0604030504040204" pitchFamily="34" charset="0"/>
                <a:ea typeface="Verdana" panose="020B0604030504040204" pitchFamily="34" charset="0"/>
              </a:rPr>
              <a:t>xercise</a:t>
            </a:r>
            <a:endParaRPr lang="en-US" dirty="0">
              <a:latin typeface="Verdana" panose="020B0604030504040204" pitchFamily="34" charset="0"/>
              <a:ea typeface="Verdana" panose="020B0604030504040204" pitchFamily="34" charset="0"/>
            </a:endParaRPr>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3472" y="3125701"/>
            <a:ext cx="17335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95319" y="5911913"/>
            <a:ext cx="1320705" cy="307777"/>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rPr>
              <a:t>Mobile apps</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4764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Catch, Challenge, Change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838200" y="1825624"/>
            <a:ext cx="10515600" cy="480864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CATCH</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CHALLENGE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CHANGE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209" y="2426330"/>
            <a:ext cx="4630394" cy="223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018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Catch</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38669" y="1788934"/>
            <a:ext cx="3861063" cy="471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498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Challenge: </a:t>
            </a:r>
            <a:b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is under my control?</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53949" y="2086130"/>
            <a:ext cx="4629796" cy="181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401" y="4113889"/>
            <a:ext cx="46101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47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Change how you cope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01" y="4113889"/>
            <a:ext cx="46101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lstStyle/>
          <a:p>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550" y="1826490"/>
            <a:ext cx="47625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251" y="2619938"/>
            <a:ext cx="46672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188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Role of Physician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dirty="0" smtClean="0">
                <a:latin typeface="Verdana" panose="020B0604030504040204" pitchFamily="34" charset="0"/>
                <a:ea typeface="Verdana" panose="020B0604030504040204" pitchFamily="34" charset="0"/>
                <a:cs typeface="Verdana" panose="020B0604030504040204" pitchFamily="34" charset="0"/>
              </a:rPr>
              <a:t>Explore cycle </a:t>
            </a:r>
          </a:p>
          <a:p>
            <a:pPr marL="114300" indent="0">
              <a:buNone/>
            </a:pPr>
            <a:r>
              <a:rPr lang="en-US" dirty="0">
                <a:latin typeface="Verdana" panose="020B0604030504040204" pitchFamily="34" charset="0"/>
                <a:ea typeface="Verdana" panose="020B0604030504040204" pitchFamily="34" charset="0"/>
                <a:cs typeface="Verdana" panose="020B0604030504040204" pitchFamily="34" charset="0"/>
              </a:rPr>
              <a:t>o</a:t>
            </a:r>
            <a:r>
              <a:rPr lang="en-US" dirty="0" smtClean="0">
                <a:latin typeface="Verdana" panose="020B0604030504040204" pitchFamily="34" charset="0"/>
                <a:ea typeface="Verdana" panose="020B0604030504040204" pitchFamily="34" charset="0"/>
                <a:cs typeface="Verdana" panose="020B0604030504040204" pitchFamily="34" charset="0"/>
              </a:rPr>
              <a:t>f anxiety/stress </a:t>
            </a:r>
          </a:p>
          <a:p>
            <a:pPr marL="114300" indent="0">
              <a:buNone/>
            </a:pPr>
            <a:r>
              <a:rPr lang="en-US" dirty="0" smtClean="0">
                <a:latin typeface="Verdana" panose="020B0604030504040204" pitchFamily="34" charset="0"/>
                <a:ea typeface="Verdana" panose="020B0604030504040204" pitchFamily="34" charset="0"/>
                <a:cs typeface="Verdana" panose="020B0604030504040204" pitchFamily="34" charset="0"/>
              </a:rPr>
              <a:t>and somatic complaints</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graphicFrame>
        <p:nvGraphicFramePr>
          <p:cNvPr id="6" name="Diagram 5"/>
          <p:cNvGraphicFramePr/>
          <p:nvPr>
            <p:extLst>
              <p:ext uri="{D42A27DB-BD31-4B8C-83A1-F6EECF244321}">
                <p14:modId xmlns:p14="http://schemas.microsoft.com/office/powerpoint/2010/main" val="359398556"/>
              </p:ext>
            </p:extLst>
          </p:nvPr>
        </p:nvGraphicFramePr>
        <p:xfrm>
          <a:off x="5423025" y="1760805"/>
          <a:ext cx="6040673" cy="4447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8209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Role of Physician </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Encourage selection of a goal</a:t>
            </a:r>
          </a:p>
          <a:p>
            <a:pPr lvl="1"/>
            <a:r>
              <a:rPr lang="en-US" dirty="0" smtClean="0">
                <a:latin typeface="Verdana" panose="020B0604030504040204" pitchFamily="34" charset="0"/>
                <a:ea typeface="Verdana" panose="020B0604030504040204" pitchFamily="34" charset="0"/>
                <a:cs typeface="Verdana" panose="020B0604030504040204" pitchFamily="34" charset="0"/>
              </a:rPr>
              <a:t>Exercise, relaxation, deep breathing, phone app</a:t>
            </a:r>
          </a:p>
          <a:p>
            <a:r>
              <a:rPr lang="en-US" dirty="0" smtClean="0">
                <a:latin typeface="Verdana" panose="020B0604030504040204" pitchFamily="34" charset="0"/>
                <a:ea typeface="Verdana" panose="020B0604030504040204" pitchFamily="34" charset="0"/>
                <a:cs typeface="Verdana" panose="020B0604030504040204" pitchFamily="34" charset="0"/>
              </a:rPr>
              <a:t>Acknowledge some relationship/family situations can be stressful.</a:t>
            </a:r>
          </a:p>
          <a:p>
            <a:pPr lvl="1"/>
            <a:r>
              <a:rPr lang="en-US" dirty="0" smtClean="0">
                <a:latin typeface="Verdana" panose="020B0604030504040204" pitchFamily="34" charset="0"/>
                <a:ea typeface="Verdana" panose="020B0604030504040204" pitchFamily="34" charset="0"/>
                <a:cs typeface="Verdana" panose="020B0604030504040204" pitchFamily="34" charset="0"/>
              </a:rPr>
              <a:t>Set limits with some people?</a:t>
            </a:r>
          </a:p>
          <a:p>
            <a:r>
              <a:rPr lang="en-US" dirty="0" smtClean="0">
                <a:latin typeface="Verdana" panose="020B0604030504040204" pitchFamily="34" charset="0"/>
                <a:ea typeface="Verdana" panose="020B0604030504040204" pitchFamily="34" charset="0"/>
                <a:cs typeface="Verdana" panose="020B0604030504040204" pitchFamily="34" charset="0"/>
              </a:rPr>
              <a:t>Explore who can help with stress/anxiety</a:t>
            </a:r>
          </a:p>
          <a:p>
            <a:pPr lvl="1"/>
            <a:r>
              <a:rPr lang="en-US" dirty="0" smtClean="0">
                <a:latin typeface="Verdana" panose="020B0604030504040204" pitchFamily="34" charset="0"/>
                <a:ea typeface="Verdana" panose="020B0604030504040204" pitchFamily="34" charset="0"/>
                <a:cs typeface="Verdana" panose="020B0604030504040204" pitchFamily="34" charset="0"/>
              </a:rPr>
              <a:t>Personal life</a:t>
            </a:r>
          </a:p>
          <a:p>
            <a:pPr lvl="1"/>
            <a:r>
              <a:rPr lang="en-US" dirty="0" smtClean="0">
                <a:latin typeface="Verdana" panose="020B0604030504040204" pitchFamily="34" charset="0"/>
                <a:ea typeface="Verdana" panose="020B0604030504040204" pitchFamily="34" charset="0"/>
                <a:cs typeface="Verdana" panose="020B0604030504040204" pitchFamily="34" charset="0"/>
              </a:rPr>
              <a:t>Psychotherapy</a:t>
            </a:r>
          </a:p>
          <a:p>
            <a:pPr lvl="1"/>
            <a:r>
              <a:rPr lang="en-US" dirty="0" smtClean="0">
                <a:latin typeface="Verdana" panose="020B0604030504040204" pitchFamily="34" charset="0"/>
                <a:ea typeface="Verdana" panose="020B0604030504040204" pitchFamily="34" charset="0"/>
                <a:cs typeface="Verdana" panose="020B0604030504040204" pitchFamily="34" charset="0"/>
              </a:rPr>
              <a:t>Spiritual leaders</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39767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30933" y="2033554"/>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910628" y="20335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Handout</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5" name="Picture 4"/>
          <p:cNvPicPr/>
          <p:nvPr/>
        </p:nvPicPr>
        <p:blipFill rotWithShape="1">
          <a:blip r:embed="rId4"/>
          <a:srcRect t="984" r="1899" b="844"/>
          <a:stretch/>
        </p:blipFill>
        <p:spPr bwMode="auto">
          <a:xfrm>
            <a:off x="8809121" y="851027"/>
            <a:ext cx="2351543" cy="5334556"/>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067"/>
          <a:stretch/>
        </p:blipFill>
        <p:spPr bwMode="auto">
          <a:xfrm>
            <a:off x="6071790" y="818947"/>
            <a:ext cx="2435382" cy="528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981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Noteworthy Features of the Handout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838200" y="1825624"/>
            <a:ext cx="10515600" cy="4574219"/>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Education regarding stress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Identification of personal experience of stress/anxiety</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Reflection on controllable versus uncontrollable stressors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Tips on how to deal with different stressors</a:t>
            </a:r>
          </a:p>
          <a:p>
            <a:r>
              <a:rPr lang="en-US" dirty="0" smtClean="0">
                <a:latin typeface="Verdana" panose="020B0604030504040204" pitchFamily="34" charset="0"/>
                <a:ea typeface="Verdana" panose="020B0604030504040204" pitchFamily="34" charset="0"/>
                <a:cs typeface="Verdana" panose="020B0604030504040204" pitchFamily="34" charset="0"/>
              </a:rPr>
              <a:t>Goal setting</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Elicitation </a:t>
            </a:r>
            <a:r>
              <a:rPr lang="en-US" dirty="0">
                <a:latin typeface="Verdana" panose="020B0604030504040204" pitchFamily="34" charset="0"/>
                <a:ea typeface="Verdana" panose="020B0604030504040204" pitchFamily="34" charset="0"/>
                <a:cs typeface="Verdana" panose="020B0604030504040204" pitchFamily="34" charset="0"/>
              </a:rPr>
              <a:t>of social support</a:t>
            </a:r>
          </a:p>
          <a:p>
            <a:r>
              <a:rPr lang="en-US" dirty="0">
                <a:latin typeface="Verdana" panose="020B0604030504040204" pitchFamily="34" charset="0"/>
                <a:ea typeface="Verdana" panose="020B0604030504040204" pitchFamily="34" charset="0"/>
                <a:cs typeface="Verdana" panose="020B0604030504040204" pitchFamily="34" charset="0"/>
              </a:rPr>
              <a:t>Specific tips (e.g., </a:t>
            </a:r>
            <a:r>
              <a:rPr lang="en-US" dirty="0" smtClean="0">
                <a:latin typeface="Verdana" panose="020B0604030504040204" pitchFamily="34" charset="0"/>
                <a:ea typeface="Verdana" panose="020B0604030504040204" pitchFamily="34" charset="0"/>
                <a:cs typeface="Verdana" panose="020B0604030504040204" pitchFamily="34" charset="0"/>
              </a:rPr>
              <a:t>physical activity, distraction, therapy, mobile apps)</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8206" y="3084923"/>
            <a:ext cx="1151146" cy="24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01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Some anxiety </a:t>
            </a:r>
            <a:b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normal</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25085" y="215415"/>
            <a:ext cx="4500517" cy="63531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173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21579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215799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EHR Templates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956426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lt1"/>
                </a:solidFill>
                <a:latin typeface="Verdana"/>
                <a:ea typeface="Verdana"/>
                <a:cs typeface="Verdana"/>
                <a:sym typeface="Verdana"/>
              </a:rPr>
              <a:t>Documentation Template</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272374" y="1796442"/>
            <a:ext cx="11031166" cy="4779456"/>
          </a:xfrm>
          <a:prstGeom prst="rect">
            <a:avLst/>
          </a:prstGeom>
          <a:noFill/>
          <a:ln>
            <a:noFill/>
          </a:ln>
        </p:spPr>
        <p:txBody>
          <a:bodyPr spcFirstLastPara="1" wrap="square" lIns="91425" tIns="45700" rIns="91425" bIns="45700" anchor="t" anchorCtr="0">
            <a:noAutofit/>
          </a:bodyPr>
          <a:lstStyle/>
          <a:p>
            <a:r>
              <a:rPr lang="en-US" sz="1800" dirty="0">
                <a:latin typeface="Verdana" panose="020B0604030504040204" pitchFamily="34" charset="0"/>
                <a:ea typeface="Verdana" panose="020B0604030504040204" pitchFamily="34" charset="0"/>
              </a:rPr>
              <a:t>Current major life </a:t>
            </a:r>
            <a:r>
              <a:rPr lang="en-US" sz="1800" dirty="0">
                <a:solidFill>
                  <a:srgbClr val="1EBFC7"/>
                </a:solidFill>
                <a:latin typeface="Verdana" panose="020B0604030504040204" pitchFamily="34" charset="0"/>
                <a:ea typeface="Verdana" panose="020B0604030504040204" pitchFamily="34" charset="0"/>
              </a:rPr>
              <a:t>stressors </a:t>
            </a:r>
            <a:r>
              <a:rPr lang="en-US" sz="1800" dirty="0">
                <a:latin typeface="Verdana" panose="020B0604030504040204" pitchFamily="34" charset="0"/>
                <a:ea typeface="Verdana" panose="020B0604030504040204" pitchFamily="34" charset="0"/>
              </a:rPr>
              <a:t>***</a:t>
            </a:r>
          </a:p>
          <a:p>
            <a:r>
              <a:rPr lang="en-US" sz="1800" dirty="0">
                <a:latin typeface="Verdana" panose="020B0604030504040204" pitchFamily="34" charset="0"/>
                <a:ea typeface="Verdana" panose="020B0604030504040204" pitchFamily="34" charset="0"/>
              </a:rPr>
              <a:t>How patient </a:t>
            </a:r>
            <a:r>
              <a:rPr lang="en-US" sz="1800" dirty="0">
                <a:solidFill>
                  <a:srgbClr val="1EBFC7"/>
                </a:solidFill>
                <a:latin typeface="Verdana" panose="020B0604030504040204" pitchFamily="34" charset="0"/>
                <a:ea typeface="Verdana" panose="020B0604030504040204" pitchFamily="34" charset="0"/>
              </a:rPr>
              <a:t>experiences </a:t>
            </a:r>
            <a:r>
              <a:rPr lang="en-US" sz="1800" dirty="0">
                <a:latin typeface="Verdana" panose="020B0604030504040204" pitchFamily="34" charset="0"/>
                <a:ea typeface="Verdana" panose="020B0604030504040204" pitchFamily="34" charset="0"/>
              </a:rPr>
              <a:t>stress (e.g., body, thoughts, behavior):  ***</a:t>
            </a:r>
          </a:p>
          <a:p>
            <a:r>
              <a:rPr lang="en-US" sz="1800" dirty="0">
                <a:latin typeface="Verdana" panose="020B0604030504040204" pitchFamily="34" charset="0"/>
                <a:ea typeface="Verdana" panose="020B0604030504040204" pitchFamily="34" charset="0"/>
              </a:rPr>
              <a:t>Current </a:t>
            </a:r>
            <a:r>
              <a:rPr lang="en-US" sz="1800" dirty="0">
                <a:solidFill>
                  <a:srgbClr val="1EBFC7"/>
                </a:solidFill>
                <a:latin typeface="Verdana" panose="020B0604030504040204" pitchFamily="34" charset="0"/>
                <a:ea typeface="Verdana" panose="020B0604030504040204" pitchFamily="34" charset="0"/>
              </a:rPr>
              <a:t>treatments</a:t>
            </a:r>
            <a:r>
              <a:rPr lang="en-US" sz="1800" dirty="0">
                <a:latin typeface="Verdana" panose="020B0604030504040204" pitchFamily="34" charset="0"/>
                <a:ea typeface="Verdana" panose="020B0604030504040204" pitchFamily="34" charset="0"/>
              </a:rPr>
              <a:t>: (medication, therapy, exercise, self-help, social support, other ***)</a:t>
            </a:r>
          </a:p>
          <a:p>
            <a:r>
              <a:rPr lang="en-US" sz="1800" dirty="0">
                <a:solidFill>
                  <a:srgbClr val="1EBFC7"/>
                </a:solidFill>
                <a:latin typeface="Verdana" panose="020B0604030504040204" pitchFamily="34" charset="0"/>
                <a:ea typeface="Verdana" panose="020B0604030504040204" pitchFamily="34" charset="0"/>
              </a:rPr>
              <a:t>Support </a:t>
            </a:r>
            <a:r>
              <a:rPr lang="en-US" sz="1800" dirty="0">
                <a:latin typeface="Verdana" panose="020B0604030504040204" pitchFamily="34" charset="0"/>
                <a:ea typeface="Verdana" panose="020B0604030504040204" pitchFamily="34" charset="0"/>
              </a:rPr>
              <a:t>person who can help manage stress effectively: ***</a:t>
            </a:r>
          </a:p>
          <a:p>
            <a:pPr marL="114300" indent="0">
              <a:buNone/>
            </a:pPr>
            <a:r>
              <a:rPr lang="en-US" sz="1800" b="1" dirty="0" smtClean="0">
                <a:latin typeface="Verdana" panose="020B0604030504040204" pitchFamily="34" charset="0"/>
                <a:ea typeface="Verdana" panose="020B0604030504040204" pitchFamily="34" charset="0"/>
              </a:rPr>
              <a:t>Plan</a:t>
            </a:r>
            <a:r>
              <a:rPr lang="en-US" sz="1800" b="1" dirty="0">
                <a:latin typeface="Verdana" panose="020B0604030504040204" pitchFamily="34" charset="0"/>
                <a:ea typeface="Verdana" panose="020B0604030504040204" pitchFamily="34" charset="0"/>
              </a:rPr>
              <a:t>: </a:t>
            </a:r>
            <a:endParaRPr lang="en-US" sz="1800" b="1" dirty="0" smtClean="0">
              <a:latin typeface="Verdana" panose="020B0604030504040204" pitchFamily="34" charset="0"/>
              <a:ea typeface="Verdana" panose="020B0604030504040204" pitchFamily="34" charset="0"/>
            </a:endParaRPr>
          </a:p>
          <a:p>
            <a:r>
              <a:rPr lang="en-US" sz="1800" dirty="0" smtClean="0">
                <a:solidFill>
                  <a:srgbClr val="1EBFC7"/>
                </a:solidFill>
                <a:latin typeface="Verdana" panose="020B0604030504040204" pitchFamily="34" charset="0"/>
                <a:ea typeface="Verdana" panose="020B0604030504040204" pitchFamily="34" charset="0"/>
              </a:rPr>
              <a:t>Specific </a:t>
            </a:r>
            <a:r>
              <a:rPr lang="en-US" sz="1800" dirty="0">
                <a:solidFill>
                  <a:srgbClr val="1EBFC7"/>
                </a:solidFill>
                <a:latin typeface="Verdana" panose="020B0604030504040204" pitchFamily="34" charset="0"/>
                <a:ea typeface="Verdana" panose="020B0604030504040204" pitchFamily="34" charset="0"/>
              </a:rPr>
              <a:t>goal </a:t>
            </a:r>
            <a:r>
              <a:rPr lang="en-US" sz="1800" dirty="0">
                <a:latin typeface="Verdana" panose="020B0604030504040204" pitchFamily="34" charset="0"/>
                <a:ea typeface="Verdana" panose="020B0604030504040204" pitchFamily="34" charset="0"/>
              </a:rPr>
              <a:t>(patient will try this to manage stress): ***</a:t>
            </a:r>
          </a:p>
          <a:p>
            <a:r>
              <a:rPr lang="en-US" sz="1800" dirty="0" smtClean="0">
                <a:solidFill>
                  <a:srgbClr val="1EBFC7"/>
                </a:solidFill>
                <a:latin typeface="Verdana" panose="020B0604030504040204" pitchFamily="34" charset="0"/>
                <a:ea typeface="Verdana" panose="020B0604030504040204" pitchFamily="34" charset="0"/>
              </a:rPr>
              <a:t>Referrals</a:t>
            </a:r>
            <a:r>
              <a:rPr lang="en-US" sz="1800" dirty="0">
                <a:latin typeface="Verdana" panose="020B0604030504040204" pitchFamily="34" charset="0"/>
                <a:ea typeface="Verdana" panose="020B0604030504040204" pitchFamily="34" charset="0"/>
              </a:rPr>
              <a:t>: </a:t>
            </a:r>
            <a:r>
              <a:rPr lang="en-US" sz="1800" dirty="0" smtClean="0">
                <a:latin typeface="Verdana" panose="020B0604030504040204" pitchFamily="34" charset="0"/>
                <a:ea typeface="Verdana" panose="020B0604030504040204" pitchFamily="34" charset="0"/>
              </a:rPr>
              <a:t>(Behavioral </a:t>
            </a:r>
            <a:r>
              <a:rPr lang="en-US" sz="1800" dirty="0">
                <a:latin typeface="Verdana" panose="020B0604030504040204" pitchFamily="34" charset="0"/>
                <a:ea typeface="Verdana" panose="020B0604030504040204" pitchFamily="34" charset="0"/>
              </a:rPr>
              <a:t>health, outside MH facility, psychiatry, </a:t>
            </a:r>
            <a:r>
              <a:rPr lang="en-US" sz="1800" dirty="0" smtClean="0">
                <a:latin typeface="Verdana" panose="020B0604030504040204" pitchFamily="34" charset="0"/>
                <a:ea typeface="Verdana" panose="020B0604030504040204" pitchFamily="34" charset="0"/>
              </a:rPr>
              <a:t>Intensive Outpatient, </a:t>
            </a:r>
            <a:r>
              <a:rPr lang="en-US" sz="1800" dirty="0">
                <a:latin typeface="Verdana" panose="020B0604030504040204" pitchFamily="34" charset="0"/>
                <a:ea typeface="Verdana" panose="020B0604030504040204" pitchFamily="34" charset="0"/>
              </a:rPr>
              <a:t>other </a:t>
            </a:r>
            <a:r>
              <a:rPr lang="en-US" sz="1800" dirty="0" smtClean="0">
                <a:latin typeface="Verdana" panose="020B0604030504040204" pitchFamily="34" charset="0"/>
                <a:ea typeface="Verdana" panose="020B0604030504040204" pitchFamily="34" charset="0"/>
              </a:rPr>
              <a:t>***) </a:t>
            </a:r>
          </a:p>
          <a:p>
            <a:r>
              <a:rPr lang="en-US" sz="1800" dirty="0" smtClean="0">
                <a:latin typeface="Verdana" panose="020B0604030504040204" pitchFamily="34" charset="0"/>
                <a:ea typeface="Verdana" panose="020B0604030504040204" pitchFamily="34" charset="0"/>
              </a:rPr>
              <a:t>Follow-up</a:t>
            </a:r>
            <a:r>
              <a:rPr lang="en-US" sz="1800" dirty="0">
                <a:latin typeface="Verdana" panose="020B0604030504040204" pitchFamily="34" charset="0"/>
                <a:ea typeface="Verdana" panose="020B0604030504040204" pitchFamily="34" charset="0"/>
              </a:rPr>
              <a:t>: ***</a:t>
            </a:r>
          </a:p>
          <a:p>
            <a:pPr marL="114300" indent="0">
              <a:buNone/>
            </a:pPr>
            <a:r>
              <a:rPr lang="en-US" sz="1800" i="1" dirty="0" smtClean="0">
                <a:latin typeface="Verdana" panose="020B0604030504040204" pitchFamily="34" charset="0"/>
                <a:ea typeface="Verdana" panose="020B0604030504040204" pitchFamily="34" charset="0"/>
              </a:rPr>
              <a:t>Change </a:t>
            </a:r>
            <a:r>
              <a:rPr lang="en-US" sz="1800" i="1" dirty="0">
                <a:latin typeface="Verdana" panose="020B0604030504040204" pitchFamily="34" charset="0"/>
                <a:ea typeface="Verdana" panose="020B0604030504040204" pitchFamily="34" charset="0"/>
              </a:rPr>
              <a:t>that Matters </a:t>
            </a:r>
            <a:r>
              <a:rPr lang="en-US" sz="1800" i="1" dirty="0" smtClean="0">
                <a:latin typeface="Verdana" panose="020B0604030504040204" pitchFamily="34" charset="0"/>
                <a:ea typeface="Verdana" panose="020B0604030504040204" pitchFamily="34" charset="0"/>
              </a:rPr>
              <a:t>Managing </a:t>
            </a:r>
            <a:r>
              <a:rPr lang="en-US" sz="1800" i="1" dirty="0">
                <a:latin typeface="Verdana" panose="020B0604030504040204" pitchFamily="34" charset="0"/>
                <a:ea typeface="Verdana" panose="020B0604030504040204" pitchFamily="34" charset="0"/>
              </a:rPr>
              <a:t>Stress handout given.</a:t>
            </a:r>
            <a:endParaRPr lang="en-US" sz="1800" dirty="0">
              <a:latin typeface="Verdana" panose="020B0604030504040204" pitchFamily="34" charset="0"/>
              <a:ea typeface="Verdana" panose="020B0604030504040204" pitchFamily="34" charset="0"/>
            </a:endParaRPr>
          </a:p>
          <a:p>
            <a:pPr marL="114300" indent="0">
              <a:buNone/>
            </a:pPr>
            <a:r>
              <a:rPr lang="en-US" sz="1800" dirty="0">
                <a:latin typeface="Verdana" panose="020B0604030504040204" pitchFamily="34" charset="0"/>
                <a:ea typeface="Verdana" panose="020B0604030504040204" pitchFamily="34" charset="0"/>
              </a:rPr>
              <a:t>*** minutes spent counseling patient on managing stress/anxiety to improve </a:t>
            </a:r>
            <a:r>
              <a:rPr lang="en-US" sz="1800" dirty="0" smtClean="0">
                <a:latin typeface="Verdana" panose="020B0604030504040204" pitchFamily="34" charset="0"/>
                <a:ea typeface="Verdana" panose="020B0604030504040204" pitchFamily="34" charset="0"/>
              </a:rPr>
              <a:t>health</a:t>
            </a:r>
            <a:r>
              <a:rPr lang="en-US" sz="1800" dirty="0">
                <a:latin typeface="Verdana" panose="020B0604030504040204" pitchFamily="34" charset="0"/>
                <a:ea typeface="Verdana" panose="020B0604030504040204" pitchFamily="34" charset="0"/>
              </a:rPr>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 </a:t>
            </a:r>
          </a:p>
        </p:txBody>
      </p:sp>
      <p:pic>
        <p:nvPicPr>
          <p:cNvPr id="97" name="Google Shape;97;p14"/>
          <p:cNvPicPr preferRelativeResize="0"/>
          <p:nvPr/>
        </p:nvPicPr>
        <p:blipFill rotWithShape="1">
          <a:blip r:embed="rId3">
            <a:alphaModFix/>
          </a:blip>
          <a:srcRect/>
          <a:stretch/>
        </p:blipFill>
        <p:spPr>
          <a:xfrm>
            <a:off x="10398273" y="6118088"/>
            <a:ext cx="1793727" cy="739912"/>
          </a:xfrm>
          <a:prstGeom prst="rect">
            <a:avLst/>
          </a:prstGeom>
          <a:noFill/>
          <a:ln>
            <a:noFill/>
          </a:ln>
        </p:spPr>
      </p:pic>
    </p:spTree>
    <p:extLst>
      <p:ext uri="{BB962C8B-B14F-4D97-AF65-F5344CB8AC3E}">
        <p14:creationId xmlns:p14="http://schemas.microsoft.com/office/powerpoint/2010/main" val="3360672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r>
              <a:rPr lang="en-US" sz="4000" dirty="0" smtClean="0">
                <a:solidFill>
                  <a:schemeClr val="bg1"/>
                </a:solidFill>
                <a:latin typeface="Verdana" panose="020B0604030504040204" pitchFamily="34" charset="0"/>
                <a:ea typeface="Verdana" panose="020B0604030504040204" pitchFamily="34" charset="0"/>
              </a:rPr>
              <a:t>After Visit Summary (AVS) Template</a:t>
            </a:r>
            <a:endParaRPr lang="en-US" sz="4000" dirty="0">
              <a:solidFill>
                <a:schemeClr val="bg1"/>
              </a:solidFill>
              <a:latin typeface="Verdana" panose="020B0604030504040204" pitchFamily="34" charset="0"/>
              <a:ea typeface="Verdana" panose="020B0604030504040204" pitchFamily="34" charset="0"/>
            </a:endParaRPr>
          </a:p>
        </p:txBody>
      </p:sp>
      <p:sp>
        <p:nvSpPr>
          <p:cNvPr id="96" name="Google Shape;96;p14"/>
          <p:cNvSpPr txBox="1">
            <a:spLocks noGrp="1"/>
          </p:cNvSpPr>
          <p:nvPr>
            <p:ph type="body" idx="1"/>
          </p:nvPr>
        </p:nvSpPr>
        <p:spPr>
          <a:xfrm>
            <a:off x="385011" y="1690688"/>
            <a:ext cx="11470105" cy="4806365"/>
          </a:xfrm>
          <a:prstGeom prst="rect">
            <a:avLst/>
          </a:prstGeom>
          <a:noFill/>
          <a:ln>
            <a:noFill/>
          </a:ln>
        </p:spPr>
        <p:txBody>
          <a:bodyPr spcFirstLastPara="1" wrap="square" lIns="91425" tIns="45700" rIns="91425" bIns="45700" anchor="t" anchorCtr="0">
            <a:noAutofit/>
          </a:bodyPr>
          <a:lstStyle/>
          <a:p>
            <a:pPr marL="114300" indent="0">
              <a:buNone/>
            </a:pPr>
            <a:r>
              <a:rPr lang="en-US" sz="1600" dirty="0" smtClean="0">
                <a:latin typeface="Verdana" panose="020B0604030504040204" pitchFamily="34" charset="0"/>
                <a:ea typeface="Verdana" panose="020B0604030504040204" pitchFamily="34" charset="0"/>
              </a:rPr>
              <a:t>Today </a:t>
            </a:r>
            <a:r>
              <a:rPr lang="en-US" sz="1600" dirty="0">
                <a:latin typeface="Verdana" panose="020B0604030504040204" pitchFamily="34" charset="0"/>
                <a:ea typeface="Verdana" panose="020B0604030504040204" pitchFamily="34" charset="0"/>
              </a:rPr>
              <a:t>we talked about ways to manage stress.</a:t>
            </a:r>
          </a:p>
          <a:p>
            <a:pPr marL="114300" indent="0">
              <a:buNone/>
            </a:pPr>
            <a:r>
              <a:rPr lang="en-US" sz="1600" dirty="0" smtClean="0">
                <a:latin typeface="Verdana" panose="020B0604030504040204" pitchFamily="34" charset="0"/>
                <a:ea typeface="Verdana" panose="020B0604030504040204" pitchFamily="34" charset="0"/>
              </a:rPr>
              <a:t>You </a:t>
            </a:r>
            <a:r>
              <a:rPr lang="en-US" sz="1600" dirty="0">
                <a:latin typeface="Verdana" panose="020B0604030504040204" pitchFamily="34" charset="0"/>
                <a:ea typeface="Verdana" panose="020B0604030504040204" pitchFamily="34" charset="0"/>
              </a:rPr>
              <a:t>set a goal to *** </a:t>
            </a:r>
          </a:p>
          <a:p>
            <a:pPr marL="114300" indent="0">
              <a:buNone/>
            </a:pPr>
            <a:r>
              <a:rPr lang="en-US" sz="1600" dirty="0" smtClean="0">
                <a:latin typeface="Verdana" panose="020B0604030504040204" pitchFamily="34" charset="0"/>
                <a:ea typeface="Verdana" panose="020B0604030504040204" pitchFamily="34" charset="0"/>
              </a:rPr>
              <a:t>We </a:t>
            </a:r>
            <a:r>
              <a:rPr lang="en-US" sz="1600" dirty="0">
                <a:latin typeface="Verdana" panose="020B0604030504040204" pitchFamily="34" charset="0"/>
                <a:ea typeface="Verdana" panose="020B0604030504040204" pitchFamily="34" charset="0"/>
              </a:rPr>
              <a:t>will follow up on this plan at your next appointment.</a:t>
            </a:r>
          </a:p>
          <a:p>
            <a:pPr marL="114300" indent="0">
              <a:buNone/>
            </a:pPr>
            <a:r>
              <a:rPr lang="en-US" sz="1600" dirty="0" smtClean="0">
                <a:latin typeface="Verdana" panose="020B0604030504040204" pitchFamily="34" charset="0"/>
                <a:ea typeface="Verdana" panose="020B0604030504040204" pitchFamily="34" charset="0"/>
              </a:rPr>
              <a:t>Here </a:t>
            </a:r>
            <a:r>
              <a:rPr lang="en-US" sz="1600" dirty="0">
                <a:latin typeface="Verdana" panose="020B0604030504040204" pitchFamily="34" charset="0"/>
                <a:ea typeface="Verdana" panose="020B0604030504040204" pitchFamily="34" charset="0"/>
              </a:rPr>
              <a:t>are some other ideas to help manage stress:</a:t>
            </a:r>
          </a:p>
          <a:p>
            <a:pPr lvl="0"/>
            <a:r>
              <a:rPr lang="en-US" sz="1600" b="1" dirty="0" smtClean="0">
                <a:latin typeface="Verdana" panose="020B0604030504040204" pitchFamily="34" charset="0"/>
                <a:ea typeface="Verdana" panose="020B0604030504040204" pitchFamily="34" charset="0"/>
              </a:rPr>
              <a:t>Get </a:t>
            </a:r>
            <a:r>
              <a:rPr lang="en-US" sz="1600" b="1" dirty="0">
                <a:latin typeface="Verdana" panose="020B0604030504040204" pitchFamily="34" charset="0"/>
                <a:ea typeface="Verdana" panose="020B0604030504040204" pitchFamily="34" charset="0"/>
              </a:rPr>
              <a:t>active! </a:t>
            </a:r>
            <a:endParaRPr lang="en-US" sz="1600" b="1" dirty="0" smtClean="0">
              <a:latin typeface="Verdana" panose="020B0604030504040204" pitchFamily="34" charset="0"/>
              <a:ea typeface="Verdana" panose="020B0604030504040204" pitchFamily="34" charset="0"/>
            </a:endParaRPr>
          </a:p>
          <a:p>
            <a:pPr lvl="0"/>
            <a:r>
              <a:rPr lang="en-US" sz="1600" b="1" dirty="0" smtClean="0">
                <a:latin typeface="Verdana" panose="020B0604030504040204" pitchFamily="34" charset="0"/>
                <a:ea typeface="Verdana" panose="020B0604030504040204" pitchFamily="34" charset="0"/>
              </a:rPr>
              <a:t>Spend </a:t>
            </a:r>
            <a:r>
              <a:rPr lang="en-US" sz="1600" b="1" dirty="0">
                <a:latin typeface="Verdana" panose="020B0604030504040204" pitchFamily="34" charset="0"/>
                <a:ea typeface="Verdana" panose="020B0604030504040204" pitchFamily="34" charset="0"/>
              </a:rPr>
              <a:t>time reflecting, praying, or </a:t>
            </a:r>
            <a:r>
              <a:rPr lang="en-US" sz="1600" b="1" dirty="0" smtClean="0">
                <a:latin typeface="Verdana" panose="020B0604030504040204" pitchFamily="34" charset="0"/>
                <a:ea typeface="Verdana" panose="020B0604030504040204" pitchFamily="34" charset="0"/>
              </a:rPr>
              <a:t>meditating.</a:t>
            </a:r>
          </a:p>
          <a:p>
            <a:pPr lvl="0"/>
            <a:r>
              <a:rPr lang="en-US" sz="1600" b="1" dirty="0" smtClean="0">
                <a:latin typeface="Verdana" panose="020B0604030504040204" pitchFamily="34" charset="0"/>
                <a:ea typeface="Verdana" panose="020B0604030504040204" pitchFamily="34" charset="0"/>
              </a:rPr>
              <a:t>Ask </a:t>
            </a:r>
            <a:r>
              <a:rPr lang="en-US" sz="1600" b="1" dirty="0">
                <a:latin typeface="Verdana" panose="020B0604030504040204" pitchFamily="34" charset="0"/>
                <a:ea typeface="Verdana" panose="020B0604030504040204" pitchFamily="34" charset="0"/>
              </a:rPr>
              <a:t>yourself a simple 4-word question: IS IT WORTH IT?</a:t>
            </a:r>
          </a:p>
          <a:p>
            <a:r>
              <a:rPr lang="en-US" sz="1600" b="1" dirty="0">
                <a:latin typeface="Verdana" panose="020B0604030504040204" pitchFamily="34" charset="0"/>
                <a:ea typeface="Verdana" panose="020B0604030504040204" pitchFamily="34" charset="0"/>
              </a:rPr>
              <a:t>If the stressor is really important, use healthy coping tools. If not, can you let it go? How freeing might that feel?</a:t>
            </a:r>
          </a:p>
          <a:p>
            <a:pPr lvl="0"/>
            <a:r>
              <a:rPr lang="en-US" sz="1600" b="1" dirty="0">
                <a:latin typeface="Verdana" panose="020B0604030504040204" pitchFamily="34" charset="0"/>
                <a:ea typeface="Verdana" panose="020B0604030504040204" pitchFamily="34" charset="0"/>
              </a:rPr>
              <a:t>Distract yourself. </a:t>
            </a:r>
            <a:endParaRPr lang="en-US" sz="1600" b="1" dirty="0" smtClean="0">
              <a:latin typeface="Verdana" panose="020B0604030504040204" pitchFamily="34" charset="0"/>
              <a:ea typeface="Verdana" panose="020B0604030504040204" pitchFamily="34" charset="0"/>
            </a:endParaRPr>
          </a:p>
          <a:p>
            <a:pPr lvl="0"/>
            <a:r>
              <a:rPr lang="en-US" sz="1600" b="1" dirty="0" smtClean="0">
                <a:latin typeface="Verdana" panose="020B0604030504040204" pitchFamily="34" charset="0"/>
                <a:ea typeface="Verdana" panose="020B0604030504040204" pitchFamily="34" charset="0"/>
              </a:rPr>
              <a:t>Ask </a:t>
            </a:r>
            <a:r>
              <a:rPr lang="en-US" sz="1600" b="1" dirty="0">
                <a:latin typeface="Verdana" panose="020B0604030504040204" pitchFamily="34" charset="0"/>
                <a:ea typeface="Verdana" panose="020B0604030504040204" pitchFamily="34" charset="0"/>
              </a:rPr>
              <a:t>someone you trust for support. </a:t>
            </a:r>
            <a:endParaRPr lang="en-US" sz="1600" b="1" dirty="0" smtClean="0">
              <a:latin typeface="Verdana" panose="020B0604030504040204" pitchFamily="34" charset="0"/>
              <a:ea typeface="Verdana" panose="020B0604030504040204" pitchFamily="34" charset="0"/>
            </a:endParaRPr>
          </a:p>
          <a:p>
            <a:pPr lvl="0"/>
            <a:r>
              <a:rPr lang="en-US" sz="1600" b="1" dirty="0" smtClean="0">
                <a:latin typeface="Verdana" panose="020B0604030504040204" pitchFamily="34" charset="0"/>
                <a:ea typeface="Verdana" panose="020B0604030504040204" pitchFamily="34" charset="0"/>
              </a:rPr>
              <a:t>Consider </a:t>
            </a:r>
            <a:r>
              <a:rPr lang="en-US" sz="1600" b="1" dirty="0">
                <a:latin typeface="Verdana" panose="020B0604030504040204" pitchFamily="34" charset="0"/>
                <a:ea typeface="Verdana" panose="020B0604030504040204" pitchFamily="34" charset="0"/>
              </a:rPr>
              <a:t>therapy. </a:t>
            </a:r>
            <a:endParaRPr lang="en-US" sz="1600" b="1" dirty="0" smtClean="0">
              <a:latin typeface="Verdana" panose="020B0604030504040204" pitchFamily="34" charset="0"/>
              <a:ea typeface="Verdana" panose="020B0604030504040204" pitchFamily="34" charset="0"/>
            </a:endParaRPr>
          </a:p>
          <a:p>
            <a:pPr lvl="0"/>
            <a:r>
              <a:rPr lang="en-US" sz="1600" b="1" dirty="0" smtClean="0">
                <a:latin typeface="Verdana" panose="020B0604030504040204" pitchFamily="34" charset="0"/>
                <a:ea typeface="Verdana" panose="020B0604030504040204" pitchFamily="34" charset="0"/>
              </a:rPr>
              <a:t>Use </a:t>
            </a:r>
            <a:r>
              <a:rPr lang="en-US" sz="1600" b="1" dirty="0">
                <a:latin typeface="Verdana" panose="020B0604030504040204" pitchFamily="34" charset="0"/>
                <a:ea typeface="Verdana" panose="020B0604030504040204" pitchFamily="34" charset="0"/>
              </a:rPr>
              <a:t>relaxation and deep breathing strategies to calm your mind and body. </a:t>
            </a:r>
            <a:endParaRPr lang="en-US" sz="1600" dirty="0">
              <a:latin typeface="Verdana" panose="020B0604030504040204" pitchFamily="34" charset="0"/>
              <a:ea typeface="Verdana" panose="020B0604030504040204" pitchFamily="34" charset="0"/>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987" b="3114"/>
          <a:stretch/>
        </p:blipFill>
        <p:spPr bwMode="auto">
          <a:xfrm>
            <a:off x="7167500" y="1690688"/>
            <a:ext cx="4324350" cy="255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776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1920198"/>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19201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Structured Practice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328289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Practice Activity</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4"/>
            <a:ext cx="10515600" cy="4574219"/>
          </a:xfrm>
          <a:prstGeom prst="rect">
            <a:avLst/>
          </a:prstGeom>
          <a:noFill/>
          <a:ln>
            <a:noFill/>
          </a:ln>
        </p:spPr>
        <p:txBody>
          <a:bodyPr spcFirstLastPara="1" wrap="square" lIns="91425" tIns="45700" rIns="91425" bIns="45700" anchor="t" anchorCtr="0">
            <a:noAutofit/>
          </a:bodyPr>
          <a:lstStyle/>
          <a:p>
            <a:pPr marL="635000" indent="-457200">
              <a:spcBef>
                <a:spcPts val="0"/>
              </a:spcBef>
              <a:spcAft>
                <a:spcPts val="900"/>
              </a:spcAft>
              <a:buSzPts val="2800"/>
            </a:pPr>
            <a:r>
              <a:rPr lang="en-US" dirty="0" smtClean="0">
                <a:latin typeface="Verdana"/>
                <a:ea typeface="Verdana"/>
                <a:cs typeface="Verdana"/>
                <a:sym typeface="Verdana"/>
              </a:rPr>
              <a:t>Partner with someone near you!</a:t>
            </a:r>
            <a:r>
              <a:rPr lang="en-US" dirty="0">
                <a:latin typeface="Verdana"/>
                <a:ea typeface="Verdana"/>
                <a:cs typeface="Verdana"/>
                <a:sym typeface="Verdana"/>
              </a:rPr>
              <a:t>	</a:t>
            </a:r>
            <a:endParaRPr lang="en-US" dirty="0" smtClean="0">
              <a:latin typeface="Verdana"/>
              <a:ea typeface="Verdana"/>
              <a:cs typeface="Verdana"/>
              <a:sym typeface="Verdana"/>
            </a:endParaRPr>
          </a:p>
          <a:p>
            <a:pPr marL="977900" lvl="1">
              <a:spcBef>
                <a:spcPts val="0"/>
              </a:spcBef>
              <a:spcAft>
                <a:spcPts val="900"/>
              </a:spcAft>
              <a:buSzPts val="2800"/>
            </a:pPr>
            <a:r>
              <a:rPr lang="en-US" dirty="0" smtClean="0">
                <a:latin typeface="Verdana"/>
                <a:ea typeface="Verdana"/>
                <a:cs typeface="Verdana"/>
                <a:sym typeface="Verdana"/>
              </a:rPr>
              <a:t>Patient: a resident, Frank, who is way behind on notes, feels the faculty are hypercritical, is worried about getting kicked out of residency, and worries his wife may leave as he’s never home</a:t>
            </a:r>
            <a:endParaRPr lang="en-US" dirty="0">
              <a:latin typeface="Verdana"/>
              <a:ea typeface="Verdana"/>
              <a:cs typeface="Verdana"/>
              <a:sym typeface="Verdana"/>
            </a:endParaRPr>
          </a:p>
          <a:p>
            <a:pPr marL="977900" lvl="1">
              <a:spcBef>
                <a:spcPts val="0"/>
              </a:spcBef>
              <a:spcAft>
                <a:spcPts val="900"/>
              </a:spcAft>
              <a:buSzPts val="2800"/>
            </a:pPr>
            <a:r>
              <a:rPr lang="en-US" dirty="0" smtClean="0">
                <a:latin typeface="Verdana"/>
                <a:ea typeface="Verdana"/>
                <a:cs typeface="Verdana"/>
                <a:sym typeface="Verdana"/>
              </a:rPr>
              <a:t>Other person is the provider</a:t>
            </a:r>
            <a:endParaRPr lang="en-US" dirty="0">
              <a:latin typeface="Verdana"/>
              <a:ea typeface="Verdana"/>
              <a:cs typeface="Verdana"/>
              <a:sym typeface="Verdana"/>
            </a:endParaRPr>
          </a:p>
          <a:p>
            <a:pPr marL="520700">
              <a:spcBef>
                <a:spcPts val="0"/>
              </a:spcBef>
              <a:spcAft>
                <a:spcPts val="900"/>
              </a:spcAft>
              <a:buSzPts val="2800"/>
            </a:pPr>
            <a:r>
              <a:rPr lang="en-US" dirty="0" smtClean="0">
                <a:latin typeface="Verdana"/>
                <a:ea typeface="Verdana"/>
                <a:cs typeface="Verdana"/>
                <a:sym typeface="Verdana"/>
              </a:rPr>
              <a:t>You determine diagnosis of generalized anxiety disorder.</a:t>
            </a:r>
          </a:p>
          <a:p>
            <a:pPr marL="977900" lvl="1">
              <a:spcBef>
                <a:spcPts val="0"/>
              </a:spcBef>
              <a:spcAft>
                <a:spcPts val="900"/>
              </a:spcAft>
              <a:buSzPts val="2800"/>
            </a:pPr>
            <a:r>
              <a:rPr lang="en-US" dirty="0" smtClean="0">
                <a:latin typeface="Verdana"/>
                <a:ea typeface="Verdana"/>
                <a:cs typeface="Verdana"/>
                <a:sym typeface="Verdana"/>
              </a:rPr>
              <a:t>Using the pamphlet and EHR template, work through the intervention</a:t>
            </a:r>
          </a:p>
          <a:p>
            <a:pPr marL="977900" lvl="1">
              <a:spcBef>
                <a:spcPts val="0"/>
              </a:spcBef>
              <a:spcAft>
                <a:spcPts val="900"/>
              </a:spcAft>
              <a:buSzPts val="2800"/>
            </a:pPr>
            <a:r>
              <a:rPr lang="en-US" dirty="0" smtClean="0">
                <a:latin typeface="Verdana"/>
                <a:ea typeface="Verdana"/>
                <a:cs typeface="Verdana"/>
                <a:sym typeface="Verdana"/>
              </a:rPr>
              <a:t>Take about 5 minutes; reverse roles.</a:t>
            </a: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012025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Responding to Common Challenges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736545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But Doc…</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900"/>
              </a:spcAft>
              <a:buClr>
                <a:schemeClr val="dk1"/>
              </a:buClr>
              <a:buSzPts val="2800"/>
              <a:buNone/>
            </a:pPr>
            <a:endParaRPr lang="en-US" i="1" dirty="0" smtClean="0">
              <a:solidFill>
                <a:srgbClr val="C00000"/>
              </a:solidFill>
              <a:latin typeface="Verdana"/>
              <a:ea typeface="Verdana"/>
              <a:cs typeface="Verdana"/>
              <a:sym typeface="Verdana"/>
            </a:endParaRPr>
          </a:p>
          <a:p>
            <a:pPr marL="228600" lvl="0" indent="-50800" algn="ctr" rtl="0">
              <a:lnSpc>
                <a:spcPct val="90000"/>
              </a:lnSpc>
              <a:spcBef>
                <a:spcPts val="0"/>
              </a:spcBef>
              <a:spcAft>
                <a:spcPts val="900"/>
              </a:spcAft>
              <a:buClr>
                <a:schemeClr val="dk1"/>
              </a:buClr>
              <a:buSzPts val="2800"/>
              <a:buNone/>
            </a:pPr>
            <a:r>
              <a:rPr lang="en-US" sz="3200" i="1" dirty="0" smtClean="0">
                <a:solidFill>
                  <a:srgbClr val="542D90"/>
                </a:solidFill>
                <a:latin typeface="Verdana"/>
                <a:ea typeface="Verdana"/>
                <a:cs typeface="Verdana"/>
                <a:sym typeface="Verdana"/>
              </a:rPr>
              <a:t>Are you saying this is all in my head? </a:t>
            </a:r>
          </a:p>
          <a:p>
            <a:pPr marL="228600" lvl="0" indent="-50800" algn="ctr" rtl="0">
              <a:lnSpc>
                <a:spcPct val="90000"/>
              </a:lnSpc>
              <a:spcBef>
                <a:spcPts val="0"/>
              </a:spcBef>
              <a:spcAft>
                <a:spcPts val="900"/>
              </a:spcAft>
              <a:buClr>
                <a:schemeClr val="dk1"/>
              </a:buClr>
              <a:buSzPts val="2800"/>
              <a:buNone/>
            </a:pPr>
            <a:r>
              <a:rPr lang="en-US" sz="3200" i="1" dirty="0" smtClean="0">
                <a:solidFill>
                  <a:srgbClr val="542D90"/>
                </a:solidFill>
                <a:latin typeface="Verdana"/>
                <a:ea typeface="Verdana"/>
                <a:cs typeface="Verdana"/>
                <a:sym typeface="Verdana"/>
              </a:rPr>
              <a:t>I’m not crazy!</a:t>
            </a:r>
          </a:p>
          <a:p>
            <a:pPr lvl="1">
              <a:buFont typeface="Wingdings" panose="05000000000000000000" pitchFamily="2" charset="2"/>
              <a:buChar char="ü"/>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ü"/>
            </a:pPr>
            <a:r>
              <a:rPr lang="en-US" dirty="0" smtClean="0">
                <a:latin typeface="Verdana" panose="020B0604030504040204" pitchFamily="34" charset="0"/>
                <a:ea typeface="Verdana" panose="020B0604030504040204" pitchFamily="34" charset="0"/>
                <a:cs typeface="Verdana" panose="020B0604030504040204" pitchFamily="34" charset="0"/>
              </a:rPr>
              <a:t>Legitimize </a:t>
            </a:r>
            <a:r>
              <a:rPr lang="en-US" dirty="0">
                <a:latin typeface="Verdana" panose="020B0604030504040204" pitchFamily="34" charset="0"/>
                <a:ea typeface="Verdana" panose="020B0604030504040204" pitchFamily="34" charset="0"/>
                <a:cs typeface="Verdana" panose="020B0604030504040204" pitchFamily="34" charset="0"/>
              </a:rPr>
              <a:t>suffering– it’s REAL</a:t>
            </a:r>
          </a:p>
          <a:p>
            <a:pPr lvl="1">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Acknowledge: Sometimes the precise etiology of somatic symptoms is unknown. May be both</a:t>
            </a:r>
          </a:p>
          <a:p>
            <a:pPr lvl="1">
              <a:buFont typeface="Wingdings" panose="05000000000000000000" pitchFamily="2" charset="2"/>
              <a:buChar char="ü"/>
            </a:pPr>
            <a:r>
              <a:rPr lang="en-US" dirty="0">
                <a:latin typeface="Verdana" panose="020B0604030504040204" pitchFamily="34" charset="0"/>
                <a:ea typeface="Verdana" panose="020B0604030504040204" pitchFamily="34" charset="0"/>
                <a:cs typeface="Verdana" panose="020B0604030504040204" pitchFamily="34" charset="0"/>
              </a:rPr>
              <a:t>We DO know that there’s a vicious cycle – and managing stress well can help in coping with somatic symptoms</a:t>
            </a:r>
            <a:endParaRPr lang="en-US" i="1" dirty="0" smtClean="0">
              <a:solidFill>
                <a:srgbClr val="C00000"/>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5571988"/>
            <a:ext cx="1793727" cy="739912"/>
          </a:xfrm>
          <a:prstGeom prst="rect">
            <a:avLst/>
          </a:prstGeom>
          <a:noFill/>
          <a:ln>
            <a:noFill/>
          </a:ln>
        </p:spPr>
      </p:pic>
    </p:spTree>
    <p:extLst>
      <p:ext uri="{BB962C8B-B14F-4D97-AF65-F5344CB8AC3E}">
        <p14:creationId xmlns:p14="http://schemas.microsoft.com/office/powerpoint/2010/main" val="24633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pPr algn="ct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512736" y="2194649"/>
            <a:ext cx="10515600" cy="5067195"/>
          </a:xfrm>
        </p:spPr>
        <p:txBody>
          <a:bodyPr/>
          <a:lstStyle/>
          <a:p>
            <a:pPr marL="228600" lvl="0" indent="-50800" algn="ctr">
              <a:spcBef>
                <a:spcPts val="0"/>
              </a:spcBef>
              <a:spcAft>
                <a:spcPts val="900"/>
              </a:spcAft>
              <a:buClr>
                <a:srgbClr val="000000"/>
              </a:buClr>
              <a:buSzPts val="2800"/>
              <a:buNone/>
            </a:pPr>
            <a:r>
              <a:rPr lang="en-US" sz="3200" i="1" dirty="0" smtClean="0">
                <a:solidFill>
                  <a:srgbClr val="542D90"/>
                </a:solidFill>
                <a:latin typeface="Verdana"/>
                <a:ea typeface="Verdana"/>
                <a:cs typeface="Verdana"/>
                <a:sym typeface="Verdana"/>
              </a:rPr>
              <a:t>I’m just TOO anxious to try </a:t>
            </a:r>
          </a:p>
          <a:p>
            <a:pPr marL="228600" lvl="0" indent="-50800" algn="ctr">
              <a:spcBef>
                <a:spcPts val="0"/>
              </a:spcBef>
              <a:spcAft>
                <a:spcPts val="900"/>
              </a:spcAft>
              <a:buClr>
                <a:srgbClr val="000000"/>
              </a:buClr>
              <a:buSzPts val="2800"/>
              <a:buNone/>
            </a:pPr>
            <a:r>
              <a:rPr lang="en-US" sz="3200" i="1" dirty="0" smtClean="0">
                <a:solidFill>
                  <a:srgbClr val="542D90"/>
                </a:solidFill>
                <a:latin typeface="Verdana"/>
                <a:ea typeface="Verdana"/>
                <a:cs typeface="Verdana"/>
                <a:sym typeface="Verdana"/>
              </a:rPr>
              <a:t>any of these things!</a:t>
            </a:r>
            <a:endParaRPr lang="en-US" sz="3200" i="1" dirty="0">
              <a:solidFill>
                <a:srgbClr val="542D90"/>
              </a:solidFill>
              <a:latin typeface="Verdana"/>
              <a:ea typeface="Verdana"/>
              <a:cs typeface="Verdana"/>
              <a:sym typeface="Verdana"/>
            </a:endParaRPr>
          </a:p>
          <a:p>
            <a:pPr lvl="1">
              <a:buClr>
                <a:srgbClr val="000000"/>
              </a:buClr>
              <a:buFont typeface="Wingdings" panose="05000000000000000000" pitchFamily="2" charset="2"/>
              <a:buChar char="ü"/>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buFont typeface="Wingdings" panose="05000000000000000000"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Acknowledge that the anxiety is real.</a:t>
            </a: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buFont typeface="Wingdings" panose="05000000000000000000" pitchFamily="2" charset="2"/>
              <a:buChar char="ü"/>
            </a:pPr>
            <a:endPar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buFont typeface="Wingdings" panose="05000000000000000000"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Explore: Is what you’re doing working now?</a:t>
            </a:r>
          </a:p>
          <a:p>
            <a:pPr lvl="1">
              <a:buClr>
                <a:srgbClr val="000000"/>
              </a:buClr>
              <a:buFont typeface="Wingdings" panose="05000000000000000000" pitchFamily="2" charset="2"/>
              <a:buChar char="ü"/>
            </a:pPr>
            <a:endParaRPr 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Clr>
                <a:srgbClr val="000000"/>
              </a:buClr>
              <a:buFont typeface="Wingdings" panose="05000000000000000000" pitchFamily="2" charset="2"/>
              <a:buChar char="ü"/>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Reassure patient he/she is in control; can make small steps whenever ready.</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5210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pPr algn="ct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xmlns="" id="{FB520A1D-BCC2-0B44-B5F4-684DC763DB67}"/>
              </a:ext>
            </a:extLst>
          </p:cNvPr>
          <p:cNvSpPr>
            <a:spLocks noGrp="1"/>
          </p:cNvSpPr>
          <p:nvPr>
            <p:ph idx="1"/>
          </p:nvPr>
        </p:nvSpPr>
        <p:spPr>
          <a:xfrm>
            <a:off x="512736" y="2194649"/>
            <a:ext cx="10515600" cy="5067195"/>
          </a:xfrm>
        </p:spPr>
        <p:txBody>
          <a:bodyPr/>
          <a:lstStyle/>
          <a:p>
            <a:pPr marL="228600" lvl="0" indent="-50800" algn="ctr">
              <a:spcBef>
                <a:spcPts val="0"/>
              </a:spcBef>
              <a:spcAft>
                <a:spcPts val="900"/>
              </a:spcAft>
              <a:buSzPts val="2800"/>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I’ve avoided (behavior) for so long. It’s going to be really hard to try again…</a:t>
            </a:r>
          </a:p>
          <a:p>
            <a:pPr marL="228600" lvl="0" indent="-50800">
              <a:spcBef>
                <a:spcPts val="0"/>
              </a:spcBef>
              <a:spcAft>
                <a:spcPts val="900"/>
              </a:spcAft>
              <a:buSzPts val="2800"/>
              <a:buNone/>
            </a:pPr>
            <a:endParaRPr lang="en-US" sz="2400" dirty="0" smtClean="0">
              <a:solidFill>
                <a:srgbClr val="FF0000"/>
              </a:solidFill>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Acknowledge avoidance as understandable.</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Help patient balance short-term benefits of avoidance with long-term negative consequences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Remind patient WHY he/she wants to do this (tie to his/her values)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Encourage patient to ACT even if he/she doesn’t feel like it</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Set specific goal</a:t>
            </a:r>
            <a:endParaRPr lang="en-US" sz="2400" dirty="0">
              <a:latin typeface="Verdana"/>
              <a:ea typeface="Verdana"/>
              <a:cs typeface="Verdana"/>
              <a:sym typeface="Verdana"/>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6790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6724" y="159639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15963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 for Further Learning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230771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are anxiety disorders?</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
        <p:nvSpPr>
          <p:cNvPr id="3" name="Text Placeholder 2"/>
          <p:cNvSpPr>
            <a:spLocks noGrp="1"/>
          </p:cNvSpPr>
          <p:nvPr>
            <p:ph type="body" idx="1"/>
          </p:nvPr>
        </p:nvSpPr>
        <p:spPr/>
        <p:txBody>
          <a:bodyPr/>
          <a:lstStyle/>
          <a:p>
            <a:r>
              <a:rPr lang="en-US" altLang="en-US" sz="3600" dirty="0">
                <a:latin typeface="Verdana" panose="020B0604030504040204" pitchFamily="34" charset="0"/>
                <a:ea typeface="Verdana" panose="020B0604030504040204" pitchFamily="34" charset="0"/>
              </a:rPr>
              <a:t>Anxiety disorders are a combination of </a:t>
            </a:r>
            <a:r>
              <a:rPr lang="en-US" altLang="en-US" sz="3600" dirty="0">
                <a:solidFill>
                  <a:srgbClr val="A7D046"/>
                </a:solidFill>
                <a:latin typeface="Verdana" panose="020B0604030504040204" pitchFamily="34" charset="0"/>
                <a:ea typeface="Verdana" panose="020B0604030504040204" pitchFamily="34" charset="0"/>
              </a:rPr>
              <a:t>fear </a:t>
            </a:r>
            <a:r>
              <a:rPr lang="en-US" altLang="en-US" sz="3600" dirty="0">
                <a:latin typeface="Verdana" panose="020B0604030504040204" pitchFamily="34" charset="0"/>
                <a:ea typeface="Verdana" panose="020B0604030504040204" pitchFamily="34" charset="0"/>
              </a:rPr>
              <a:t>(emotional response to real/perceived threat) and </a:t>
            </a:r>
            <a:r>
              <a:rPr lang="en-US" altLang="en-US" sz="3600" dirty="0">
                <a:solidFill>
                  <a:srgbClr val="A7D046"/>
                </a:solidFill>
                <a:latin typeface="Verdana" panose="020B0604030504040204" pitchFamily="34" charset="0"/>
                <a:ea typeface="Verdana" panose="020B0604030504040204" pitchFamily="34" charset="0"/>
              </a:rPr>
              <a:t>anxiety </a:t>
            </a:r>
            <a:r>
              <a:rPr lang="en-US" altLang="en-US" sz="3600" dirty="0">
                <a:latin typeface="Verdana" panose="020B0604030504040204" pitchFamily="34" charset="0"/>
                <a:ea typeface="Verdana" panose="020B0604030504040204" pitchFamily="34" charset="0"/>
              </a:rPr>
              <a:t>(anticipation of FUTURE threat). </a:t>
            </a:r>
          </a:p>
          <a:p>
            <a:endParaRPr lang="en-US" altLang="en-US" sz="3600" dirty="0" smtClean="0">
              <a:latin typeface="Verdana" panose="020B0604030504040204" pitchFamily="34" charset="0"/>
              <a:ea typeface="Verdana" panose="020B0604030504040204" pitchFamily="34" charset="0"/>
            </a:endParaRPr>
          </a:p>
          <a:p>
            <a:r>
              <a:rPr lang="en-US" altLang="en-US" sz="3600" dirty="0" smtClean="0">
                <a:latin typeface="Verdana" panose="020B0604030504040204" pitchFamily="34" charset="0"/>
                <a:ea typeface="Verdana" panose="020B0604030504040204" pitchFamily="34" charset="0"/>
              </a:rPr>
              <a:t>People </a:t>
            </a:r>
            <a:r>
              <a:rPr lang="en-US" altLang="en-US" sz="3600" dirty="0">
                <a:latin typeface="Verdana" panose="020B0604030504040204" pitchFamily="34" charset="0"/>
                <a:ea typeface="Verdana" panose="020B0604030504040204" pitchFamily="34" charset="0"/>
              </a:rPr>
              <a:t>may engage in a lot of efforts to </a:t>
            </a:r>
            <a:r>
              <a:rPr lang="en-US" altLang="en-US" sz="3600" dirty="0" smtClean="0">
                <a:latin typeface="Verdana" panose="020B0604030504040204" pitchFamily="34" charset="0"/>
                <a:ea typeface="Verdana" panose="020B0604030504040204" pitchFamily="34" charset="0"/>
              </a:rPr>
              <a:t>AVOID </a:t>
            </a:r>
            <a:r>
              <a:rPr lang="en-US" altLang="en-US" sz="3600" dirty="0">
                <a:latin typeface="Verdana" panose="020B0604030504040204" pitchFamily="34" charset="0"/>
                <a:ea typeface="Verdana" panose="020B0604030504040204" pitchFamily="34" charset="0"/>
              </a:rPr>
              <a:t>to minimize anxiety </a:t>
            </a:r>
            <a:r>
              <a:rPr lang="en-US" altLang="en-US" sz="3600" dirty="0" smtClean="0">
                <a:latin typeface="Verdana" panose="020B0604030504040204" pitchFamily="34" charset="0"/>
                <a:ea typeface="Verdana" panose="020B0604030504040204" pitchFamily="34" charset="0"/>
              </a:rPr>
              <a:t>– doing so perpetuates </a:t>
            </a:r>
            <a:r>
              <a:rPr lang="en-US" altLang="en-US" sz="3600" dirty="0">
                <a:latin typeface="Verdana" panose="020B0604030504040204" pitchFamily="34" charset="0"/>
                <a:ea typeface="Verdana" panose="020B0604030504040204" pitchFamily="34" charset="0"/>
              </a:rPr>
              <a:t>the anxiety</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85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 </a:t>
            </a:r>
            <a:endParaRPr dirty="0">
              <a:solidFill>
                <a:schemeClr val="lt1"/>
              </a:solidFill>
              <a:latin typeface="Verdana"/>
              <a:ea typeface="Verdana"/>
              <a:cs typeface="Verdana"/>
              <a:sym typeface="Verdana"/>
            </a:endParaRPr>
          </a:p>
        </p:txBody>
      </p:sp>
      <p:sp>
        <p:nvSpPr>
          <p:cNvPr id="96" name="Google Shape;96;p14"/>
          <p:cNvSpPr txBox="1">
            <a:spLocks noGrp="1"/>
          </p:cNvSpPr>
          <p:nvPr>
            <p:ph type="body" idx="1"/>
          </p:nvPr>
        </p:nvSpPr>
        <p:spPr>
          <a:xfrm>
            <a:off x="838200" y="2037029"/>
            <a:ext cx="10515600" cy="4139933"/>
          </a:xfrm>
          <a:prstGeom prst="rect">
            <a:avLst/>
          </a:prstGeom>
          <a:noFill/>
          <a:ln>
            <a:noFill/>
          </a:ln>
        </p:spPr>
        <p:txBody>
          <a:bodyPr spcFirstLastPara="1" wrap="square" lIns="91425" tIns="45700" rIns="91425" bIns="45700" anchor="t" anchorCtr="0">
            <a:noAutofit/>
          </a:bodyPr>
          <a:lstStyle/>
          <a:p>
            <a:pPr lvl="0" indent="-457200">
              <a:spcBef>
                <a:spcPts val="0"/>
              </a:spcBef>
              <a:spcAft>
                <a:spcPts val="900"/>
              </a:spcAft>
              <a:buSzPts val="2800"/>
              <a:buNone/>
            </a:pPr>
            <a:r>
              <a:rPr lang="en-US" dirty="0" smtClean="0">
                <a:latin typeface="+mn-lt"/>
                <a:ea typeface="Verdana"/>
                <a:cs typeface="Verdana"/>
                <a:sym typeface="Verdana"/>
              </a:rPr>
              <a:t>Locke, Kirst, &amp; Shultz. (</a:t>
            </a:r>
            <a:r>
              <a:rPr lang="en-US" dirty="0">
                <a:latin typeface="+mn-lt"/>
                <a:ea typeface="Verdana"/>
                <a:cs typeface="Verdana"/>
                <a:sym typeface="Verdana"/>
              </a:rPr>
              <a:t>2015). Diagnosis and </a:t>
            </a:r>
            <a:r>
              <a:rPr lang="en-US" dirty="0" smtClean="0">
                <a:latin typeface="+mn-lt"/>
                <a:ea typeface="Verdana"/>
                <a:cs typeface="Verdana"/>
                <a:sym typeface="Verdana"/>
              </a:rPr>
              <a:t>management </a:t>
            </a:r>
            <a:r>
              <a:rPr lang="en-US" dirty="0">
                <a:latin typeface="+mn-lt"/>
                <a:ea typeface="Verdana"/>
                <a:cs typeface="Verdana"/>
                <a:sym typeface="Verdana"/>
              </a:rPr>
              <a:t>of g</a:t>
            </a:r>
            <a:r>
              <a:rPr lang="en-US" dirty="0" smtClean="0">
                <a:latin typeface="+mn-lt"/>
                <a:ea typeface="Verdana"/>
                <a:cs typeface="Verdana"/>
                <a:sym typeface="Verdana"/>
              </a:rPr>
              <a:t>eneralized </a:t>
            </a:r>
            <a:r>
              <a:rPr lang="en-US" dirty="0">
                <a:latin typeface="+mn-lt"/>
                <a:ea typeface="Verdana"/>
                <a:cs typeface="Verdana"/>
                <a:sym typeface="Verdana"/>
              </a:rPr>
              <a:t>a</a:t>
            </a:r>
            <a:r>
              <a:rPr lang="en-US" dirty="0" smtClean="0">
                <a:latin typeface="+mn-lt"/>
                <a:ea typeface="Verdana"/>
                <a:cs typeface="Verdana"/>
                <a:sym typeface="Verdana"/>
              </a:rPr>
              <a:t>nxiety </a:t>
            </a:r>
            <a:r>
              <a:rPr lang="en-US" dirty="0">
                <a:latin typeface="+mn-lt"/>
                <a:ea typeface="Verdana"/>
                <a:cs typeface="Verdana"/>
                <a:sym typeface="Verdana"/>
              </a:rPr>
              <a:t>d</a:t>
            </a:r>
            <a:r>
              <a:rPr lang="en-US" dirty="0" smtClean="0">
                <a:latin typeface="+mn-lt"/>
                <a:ea typeface="Verdana"/>
                <a:cs typeface="Verdana"/>
                <a:sym typeface="Verdana"/>
              </a:rPr>
              <a:t>isorder </a:t>
            </a:r>
            <a:r>
              <a:rPr lang="en-US" dirty="0">
                <a:latin typeface="+mn-lt"/>
                <a:ea typeface="Verdana"/>
                <a:cs typeface="Verdana"/>
                <a:sym typeface="Verdana"/>
              </a:rPr>
              <a:t>and </a:t>
            </a:r>
            <a:r>
              <a:rPr lang="en-US" dirty="0" smtClean="0">
                <a:latin typeface="+mn-lt"/>
                <a:ea typeface="Verdana"/>
                <a:cs typeface="Verdana"/>
                <a:sym typeface="Verdana"/>
              </a:rPr>
              <a:t>panic </a:t>
            </a:r>
            <a:r>
              <a:rPr lang="en-US" dirty="0">
                <a:latin typeface="+mn-lt"/>
                <a:ea typeface="Verdana"/>
                <a:cs typeface="Verdana"/>
                <a:sym typeface="Verdana"/>
              </a:rPr>
              <a:t>d</a:t>
            </a:r>
            <a:r>
              <a:rPr lang="en-US" dirty="0" smtClean="0">
                <a:latin typeface="+mn-lt"/>
                <a:ea typeface="Verdana"/>
                <a:cs typeface="Verdana"/>
                <a:sym typeface="Verdana"/>
              </a:rPr>
              <a:t>isorder </a:t>
            </a:r>
            <a:r>
              <a:rPr lang="en-US" dirty="0">
                <a:latin typeface="+mn-lt"/>
                <a:ea typeface="Verdana"/>
                <a:cs typeface="Verdana"/>
                <a:sym typeface="Verdana"/>
              </a:rPr>
              <a:t>in a</a:t>
            </a:r>
            <a:r>
              <a:rPr lang="en-US" dirty="0" smtClean="0">
                <a:latin typeface="+mn-lt"/>
                <a:ea typeface="Verdana"/>
                <a:cs typeface="Verdana"/>
                <a:sym typeface="Verdana"/>
              </a:rPr>
              <a:t>dults. </a:t>
            </a:r>
            <a:r>
              <a:rPr lang="en-US" i="1" dirty="0" smtClean="0">
                <a:latin typeface="+mn-lt"/>
                <a:ea typeface="Verdana"/>
                <a:cs typeface="Verdana"/>
                <a:sym typeface="Verdana"/>
              </a:rPr>
              <a:t>American Family Physician, 91(9</a:t>
            </a:r>
            <a:r>
              <a:rPr lang="en-US" dirty="0" smtClean="0">
                <a:latin typeface="+mn-lt"/>
                <a:ea typeface="Verdana"/>
                <a:cs typeface="Verdana"/>
                <a:sym typeface="Verdana"/>
              </a:rPr>
              <a:t>) 617-624</a:t>
            </a:r>
          </a:p>
          <a:p>
            <a:pPr lvl="0" indent="-457200">
              <a:spcBef>
                <a:spcPts val="0"/>
              </a:spcBef>
              <a:spcAft>
                <a:spcPts val="900"/>
              </a:spcAft>
              <a:buSzPts val="2800"/>
              <a:buNone/>
            </a:pPr>
            <a:endParaRPr lang="en-US" dirty="0">
              <a:latin typeface="+mn-lt"/>
              <a:ea typeface="Verdana"/>
              <a:cs typeface="Verdana"/>
              <a:sym typeface="Verdana"/>
            </a:endParaRPr>
          </a:p>
          <a:p>
            <a:pPr lvl="0" indent="-457200">
              <a:spcBef>
                <a:spcPts val="0"/>
              </a:spcBef>
              <a:spcAft>
                <a:spcPts val="900"/>
              </a:spcAft>
              <a:buSzPts val="2800"/>
              <a:buNone/>
            </a:pPr>
            <a:r>
              <a:rPr lang="en-US" dirty="0" smtClean="0">
                <a:latin typeface="+mn-lt"/>
                <a:ea typeface="Verdana"/>
                <a:cs typeface="Verdana"/>
                <a:sym typeface="Verdana"/>
              </a:rPr>
              <a:t>Stein, M., &amp; </a:t>
            </a:r>
            <a:r>
              <a:rPr lang="en-US" dirty="0" err="1" smtClean="0">
                <a:latin typeface="+mn-lt"/>
                <a:ea typeface="Verdana"/>
                <a:cs typeface="Verdana"/>
                <a:sym typeface="Verdana"/>
              </a:rPr>
              <a:t>Craske</a:t>
            </a:r>
            <a:r>
              <a:rPr lang="en-US" dirty="0" smtClean="0">
                <a:latin typeface="+mn-lt"/>
                <a:ea typeface="Verdana"/>
                <a:cs typeface="Verdana"/>
                <a:sym typeface="Verdana"/>
              </a:rPr>
              <a:t>, M. (2017). </a:t>
            </a:r>
            <a:r>
              <a:rPr lang="en-US" dirty="0">
                <a:latin typeface="+mn-lt"/>
              </a:rPr>
              <a:t>Treating </a:t>
            </a:r>
            <a:r>
              <a:rPr lang="en-US" dirty="0" smtClean="0">
                <a:latin typeface="+mn-lt"/>
              </a:rPr>
              <a:t>anxiety </a:t>
            </a:r>
            <a:r>
              <a:rPr lang="en-US" dirty="0">
                <a:latin typeface="+mn-lt"/>
              </a:rPr>
              <a:t>in </a:t>
            </a:r>
            <a:r>
              <a:rPr lang="en-US" dirty="0" smtClean="0">
                <a:latin typeface="+mn-lt"/>
              </a:rPr>
              <a:t>2017: </a:t>
            </a:r>
            <a:r>
              <a:rPr lang="en-US" dirty="0">
                <a:latin typeface="+mn-lt"/>
              </a:rPr>
              <a:t>Optimizing </a:t>
            </a:r>
            <a:r>
              <a:rPr lang="en-US" dirty="0" smtClean="0">
                <a:latin typeface="+mn-lt"/>
              </a:rPr>
              <a:t>care </a:t>
            </a:r>
            <a:r>
              <a:rPr lang="en-US" dirty="0">
                <a:latin typeface="+mn-lt"/>
              </a:rPr>
              <a:t>to </a:t>
            </a:r>
            <a:r>
              <a:rPr lang="en-US" dirty="0" smtClean="0">
                <a:latin typeface="+mn-lt"/>
              </a:rPr>
              <a:t>improve </a:t>
            </a:r>
            <a:r>
              <a:rPr lang="en-US" dirty="0">
                <a:latin typeface="+mn-lt"/>
              </a:rPr>
              <a:t>o</a:t>
            </a:r>
            <a:r>
              <a:rPr lang="en-US" dirty="0" smtClean="0">
                <a:latin typeface="+mn-lt"/>
              </a:rPr>
              <a:t>utcomes. </a:t>
            </a:r>
            <a:r>
              <a:rPr lang="en-US" i="1" dirty="0" smtClean="0">
                <a:latin typeface="+mn-lt"/>
              </a:rPr>
              <a:t>JAMA, 318(3</a:t>
            </a:r>
            <a:r>
              <a:rPr lang="en-US" dirty="0" smtClean="0">
                <a:latin typeface="+mn-lt"/>
              </a:rPr>
              <a:t>), 235-236</a:t>
            </a:r>
            <a:endParaRPr lang="en-US" dirty="0" smtClean="0">
              <a:latin typeface="+mn-lt"/>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1670587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Change That Matters Team</a:t>
            </a:r>
            <a:endParaRPr>
              <a:solidFill>
                <a:schemeClr val="lt1"/>
              </a:solidFill>
              <a:latin typeface="Verdana"/>
              <a:ea typeface="Verdana"/>
              <a:cs typeface="Verdana"/>
              <a:sym typeface="Verdana"/>
            </a:endParaRPr>
          </a:p>
        </p:txBody>
      </p:sp>
      <p:sp>
        <p:nvSpPr>
          <p:cNvPr id="374" name="Google Shape;374;p3"/>
          <p:cNvSpPr txBox="1">
            <a:spLocks noGrp="1"/>
          </p:cNvSpPr>
          <p:nvPr>
            <p:ph type="body" idx="1"/>
          </p:nvPr>
        </p:nvSpPr>
        <p:spPr>
          <a:xfrm>
            <a:off x="838200" y="1825625"/>
            <a:ext cx="10515600" cy="466571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Stephanie A. Hooker, PhD, MPH (co-PI)</a:t>
            </a:r>
            <a:endParaRPr dirty="0"/>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Michelle D. Sherman, PhD, ABPP (co-PI)</a:t>
            </a: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just"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Katie Loth, PhD, MPH</a:t>
            </a:r>
            <a:r>
              <a:rPr lang="en-US" dirty="0"/>
              <a:t>			</a:t>
            </a:r>
            <a:r>
              <a:rPr lang="en-US" sz="2400" dirty="0">
                <a:latin typeface="Verdana"/>
                <a:ea typeface="Verdana"/>
                <a:cs typeface="Verdana"/>
                <a:sym typeface="Verdana"/>
              </a:rPr>
              <a:t>Jean Moon, </a:t>
            </a:r>
            <a:r>
              <a:rPr lang="en-US" sz="2400" dirty="0" err="1">
                <a:latin typeface="Verdana"/>
                <a:ea typeface="Verdana"/>
                <a:cs typeface="Verdana"/>
                <a:sym typeface="Verdana"/>
              </a:rPr>
              <a:t>PharmD</a:t>
            </a:r>
            <a:r>
              <a:rPr lang="en-US" sz="2400" dirty="0">
                <a:latin typeface="Verdana"/>
                <a:ea typeface="Verdana"/>
                <a:cs typeface="Verdana"/>
                <a:sym typeface="Verdana"/>
              </a:rPr>
              <a:t>, BCACP</a:t>
            </a:r>
            <a:endParaRPr dirty="0"/>
          </a:p>
          <a:p>
            <a:pPr marL="177800" lvl="0" indent="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Kacey </a:t>
            </a:r>
            <a:r>
              <a:rPr lang="en-US" sz="2400" dirty="0" err="1">
                <a:latin typeface="Verdana"/>
                <a:ea typeface="Verdana"/>
                <a:cs typeface="Verdana"/>
                <a:sym typeface="Verdana"/>
              </a:rPr>
              <a:t>Justesen</a:t>
            </a:r>
            <a:r>
              <a:rPr lang="en-US" sz="2400" dirty="0">
                <a:latin typeface="Verdana"/>
                <a:ea typeface="Verdana"/>
                <a:cs typeface="Verdana"/>
                <a:sym typeface="Verdana"/>
              </a:rPr>
              <a:t>, MD</a:t>
            </a:r>
            <a:r>
              <a:rPr lang="en-US" dirty="0"/>
              <a:t>			</a:t>
            </a:r>
            <a:r>
              <a:rPr lang="en-US" sz="2400" dirty="0">
                <a:latin typeface="Verdana"/>
                <a:ea typeface="Verdana"/>
                <a:cs typeface="Verdana"/>
                <a:sym typeface="Verdana"/>
              </a:rPr>
              <a:t>Andrew </a:t>
            </a:r>
            <a:r>
              <a:rPr lang="en-US" sz="2400" dirty="0" err="1">
                <a:latin typeface="Verdana"/>
                <a:ea typeface="Verdana"/>
                <a:cs typeface="Verdana"/>
                <a:sym typeface="Verdana"/>
              </a:rPr>
              <a:t>Slattengren</a:t>
            </a:r>
            <a:r>
              <a:rPr lang="en-US" sz="2400" dirty="0">
                <a:latin typeface="Verdana"/>
                <a:ea typeface="Verdana"/>
                <a:cs typeface="Verdana"/>
                <a:sym typeface="Verdana"/>
              </a:rPr>
              <a:t>, DO</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Sam </a:t>
            </a:r>
            <a:r>
              <a:rPr lang="en-US" sz="2400" dirty="0" err="1">
                <a:latin typeface="Verdana"/>
                <a:ea typeface="Verdana"/>
                <a:cs typeface="Verdana"/>
                <a:sym typeface="Verdana"/>
              </a:rPr>
              <a:t>Ngaw</a:t>
            </a:r>
            <a:r>
              <a:rPr lang="en-US" sz="2400" dirty="0">
                <a:latin typeface="Verdana"/>
                <a:ea typeface="Verdana"/>
                <a:cs typeface="Verdana"/>
                <a:sym typeface="Verdana"/>
              </a:rPr>
              <a:t>, MD</a:t>
            </a:r>
            <a:r>
              <a:rPr lang="en-US" dirty="0"/>
              <a:t>				</a:t>
            </a:r>
            <a:r>
              <a:rPr lang="en-US" sz="2400" dirty="0" smtClean="0">
                <a:latin typeface="Verdana"/>
                <a:ea typeface="Verdana"/>
                <a:cs typeface="Verdana"/>
                <a:sym typeface="Verdana"/>
              </a:rPr>
              <a:t>Anne </a:t>
            </a:r>
            <a:r>
              <a:rPr lang="en-US" sz="2400" dirty="0" err="1">
                <a:latin typeface="Verdana"/>
                <a:ea typeface="Verdana"/>
                <a:cs typeface="Verdana"/>
                <a:sym typeface="Verdana"/>
              </a:rPr>
              <a:t>Doering</a:t>
            </a:r>
            <a:r>
              <a:rPr lang="en-US" sz="2400" dirty="0">
                <a:latin typeface="Verdana"/>
                <a:ea typeface="Verdana"/>
                <a:cs typeface="Verdana"/>
                <a:sym typeface="Verdana"/>
              </a:rPr>
              <a:t>, MD</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Marc </a:t>
            </a:r>
            <a:r>
              <a:rPr lang="en-US" sz="2400" dirty="0" err="1">
                <a:latin typeface="Verdana"/>
                <a:ea typeface="Verdana"/>
                <a:cs typeface="Verdana"/>
                <a:sym typeface="Verdana"/>
              </a:rPr>
              <a:t>Uy</a:t>
            </a:r>
            <a:r>
              <a:rPr lang="en-US" sz="2400" dirty="0">
                <a:latin typeface="Verdana"/>
                <a:ea typeface="Verdana"/>
                <a:cs typeface="Verdana"/>
                <a:sym typeface="Verdana"/>
              </a:rPr>
              <a:t>, BA, MPH</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75" name="Google Shape;375;p3"/>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529122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1f84d6a8f_1_45"/>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71f84d6a8f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Special Thanks</a:t>
            </a:r>
            <a:endParaRPr>
              <a:solidFill>
                <a:schemeClr val="lt1"/>
              </a:solidFill>
              <a:latin typeface="Verdana"/>
              <a:ea typeface="Verdana"/>
              <a:cs typeface="Verdana"/>
              <a:sym typeface="Verdana"/>
            </a:endParaRPr>
          </a:p>
        </p:txBody>
      </p:sp>
      <p:sp>
        <p:nvSpPr>
          <p:cNvPr id="382" name="Google Shape;382;g71f84d6a8f_1_45"/>
          <p:cNvSpPr txBox="1">
            <a:spLocks noGrp="1"/>
          </p:cNvSpPr>
          <p:nvPr>
            <p:ph type="body" idx="1"/>
          </p:nvPr>
        </p:nvSpPr>
        <p:spPr>
          <a:xfrm>
            <a:off x="831502" y="1690825"/>
            <a:ext cx="10515600" cy="4665600"/>
          </a:xfrm>
          <a:prstGeom prst="rect">
            <a:avLst/>
          </a:prstGeom>
          <a:noFill/>
          <a:ln>
            <a:noFill/>
          </a:ln>
        </p:spPr>
        <p:txBody>
          <a:bodyPr spcFirstLastPara="1" wrap="square" lIns="91425" tIns="45700" rIns="91425" bIns="45700" anchor="t" anchorCtr="0">
            <a:noAutofit/>
          </a:bodyPr>
          <a:lstStyle/>
          <a:p>
            <a:pPr marL="228600" lvl="0" indent="-50800" algn="ctr" rtl="0">
              <a:lnSpc>
                <a:spcPct val="150000"/>
              </a:lnSpc>
              <a:spcBef>
                <a:spcPts val="0"/>
              </a:spcBef>
              <a:spcAft>
                <a:spcPts val="0"/>
              </a:spcAft>
              <a:buClr>
                <a:schemeClr val="dk1"/>
              </a:buClr>
              <a:buSzPts val="2800"/>
              <a:buNone/>
            </a:pPr>
            <a:endParaRPr sz="105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University of Minnesota Academic Health Center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1400" dirty="0">
                <a:latin typeface="Verdana"/>
                <a:ea typeface="Verdana"/>
                <a:cs typeface="Verdana"/>
                <a:sym typeface="Verdana"/>
              </a:rPr>
              <a:t>and</a:t>
            </a:r>
            <a:endParaRPr sz="1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National Institute for Integrated Behavioral Health</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for financial support for their development and evaluation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of Change that Matters</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2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83" name="Google Shape;383;g71f84d6a8f_1_45"/>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384" name="Google Shape;384;g71f84d6a8f_1_45"/>
          <p:cNvPicPr preferRelativeResize="0"/>
          <p:nvPr/>
        </p:nvPicPr>
        <p:blipFill>
          <a:blip r:embed="rId4">
            <a:alphaModFix/>
          </a:blip>
          <a:stretch>
            <a:fillRect/>
          </a:stretch>
        </p:blipFill>
        <p:spPr>
          <a:xfrm>
            <a:off x="6767489" y="4705212"/>
            <a:ext cx="3577025" cy="1373000"/>
          </a:xfrm>
          <a:prstGeom prst="rect">
            <a:avLst/>
          </a:prstGeom>
          <a:noFill/>
          <a:ln>
            <a:noFill/>
          </a:ln>
        </p:spPr>
      </p:pic>
      <p:pic>
        <p:nvPicPr>
          <p:cNvPr id="385" name="Google Shape;385;g71f84d6a8f_1_45"/>
          <p:cNvPicPr preferRelativeResize="0"/>
          <p:nvPr/>
        </p:nvPicPr>
        <p:blipFill>
          <a:blip r:embed="rId5">
            <a:alphaModFix/>
          </a:blip>
          <a:stretch>
            <a:fillRect/>
          </a:stretch>
        </p:blipFill>
        <p:spPr>
          <a:xfrm>
            <a:off x="2454400" y="4596850"/>
            <a:ext cx="2988700" cy="1823550"/>
          </a:xfrm>
          <a:prstGeom prst="rect">
            <a:avLst/>
          </a:prstGeom>
          <a:noFill/>
          <a:ln>
            <a:noFill/>
          </a:ln>
        </p:spPr>
      </p:pic>
    </p:spTree>
    <p:extLst>
      <p:ext uri="{BB962C8B-B14F-4D97-AF65-F5344CB8AC3E}">
        <p14:creationId xmlns:p14="http://schemas.microsoft.com/office/powerpoint/2010/main" val="110995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DSM5 Organization: Anxiety Disorders </a:t>
            </a:r>
            <a:r>
              <a:rPr lang="en-US" sz="3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(lifetime prevalence from international research)</a:t>
            </a:r>
            <a:endPar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3" name="Text Placeholder 2"/>
          <p:cNvSpPr>
            <a:spLocks noGrp="1"/>
          </p:cNvSpPr>
          <p:nvPr>
            <p:ph type="body" idx="1"/>
          </p:nvPr>
        </p:nvSpPr>
        <p:spPr>
          <a:xfrm>
            <a:off x="838200" y="1825625"/>
            <a:ext cx="10515600" cy="4850478"/>
          </a:xfrm>
        </p:spPr>
        <p:txBody>
          <a:bodyPr/>
          <a:lstStyle/>
          <a:p>
            <a:pPr>
              <a:defRPr/>
            </a:pPr>
            <a:r>
              <a:rPr lang="en-US" dirty="0">
                <a:latin typeface="Verdana" panose="020B0604030504040204" pitchFamily="34" charset="0"/>
                <a:ea typeface="Verdana" panose="020B0604030504040204" pitchFamily="34" charset="0"/>
              </a:rPr>
              <a:t>Specific phobia (7%)</a:t>
            </a:r>
          </a:p>
          <a:p>
            <a:pPr>
              <a:defRPr/>
            </a:pPr>
            <a:r>
              <a:rPr lang="en-US" dirty="0" smtClean="0">
                <a:latin typeface="Verdana" panose="020B0604030504040204" pitchFamily="34" charset="0"/>
                <a:ea typeface="Verdana" panose="020B0604030504040204" pitchFamily="34" charset="0"/>
              </a:rPr>
              <a:t>Generalized </a:t>
            </a:r>
            <a:r>
              <a:rPr lang="en-US" dirty="0">
                <a:latin typeface="Verdana" panose="020B0604030504040204" pitchFamily="34" charset="0"/>
                <a:ea typeface="Verdana" panose="020B0604030504040204" pitchFamily="34" charset="0"/>
              </a:rPr>
              <a:t>anxiety disorder (GAD</a:t>
            </a:r>
            <a:r>
              <a:rPr lang="en-US" dirty="0" smtClean="0">
                <a:latin typeface="Verdana" panose="020B0604030504040204" pitchFamily="34" charset="0"/>
                <a:ea typeface="Verdana" panose="020B0604030504040204" pitchFamily="34" charset="0"/>
              </a:rPr>
              <a:t>) (4-5%)</a:t>
            </a:r>
            <a:endParaRPr lang="en-US" dirty="0">
              <a:latin typeface="Verdana" panose="020B0604030504040204" pitchFamily="34" charset="0"/>
              <a:ea typeface="Verdana" panose="020B0604030504040204" pitchFamily="34" charset="0"/>
            </a:endParaRPr>
          </a:p>
          <a:p>
            <a:pPr>
              <a:defRPr/>
            </a:pPr>
            <a:r>
              <a:rPr lang="en-US" dirty="0" smtClean="0">
                <a:latin typeface="Verdana" panose="020B0604030504040204" pitchFamily="34" charset="0"/>
                <a:ea typeface="Verdana" panose="020B0604030504040204" pitchFamily="34" charset="0"/>
              </a:rPr>
              <a:t>Social </a:t>
            </a:r>
            <a:r>
              <a:rPr lang="en-US" dirty="0">
                <a:latin typeface="Verdana" panose="020B0604030504040204" pitchFamily="34" charset="0"/>
                <a:ea typeface="Verdana" panose="020B0604030504040204" pitchFamily="34" charset="0"/>
              </a:rPr>
              <a:t>anxiety </a:t>
            </a:r>
            <a:r>
              <a:rPr lang="en-US" dirty="0" smtClean="0">
                <a:latin typeface="Verdana" panose="020B0604030504040204" pitchFamily="34" charset="0"/>
                <a:ea typeface="Verdana" panose="020B0604030504040204" pitchFamily="34" charset="0"/>
              </a:rPr>
              <a:t>disorder (4%)</a:t>
            </a:r>
            <a:endParaRPr lang="en-US" dirty="0">
              <a:latin typeface="Verdana" panose="020B0604030504040204" pitchFamily="34" charset="0"/>
              <a:ea typeface="Verdana" panose="020B0604030504040204" pitchFamily="34" charset="0"/>
            </a:endParaRPr>
          </a:p>
          <a:p>
            <a:pPr>
              <a:defRPr/>
            </a:pPr>
            <a:r>
              <a:rPr lang="en-US" dirty="0" smtClean="0">
                <a:latin typeface="Verdana" panose="020B0604030504040204" pitchFamily="34" charset="0"/>
                <a:ea typeface="Verdana" panose="020B0604030504040204" pitchFamily="34" charset="0"/>
              </a:rPr>
              <a:t>Panic disorder (1.7%) </a:t>
            </a:r>
          </a:p>
          <a:p>
            <a:pPr lvl="1">
              <a:defRPr/>
            </a:pPr>
            <a:r>
              <a:rPr lang="en-US" i="1" dirty="0" smtClean="0">
                <a:latin typeface="Verdana" panose="020B0604030504040204" pitchFamily="34" charset="0"/>
                <a:ea typeface="Verdana" panose="020B0604030504040204" pitchFamily="34" charset="0"/>
              </a:rPr>
              <a:t>Lifetime prevalence of a panic attack is 13%</a:t>
            </a:r>
            <a:endParaRPr lang="en-US" i="1" dirty="0">
              <a:latin typeface="Verdana" panose="020B0604030504040204" pitchFamily="34" charset="0"/>
              <a:ea typeface="Verdana" panose="020B0604030504040204" pitchFamily="34" charset="0"/>
            </a:endParaRPr>
          </a:p>
          <a:p>
            <a:pPr>
              <a:defRPr/>
            </a:pPr>
            <a:r>
              <a:rPr lang="en-US" dirty="0" smtClean="0">
                <a:latin typeface="Verdana" panose="020B0604030504040204" pitchFamily="34" charset="0"/>
                <a:ea typeface="Verdana" panose="020B0604030504040204" pitchFamily="34" charset="0"/>
              </a:rPr>
              <a:t>Agoraphobia (1.5%)</a:t>
            </a:r>
            <a:endParaRPr lang="en-US" dirty="0">
              <a:latin typeface="Verdana" panose="020B0604030504040204" pitchFamily="34" charset="0"/>
              <a:ea typeface="Verdana" panose="020B0604030504040204" pitchFamily="34" charset="0"/>
            </a:endParaRPr>
          </a:p>
          <a:p>
            <a:pPr>
              <a:defRPr/>
            </a:pPr>
            <a:r>
              <a:rPr lang="en-US" dirty="0" smtClean="0">
                <a:latin typeface="Verdana" panose="020B0604030504040204" pitchFamily="34" charset="0"/>
                <a:ea typeface="Verdana" panose="020B0604030504040204" pitchFamily="34" charset="0"/>
              </a:rPr>
              <a:t>Separation </a:t>
            </a:r>
            <a:r>
              <a:rPr lang="en-US" dirty="0">
                <a:latin typeface="Verdana" panose="020B0604030504040204" pitchFamily="34" charset="0"/>
                <a:ea typeface="Verdana" panose="020B0604030504040204" pitchFamily="34" charset="0"/>
              </a:rPr>
              <a:t>anxiety disorder (childhood) </a:t>
            </a:r>
          </a:p>
          <a:p>
            <a:pPr>
              <a:defRPr/>
            </a:pPr>
            <a:r>
              <a:rPr lang="en-US" dirty="0">
                <a:latin typeface="Verdana" panose="020B0604030504040204" pitchFamily="34" charset="0"/>
                <a:ea typeface="Verdana" panose="020B0604030504040204" pitchFamily="34" charset="0"/>
              </a:rPr>
              <a:t>Selective mutism (childhood)</a:t>
            </a:r>
          </a:p>
          <a:p>
            <a:pPr>
              <a:defRPr/>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24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Prevalence</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3" name="Text Placeholder 2"/>
          <p:cNvSpPr>
            <a:spLocks noGrp="1"/>
          </p:cNvSpPr>
          <p:nvPr>
            <p:ph type="body" idx="1"/>
          </p:nvPr>
        </p:nvSpPr>
        <p:spPr>
          <a:xfrm>
            <a:off x="3027405" y="2163901"/>
            <a:ext cx="8437605" cy="4351338"/>
          </a:xfrm>
        </p:spPr>
        <p:txBody>
          <a:bodyPr/>
          <a:lstStyle/>
          <a:p>
            <a:r>
              <a:rPr lang="en-US" altLang="en-US" sz="3200" dirty="0" smtClean="0">
                <a:latin typeface="Verdana" panose="020B0604030504040204" pitchFamily="34" charset="0"/>
                <a:ea typeface="Verdana" panose="020B0604030504040204" pitchFamily="34" charset="0"/>
              </a:rPr>
              <a:t>Anxiety </a:t>
            </a:r>
            <a:r>
              <a:rPr lang="en-US" altLang="en-US" sz="3200" dirty="0">
                <a:latin typeface="Verdana" panose="020B0604030504040204" pitchFamily="34" charset="0"/>
                <a:ea typeface="Verdana" panose="020B0604030504040204" pitchFamily="34" charset="0"/>
              </a:rPr>
              <a:t>disorders are actually MORE prevalent than depression</a:t>
            </a:r>
            <a:r>
              <a:rPr lang="en-US" altLang="en-US" sz="3200" dirty="0" smtClean="0">
                <a:latin typeface="Verdana" panose="020B0604030504040204" pitchFamily="34" charset="0"/>
                <a:ea typeface="Verdana" panose="020B0604030504040204" pitchFamily="34" charset="0"/>
              </a:rPr>
              <a:t>…</a:t>
            </a:r>
            <a:endParaRPr lang="en-US" altLang="en-US" sz="3200" dirty="0">
              <a:latin typeface="Verdana" panose="020B0604030504040204" pitchFamily="34" charset="0"/>
              <a:ea typeface="Verdana" panose="020B0604030504040204" pitchFamily="34" charset="0"/>
            </a:endParaRPr>
          </a:p>
          <a:p>
            <a:endParaRPr lang="en-US" altLang="en-US" sz="3200" dirty="0">
              <a:latin typeface="Verdana" panose="020B0604030504040204" pitchFamily="34" charset="0"/>
              <a:ea typeface="Verdana" panose="020B0604030504040204" pitchFamily="34" charset="0"/>
            </a:endParaRPr>
          </a:p>
          <a:p>
            <a:r>
              <a:rPr lang="en-US" altLang="en-US" sz="3200" dirty="0">
                <a:latin typeface="Verdana" panose="020B0604030504040204" pitchFamily="34" charset="0"/>
                <a:ea typeface="Verdana" panose="020B0604030504040204" pitchFamily="34" charset="0"/>
              </a:rPr>
              <a:t>Prevalence in the US of all anxiety disorders</a:t>
            </a:r>
          </a:p>
          <a:p>
            <a:pPr lvl="1"/>
            <a:r>
              <a:rPr lang="en-US" altLang="en-US" sz="2800" dirty="0" smtClean="0">
                <a:latin typeface="Verdana" panose="020B0604030504040204" pitchFamily="34" charset="0"/>
                <a:ea typeface="Verdana" panose="020B0604030504040204" pitchFamily="34" charset="0"/>
              </a:rPr>
              <a:t>Lifetime </a:t>
            </a:r>
            <a:r>
              <a:rPr lang="en-US" altLang="en-US" sz="2800" dirty="0">
                <a:latin typeface="Verdana" panose="020B0604030504040204" pitchFamily="34" charset="0"/>
                <a:ea typeface="Verdana" panose="020B0604030504040204" pitchFamily="34" charset="0"/>
              </a:rPr>
              <a:t>prevalence: ~30%</a:t>
            </a:r>
          </a:p>
          <a:p>
            <a:pPr lvl="1"/>
            <a:r>
              <a:rPr lang="en-US" altLang="en-US" sz="2800" dirty="0">
                <a:latin typeface="Verdana" panose="020B0604030504040204" pitchFamily="34" charset="0"/>
                <a:ea typeface="Verdana" panose="020B0604030504040204" pitchFamily="34" charset="0"/>
              </a:rPr>
              <a:t>12-month prevalence: 10% </a:t>
            </a:r>
          </a:p>
          <a:p>
            <a:endParaRPr lang="en-US" dirty="0">
              <a:latin typeface="Verdana" panose="020B0604030504040204" pitchFamily="34" charset="0"/>
              <a:ea typeface="Verdana" panose="020B0604030504040204" pitchFamily="34" charset="0"/>
            </a:endParaRPr>
          </a:p>
        </p:txBody>
      </p:sp>
      <p:pic>
        <p:nvPicPr>
          <p:cNvPr id="6" name="Picture 5" descr="C:\Users\uyxxx015\Desktop\Change That Matters\Photos\Stress\woman-working-girl-sitting-1330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06" y="2163901"/>
            <a:ext cx="2477088" cy="3248357"/>
          </a:xfrm>
          <a:prstGeom prst="rect">
            <a:avLst/>
          </a:prstGeom>
          <a:noFill/>
          <a:ln>
            <a:noFill/>
          </a:ln>
        </p:spPr>
      </p:pic>
    </p:spTree>
    <p:extLst>
      <p:ext uri="{BB962C8B-B14F-4D97-AF65-F5344CB8AC3E}">
        <p14:creationId xmlns:p14="http://schemas.microsoft.com/office/powerpoint/2010/main" val="1182911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Anxiety disorders</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
        <p:nvSpPr>
          <p:cNvPr id="3" name="Text Placeholder 2"/>
          <p:cNvSpPr>
            <a:spLocks noGrp="1"/>
          </p:cNvSpPr>
          <p:nvPr>
            <p:ph type="body" idx="1"/>
          </p:nvPr>
        </p:nvSpPr>
        <p:spPr/>
        <p:txBody>
          <a:bodyPr/>
          <a:lstStyle/>
          <a:p>
            <a:r>
              <a:rPr lang="en-US" altLang="en-US" sz="3600" dirty="0">
                <a:latin typeface="Verdana" panose="020B0604030504040204" pitchFamily="34" charset="0"/>
                <a:ea typeface="Verdana" panose="020B0604030504040204" pitchFamily="34" charset="0"/>
              </a:rPr>
              <a:t>Onset: Many start in childhood &amp; persist</a:t>
            </a:r>
          </a:p>
          <a:p>
            <a:r>
              <a:rPr lang="en-US" altLang="en-US" sz="3600" dirty="0" smtClean="0">
                <a:latin typeface="Verdana" panose="020B0604030504040204" pitchFamily="34" charset="0"/>
                <a:ea typeface="Verdana" panose="020B0604030504040204" pitchFamily="34" charset="0"/>
              </a:rPr>
              <a:t>Gender</a:t>
            </a:r>
            <a:r>
              <a:rPr lang="en-US" altLang="en-US" sz="3600" dirty="0">
                <a:latin typeface="Verdana" panose="020B0604030504040204" pitchFamily="34" charset="0"/>
                <a:ea typeface="Verdana" panose="020B0604030504040204" pitchFamily="34" charset="0"/>
              </a:rPr>
              <a:t>: Most occur more often in women than men (overall 2:1 ratio</a:t>
            </a:r>
            <a:r>
              <a:rPr lang="en-US" altLang="en-US" sz="3600" dirty="0" smtClean="0">
                <a:latin typeface="Verdana" panose="020B0604030504040204" pitchFamily="34" charset="0"/>
                <a:ea typeface="Verdana" panose="020B0604030504040204" pitchFamily="34" charset="0"/>
              </a:rPr>
              <a:t>)</a:t>
            </a:r>
          </a:p>
          <a:p>
            <a:endParaRPr lang="en-US" altLang="en-US" sz="3600" dirty="0">
              <a:latin typeface="Verdana" panose="020B0604030504040204" pitchFamily="34" charset="0"/>
              <a:ea typeface="Verdana" panose="020B0604030504040204" pitchFamily="34" charset="0"/>
            </a:endParaRPr>
          </a:p>
          <a:p>
            <a:r>
              <a:rPr lang="en-US" altLang="en-US" sz="3600" dirty="0" smtClean="0">
                <a:latin typeface="Verdana" panose="020B0604030504040204" pitchFamily="34" charset="0"/>
                <a:ea typeface="Verdana" panose="020B0604030504040204" pitchFamily="34" charset="0"/>
              </a:rPr>
              <a:t>Need </a:t>
            </a:r>
            <a:r>
              <a:rPr lang="en-US" altLang="en-US" sz="3600" dirty="0">
                <a:latin typeface="Verdana" panose="020B0604030504040204" pitchFamily="34" charset="0"/>
                <a:ea typeface="Verdana" panose="020B0604030504040204" pitchFamily="34" charset="0"/>
              </a:rPr>
              <a:t>to cause </a:t>
            </a:r>
            <a:r>
              <a:rPr lang="en-US" altLang="en-US" sz="3600" dirty="0" smtClean="0">
                <a:latin typeface="Verdana" panose="020B0604030504040204" pitchFamily="34" charset="0"/>
                <a:ea typeface="Verdana" panose="020B0604030504040204" pitchFamily="34" charset="0"/>
              </a:rPr>
              <a:t>distress </a:t>
            </a:r>
            <a:r>
              <a:rPr lang="en-US" altLang="en-US" sz="3600" dirty="0">
                <a:latin typeface="Verdana" panose="020B0604030504040204" pitchFamily="34" charset="0"/>
                <a:ea typeface="Verdana" panose="020B0604030504040204" pitchFamily="34" charset="0"/>
              </a:rPr>
              <a:t>or impairment in social, occupational, or other important areas of functioning</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000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96190E82-04D7-054F-8DD0-46F2CB9A6F90}"/>
              </a:ext>
            </a:extLst>
          </p:cNvPr>
          <p:cNvSpPr>
            <a:spLocks noGrp="1"/>
          </p:cNvSpPr>
          <p:nvPr>
            <p:ph type="title"/>
          </p:nvPr>
        </p:nvSpPr>
        <p:spPr/>
        <p:txBody>
          <a:bodyPr/>
          <a:lstStyle/>
          <a:p>
            <a:r>
              <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Anxiety can be impactful</a:t>
            </a:r>
            <a:endPar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
        <p:nvSpPr>
          <p:cNvPr id="3" name="Text Placeholder 2"/>
          <p:cNvSpPr>
            <a:spLocks noGrp="1"/>
          </p:cNvSpPr>
          <p:nvPr>
            <p:ph type="body" idx="1"/>
          </p:nvPr>
        </p:nvSpPr>
        <p:spPr/>
        <p:txBody>
          <a:bodyPr/>
          <a:lstStyle/>
          <a:p>
            <a:r>
              <a:rPr lang="en-US" altLang="en-US" dirty="0">
                <a:latin typeface="Verdana" panose="020B0604030504040204" pitchFamily="34" charset="0"/>
                <a:ea typeface="Verdana" panose="020B0604030504040204" pitchFamily="34" charset="0"/>
              </a:rPr>
              <a:t>Consequences of anxiety disorders</a:t>
            </a:r>
          </a:p>
          <a:p>
            <a:pPr lvl="1"/>
            <a:r>
              <a:rPr lang="en-US" altLang="en-US" dirty="0">
                <a:latin typeface="Verdana" panose="020B0604030504040204" pitchFamily="34" charset="0"/>
                <a:ea typeface="Verdana" panose="020B0604030504040204" pitchFamily="34" charset="0"/>
              </a:rPr>
              <a:t>L</a:t>
            </a:r>
            <a:r>
              <a:rPr lang="en-US" altLang="en-US" dirty="0" smtClean="0">
                <a:latin typeface="Verdana" panose="020B0604030504040204" pitchFamily="34" charset="0"/>
                <a:ea typeface="Verdana" panose="020B0604030504040204" pitchFamily="34" charset="0"/>
              </a:rPr>
              <a:t>ower </a:t>
            </a:r>
            <a:r>
              <a:rPr lang="en-US" altLang="en-US" dirty="0">
                <a:latin typeface="Verdana" panose="020B0604030504040204" pitchFamily="34" charset="0"/>
                <a:ea typeface="Verdana" panose="020B0604030504040204" pitchFamily="34" charset="0"/>
              </a:rPr>
              <a:t>quality of </a:t>
            </a:r>
            <a:r>
              <a:rPr lang="en-US" altLang="en-US" dirty="0" smtClean="0">
                <a:latin typeface="Verdana" panose="020B0604030504040204" pitchFamily="34" charset="0"/>
                <a:ea typeface="Verdana" panose="020B0604030504040204" pitchFamily="34" charset="0"/>
              </a:rPr>
              <a:t>life</a:t>
            </a:r>
          </a:p>
          <a:p>
            <a:pPr lvl="1"/>
            <a:r>
              <a:rPr lang="en-US" altLang="en-US" dirty="0">
                <a:latin typeface="Verdana" panose="020B0604030504040204" pitchFamily="34" charset="0"/>
                <a:ea typeface="Verdana" panose="020B0604030504040204" pitchFamily="34" charset="0"/>
              </a:rPr>
              <a:t>D</a:t>
            </a:r>
            <a:r>
              <a:rPr lang="en-US" altLang="en-US" dirty="0" smtClean="0">
                <a:latin typeface="Verdana" panose="020B0604030504040204" pitchFamily="34" charset="0"/>
                <a:ea typeface="Verdana" panose="020B0604030504040204" pitchFamily="34" charset="0"/>
              </a:rPr>
              <a:t>ecreased productivity</a:t>
            </a:r>
          </a:p>
          <a:p>
            <a:pPr lvl="1"/>
            <a:r>
              <a:rPr lang="en-US" altLang="en-US" dirty="0">
                <a:latin typeface="Verdana" panose="020B0604030504040204" pitchFamily="34" charset="0"/>
                <a:ea typeface="Verdana" panose="020B0604030504040204" pitchFamily="34" charset="0"/>
              </a:rPr>
              <a:t>I</a:t>
            </a:r>
            <a:r>
              <a:rPr lang="en-US" altLang="en-US" dirty="0" smtClean="0">
                <a:latin typeface="Verdana" panose="020B0604030504040204" pitchFamily="34" charset="0"/>
                <a:ea typeface="Verdana" panose="020B0604030504040204" pitchFamily="34" charset="0"/>
              </a:rPr>
              <a:t>ncreased </a:t>
            </a:r>
            <a:r>
              <a:rPr lang="en-US" altLang="en-US" dirty="0">
                <a:latin typeface="Verdana" panose="020B0604030504040204" pitchFamily="34" charset="0"/>
                <a:ea typeface="Verdana" panose="020B0604030504040204" pitchFamily="34" charset="0"/>
              </a:rPr>
              <a:t>rates of medical service use</a:t>
            </a:r>
          </a:p>
          <a:p>
            <a:endParaRPr lang="en-US" altLang="en-US" dirty="0">
              <a:latin typeface="Verdana" panose="020B0604030504040204" pitchFamily="34" charset="0"/>
              <a:ea typeface="Verdana" panose="020B0604030504040204" pitchFamily="34" charset="0"/>
            </a:endParaRPr>
          </a:p>
          <a:p>
            <a:r>
              <a:rPr lang="en-US" altLang="en-US" dirty="0">
                <a:latin typeface="Verdana" panose="020B0604030504040204" pitchFamily="34" charset="0"/>
                <a:ea typeface="Verdana" panose="020B0604030504040204" pitchFamily="34" charset="0"/>
              </a:rPr>
              <a:t>Disability caused by GAD is considered equal to that of </a:t>
            </a:r>
            <a:r>
              <a:rPr lang="en-US" altLang="en-US" dirty="0" smtClean="0">
                <a:latin typeface="Verdana" panose="020B0604030504040204" pitchFamily="34" charset="0"/>
                <a:ea typeface="Verdana" panose="020B0604030504040204" pitchFamily="34" charset="0"/>
              </a:rPr>
              <a:t>Major Depressive Disorder</a:t>
            </a:r>
            <a:endParaRPr lang="en-US" alt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65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TotalTime>
  <Words>1776</Words>
  <Application>Microsoft Office PowerPoint</Application>
  <PresentationFormat>Custom</PresentationFormat>
  <Paragraphs>291</Paragraphs>
  <Slides>52</Slides>
  <Notes>44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Managing Stress / Anxiety</vt:lpstr>
      <vt:lpstr>Brief Overview</vt:lpstr>
      <vt:lpstr>Stress vs Anxiety</vt:lpstr>
      <vt:lpstr>Some anxiety  is normal</vt:lpstr>
      <vt:lpstr>What are anxiety disorders?</vt:lpstr>
      <vt:lpstr>DSM5 Organization: Anxiety Disorders (lifetime prevalence from international research)</vt:lpstr>
      <vt:lpstr>Prevalence</vt:lpstr>
      <vt:lpstr>Anxiety disorders</vt:lpstr>
      <vt:lpstr>Anxiety can be impactful</vt:lpstr>
      <vt:lpstr>Generalized Anxiety Disorder</vt:lpstr>
      <vt:lpstr>Generalized Anxiety Disorder</vt:lpstr>
      <vt:lpstr>Why Important in Primary Care?</vt:lpstr>
      <vt:lpstr>Why Often Missed in Primary Care?</vt:lpstr>
      <vt:lpstr>Why Often Missed in Primary Care?</vt:lpstr>
      <vt:lpstr>Assessment Strategies</vt:lpstr>
      <vt:lpstr>Assessment </vt:lpstr>
      <vt:lpstr>Assessment Tools</vt:lpstr>
      <vt:lpstr>Formal Assessment of  Generalized Anxiety  Disorder</vt:lpstr>
      <vt:lpstr>Comorbidity with Depression</vt:lpstr>
      <vt:lpstr>Evidence-Based Treatments</vt:lpstr>
      <vt:lpstr>FDA Approved Medications  (as of November 2019)</vt:lpstr>
      <vt:lpstr>Only Grade A recommendation for anxiety</vt:lpstr>
      <vt:lpstr>Grade B recommendations</vt:lpstr>
      <vt:lpstr>Grade B recommendations</vt:lpstr>
      <vt:lpstr>Model by Murray Stein  &amp; Michelle Craske  JAMA, 2017</vt:lpstr>
      <vt:lpstr>Model by Murray Stein &amp; Michelle Craske </vt:lpstr>
      <vt:lpstr>Change That Matters’  Focus on Values and Meaning in Life</vt:lpstr>
      <vt:lpstr>Anxiety and Meaning</vt:lpstr>
      <vt:lpstr>You only have 24 hours a day…</vt:lpstr>
      <vt:lpstr>Two Tools for Addressing Stress / Anxiety in Primary Care</vt:lpstr>
      <vt:lpstr>What tips do you give patients who are dealing with anxiety?</vt:lpstr>
      <vt:lpstr>Catch, Challenge, Change</vt:lpstr>
      <vt:lpstr>Catch</vt:lpstr>
      <vt:lpstr>Challenge:  What is under my control?</vt:lpstr>
      <vt:lpstr>Change how you cope</vt:lpstr>
      <vt:lpstr>Role of Physician </vt:lpstr>
      <vt:lpstr>Role of Physician </vt:lpstr>
      <vt:lpstr>Patient Handout</vt:lpstr>
      <vt:lpstr>Noteworthy Features of the Handout</vt:lpstr>
      <vt:lpstr>EHR Templates</vt:lpstr>
      <vt:lpstr>Documentation Template</vt:lpstr>
      <vt:lpstr>After Visit Summary (AVS) Template</vt:lpstr>
      <vt:lpstr>Structured Practice</vt:lpstr>
      <vt:lpstr>Practice Activity</vt:lpstr>
      <vt:lpstr>Responding to Common Challenges</vt:lpstr>
      <vt:lpstr>But Doc…</vt:lpstr>
      <vt:lpstr>But Doc…</vt:lpstr>
      <vt:lpstr>But Doc..</vt:lpstr>
      <vt:lpstr>Resources for Further Learning</vt:lpstr>
      <vt:lpstr> </vt:lpstr>
      <vt:lpstr>Change That Matters Team</vt:lpstr>
      <vt:lpstr>Special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 Exam Rooms</dc:creator>
  <cp:lastModifiedBy>Michelle</cp:lastModifiedBy>
  <cp:revision>203</cp:revision>
  <dcterms:modified xsi:type="dcterms:W3CDTF">2020-04-06T20:05:30Z</dcterms:modified>
</cp:coreProperties>
</file>