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2"/>
  </p:notesMasterIdLst>
  <p:sldIdLst>
    <p:sldId id="256" r:id="rId2"/>
    <p:sldId id="260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61" r:id="rId13"/>
    <p:sldId id="306" r:id="rId14"/>
    <p:sldId id="262" r:id="rId15"/>
    <p:sldId id="277" r:id="rId16"/>
    <p:sldId id="278" r:id="rId17"/>
    <p:sldId id="307" r:id="rId18"/>
    <p:sldId id="281" r:id="rId19"/>
    <p:sldId id="283" r:id="rId20"/>
    <p:sldId id="282" r:id="rId21"/>
    <p:sldId id="284" r:id="rId22"/>
    <p:sldId id="285" r:id="rId23"/>
    <p:sldId id="308" r:id="rId24"/>
    <p:sldId id="263" r:id="rId25"/>
    <p:sldId id="280" r:id="rId26"/>
    <p:sldId id="265" r:id="rId27"/>
    <p:sldId id="290" r:id="rId28"/>
    <p:sldId id="266" r:id="rId29"/>
    <p:sldId id="303" r:id="rId30"/>
    <p:sldId id="304" r:id="rId31"/>
    <p:sldId id="305" r:id="rId32"/>
    <p:sldId id="267" r:id="rId33"/>
    <p:sldId id="292" r:id="rId34"/>
    <p:sldId id="294" r:id="rId35"/>
    <p:sldId id="298" r:id="rId36"/>
    <p:sldId id="299" r:id="rId37"/>
    <p:sldId id="297" r:id="rId38"/>
    <p:sldId id="296" r:id="rId39"/>
    <p:sldId id="301" r:id="rId40"/>
    <p:sldId id="302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elle" initials="M" lastIdx="1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B1"/>
    <a:srgbClr val="00975B"/>
    <a:srgbClr val="70AD47"/>
    <a:srgbClr val="4ABA46"/>
    <a:srgbClr val="4BC174"/>
    <a:srgbClr val="50C8A7"/>
    <a:srgbClr val="55C3CF"/>
    <a:srgbClr val="52338F"/>
    <a:srgbClr val="22BE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688" autoAdjust="0"/>
  </p:normalViewPr>
  <p:slideViewPr>
    <p:cSldViewPr snapToGrid="0">
      <p:cViewPr>
        <p:scale>
          <a:sx n="97" d="100"/>
          <a:sy n="97" d="100"/>
        </p:scale>
        <p:origin x="-9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6DFCB8-9E9C-4213-9E61-C5F9F616FB84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4A9C02-FA14-4F00-8B0F-52B40EA9635B}">
      <dgm:prSet phldrT="[Text]" custT="1"/>
      <dgm:spPr/>
      <dgm:t>
        <a:bodyPr/>
        <a:lstStyle/>
        <a:p>
          <a:r>
            <a:rPr lang="en-US" sz="1200" smtClean="0">
              <a:latin typeface="Verdana" panose="020B0604030504040204" pitchFamily="34" charset="0"/>
              <a:ea typeface="Verdana" panose="020B0604030504040204" pitchFamily="34" charset="0"/>
            </a:rPr>
            <a:t>Pre-contemplation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EDE3A11-E871-4707-94CA-5E00C176B090}" type="parTrans" cxnId="{364CFF6C-8EA8-4BFF-966A-50967C7E6663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830AB20-3FD8-4B3A-80CB-93CD5DE61309}" type="sibTrans" cxnId="{364CFF6C-8EA8-4BFF-966A-50967C7E6663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34DB08F-CC22-4783-B676-A85ECE0C4164}">
      <dgm:prSet phldrT="[Text]" custT="1"/>
      <dgm:spPr/>
      <dgm:t>
        <a:bodyPr/>
        <a:lstStyle/>
        <a:p>
          <a:r>
            <a:rPr lang="en-US" sz="1200" dirty="0" smtClean="0">
              <a:latin typeface="Verdana" panose="020B0604030504040204" pitchFamily="34" charset="0"/>
              <a:ea typeface="Verdana" panose="020B0604030504040204" pitchFamily="34" charset="0"/>
            </a:rPr>
            <a:t>Contemplation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E10FF56-A0D4-4A35-82C5-151B524F2E41}" type="parTrans" cxnId="{E64571CB-20A6-4DA1-90AB-C2D6F000DC82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040264-1818-4021-B90C-D19FF1CD6B3B}" type="sibTrans" cxnId="{E64571CB-20A6-4DA1-90AB-C2D6F000DC82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D0E6FA-D02F-4588-B80A-6E3E97595AB6}">
      <dgm:prSet phldrT="[Text]" custT="1"/>
      <dgm:spPr/>
      <dgm:t>
        <a:bodyPr/>
        <a:lstStyle/>
        <a:p>
          <a:r>
            <a:rPr lang="en-US" sz="1200" dirty="0" smtClean="0">
              <a:latin typeface="Verdana" panose="020B0604030504040204" pitchFamily="34" charset="0"/>
              <a:ea typeface="Verdana" panose="020B0604030504040204" pitchFamily="34" charset="0"/>
            </a:rPr>
            <a:t>Preparation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79099CC-0F30-48CA-9D28-0A1C6CA7510C}" type="parTrans" cxnId="{37EF2F18-950A-4ADE-8A0B-62B8AD988B9E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E6B990E-ABFA-4275-A08B-78341E8F1A39}" type="sibTrans" cxnId="{37EF2F18-950A-4ADE-8A0B-62B8AD988B9E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CE11516-A8CA-47BC-90E4-2D2274B5FF7F}">
      <dgm:prSet phldrT="[Text]" custT="1"/>
      <dgm:spPr/>
      <dgm:t>
        <a:bodyPr/>
        <a:lstStyle/>
        <a:p>
          <a:r>
            <a:rPr lang="en-US" sz="1400" dirty="0" smtClean="0">
              <a:latin typeface="Verdana" panose="020B0604030504040204" pitchFamily="34" charset="0"/>
              <a:ea typeface="Verdana" panose="020B0604030504040204" pitchFamily="34" charset="0"/>
            </a:rPr>
            <a:t>Action	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1B59E2C-8654-4C1F-B274-A5195FA3DCA3}" type="parTrans" cxnId="{3B374418-A8F8-4B7E-8E3D-CAA047B6CE48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E60631E-81B7-4FA2-A9A2-2F4A7A6BD805}" type="sibTrans" cxnId="{3B374418-A8F8-4B7E-8E3D-CAA047B6CE48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D5F1880-891C-438C-9BFC-21C5AFC48B6B}">
      <dgm:prSet phldrT="[Text]" custT="1"/>
      <dgm:spPr/>
      <dgm:t>
        <a:bodyPr/>
        <a:lstStyle/>
        <a:p>
          <a:r>
            <a:rPr lang="en-US" sz="1200" dirty="0" smtClean="0">
              <a:latin typeface="Verdana" panose="020B0604030504040204" pitchFamily="34" charset="0"/>
              <a:ea typeface="Verdana" panose="020B0604030504040204" pitchFamily="34" charset="0"/>
            </a:rPr>
            <a:t>Maintenance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212D158-A79E-4AB9-BA89-1A7718E4AA63}" type="parTrans" cxnId="{6F02A4C9-03F8-44BF-BF1A-DFC521BC5FB4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BC409A9-3FE5-4907-9DDA-C54ED3BA4344}" type="sibTrans" cxnId="{6F02A4C9-03F8-44BF-BF1A-DFC521BC5FB4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F9087DA-E7B3-4E3E-9842-0845204E41C1}">
      <dgm:prSet custT="1"/>
      <dgm:spPr/>
      <dgm:t>
        <a:bodyPr/>
        <a:lstStyle/>
        <a:p>
          <a:r>
            <a:rPr lang="en-US" sz="1400" dirty="0" smtClean="0">
              <a:latin typeface="Verdana" panose="020B0604030504040204" pitchFamily="34" charset="0"/>
              <a:ea typeface="Verdana" panose="020B0604030504040204" pitchFamily="34" charset="0"/>
            </a:rPr>
            <a:t>Relapse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06B27D6-A039-4AA3-AE7A-47C7C27FC33A}" type="parTrans" cxnId="{CF396BF2-B010-49C6-8751-0753B992AC35}">
      <dgm:prSet/>
      <dgm:spPr/>
      <dgm:t>
        <a:bodyPr/>
        <a:lstStyle/>
        <a:p>
          <a:endParaRPr lang="en-US"/>
        </a:p>
      </dgm:t>
    </dgm:pt>
    <dgm:pt modelId="{38D44845-67B3-4A57-A6AF-EB8C95FA5072}" type="sibTrans" cxnId="{CF396BF2-B010-49C6-8751-0753B992AC35}">
      <dgm:prSet/>
      <dgm:spPr/>
      <dgm:t>
        <a:bodyPr/>
        <a:lstStyle/>
        <a:p>
          <a:endParaRPr lang="en-US"/>
        </a:p>
      </dgm:t>
    </dgm:pt>
    <dgm:pt modelId="{21E77967-F209-40AC-8C49-28AF56C16DB7}" type="pres">
      <dgm:prSet presAssocID="{366DFCB8-9E9C-4213-9E61-C5F9F616FB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44CFF2-22C1-46E9-8BAD-D20925231414}" type="pres">
      <dgm:prSet presAssocID="{F84A9C02-FA14-4F00-8B0F-52B40EA9635B}" presName="node" presStyleLbl="node1" presStyleIdx="0" presStyleCnt="6" custScaleX="117066" custScaleY="112584" custRadScaleRad="82569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567F9D-E7E7-47CE-8D49-74C416C8CBE3}" type="pres">
      <dgm:prSet presAssocID="{2830AB20-3FD8-4B3A-80CB-93CD5DE6130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18B6D65E-FE4F-4A40-869D-68AE21C63D6A}" type="pres">
      <dgm:prSet presAssocID="{2830AB20-3FD8-4B3A-80CB-93CD5DE6130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84F86469-E47B-46A6-B29F-0C9E5E291F6C}" type="pres">
      <dgm:prSet presAssocID="{934DB08F-CC22-4783-B676-A85ECE0C4164}" presName="node" presStyleLbl="node1" presStyleIdx="1" presStyleCnt="6" custScaleX="119646" custScaleY="119199" custRadScaleRad="129801" custRadScaleInc="14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813829-3F76-4DE1-8F4A-FE068F5EE10B}" type="pres">
      <dgm:prSet presAssocID="{B1040264-1818-4021-B90C-D19FF1CD6B3B}" presName="sibTrans" presStyleLbl="sibTrans2D1" presStyleIdx="1" presStyleCnt="6"/>
      <dgm:spPr/>
      <dgm:t>
        <a:bodyPr/>
        <a:lstStyle/>
        <a:p>
          <a:endParaRPr lang="en-US"/>
        </a:p>
      </dgm:t>
    </dgm:pt>
    <dgm:pt modelId="{5BE429D2-1753-43DE-91D8-4F0F848985BC}" type="pres">
      <dgm:prSet presAssocID="{B1040264-1818-4021-B90C-D19FF1CD6B3B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B9F11FCC-C750-4FAE-9CDF-5243D1C7BE76}" type="pres">
      <dgm:prSet presAssocID="{5AD0E6FA-D02F-4588-B80A-6E3E97595AB6}" presName="node" presStyleLbl="node1" presStyleIdx="2" presStyleCnt="6" custScaleX="116631" custScaleY="112214" custRadScaleRad="119671" custRadScaleInc="-15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89981-A43D-49AE-8D82-E9751B2AAF0F}" type="pres">
      <dgm:prSet presAssocID="{3E6B990E-ABFA-4275-A08B-78341E8F1A39}" presName="sibTrans" presStyleLbl="sibTrans2D1" presStyleIdx="2" presStyleCnt="6"/>
      <dgm:spPr/>
      <dgm:t>
        <a:bodyPr/>
        <a:lstStyle/>
        <a:p>
          <a:endParaRPr lang="en-US"/>
        </a:p>
      </dgm:t>
    </dgm:pt>
    <dgm:pt modelId="{EE1CBE45-052F-4B67-91E8-571894E91FD9}" type="pres">
      <dgm:prSet presAssocID="{3E6B990E-ABFA-4275-A08B-78341E8F1A39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80EB9D67-5291-4147-A274-DDA961A5F1EC}" type="pres">
      <dgm:prSet presAssocID="{FCE11516-A8CA-47BC-90E4-2D2274B5FF7F}" presName="node" presStyleLbl="node1" presStyleIdx="3" presStyleCnt="6" custScaleX="111479" custScaleY="105039" custRadScaleRad="60950" custRadScaleInc="-119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514DC-5449-47FB-BD15-7EA138D3FF9F}" type="pres">
      <dgm:prSet presAssocID="{9E60631E-81B7-4FA2-A9A2-2F4A7A6BD805}" presName="sibTrans" presStyleLbl="sibTrans2D1" presStyleIdx="3" presStyleCnt="6"/>
      <dgm:spPr/>
      <dgm:t>
        <a:bodyPr/>
        <a:lstStyle/>
        <a:p>
          <a:endParaRPr lang="en-US"/>
        </a:p>
      </dgm:t>
    </dgm:pt>
    <dgm:pt modelId="{F90DA8C2-7C4C-4AC7-8A66-9E570240DFA1}" type="pres">
      <dgm:prSet presAssocID="{9E60631E-81B7-4FA2-A9A2-2F4A7A6BD805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5E3DB29C-146F-432F-A874-2B687F09DC15}" type="pres">
      <dgm:prSet presAssocID="{ED5F1880-891C-438C-9BFC-21C5AFC48B6B}" presName="node" presStyleLbl="node1" presStyleIdx="4" presStyleCnt="6" custScaleX="114527" custScaleY="105393" custRadScaleRad="117155" custRadScaleInc="230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EA923-A541-4EE8-977F-3AD1425199CD}" type="pres">
      <dgm:prSet presAssocID="{7BC409A9-3FE5-4907-9DDA-C54ED3BA4344}" presName="sibTrans" presStyleLbl="sibTrans2D1" presStyleIdx="4" presStyleCnt="6"/>
      <dgm:spPr/>
      <dgm:t>
        <a:bodyPr/>
        <a:lstStyle/>
        <a:p>
          <a:endParaRPr lang="en-US"/>
        </a:p>
      </dgm:t>
    </dgm:pt>
    <dgm:pt modelId="{3F948974-7B3D-47DA-BF5A-68A4B186A1B1}" type="pres">
      <dgm:prSet presAssocID="{7BC409A9-3FE5-4907-9DDA-C54ED3BA4344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61890E11-4882-4C50-BC87-D1BD2D06102A}" type="pres">
      <dgm:prSet presAssocID="{BF9087DA-E7B3-4E3E-9842-0845204E41C1}" presName="node" presStyleLbl="node1" presStyleIdx="5" presStyleCnt="6" custScaleX="111017" custScaleY="108951" custRadScaleRad="127220" custRadScaleInc="-87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72A8C-1284-4224-AEA0-4C2257A08CA0}" type="pres">
      <dgm:prSet presAssocID="{38D44845-67B3-4A57-A6AF-EB8C95FA507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B3C910BE-330D-430C-8922-11324FF19390}" type="pres">
      <dgm:prSet presAssocID="{38D44845-67B3-4A57-A6AF-EB8C95FA5072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1F709341-4547-4069-8987-A1478BA1537D}" type="presOf" srcId="{2830AB20-3FD8-4B3A-80CB-93CD5DE61309}" destId="{5B567F9D-E7E7-47CE-8D49-74C416C8CBE3}" srcOrd="0" destOrd="0" presId="urn:microsoft.com/office/officeart/2005/8/layout/cycle2"/>
    <dgm:cxn modelId="{3B374418-A8F8-4B7E-8E3D-CAA047B6CE48}" srcId="{366DFCB8-9E9C-4213-9E61-C5F9F616FB84}" destId="{FCE11516-A8CA-47BC-90E4-2D2274B5FF7F}" srcOrd="3" destOrd="0" parTransId="{A1B59E2C-8654-4C1F-B274-A5195FA3DCA3}" sibTransId="{9E60631E-81B7-4FA2-A9A2-2F4A7A6BD805}"/>
    <dgm:cxn modelId="{E64571CB-20A6-4DA1-90AB-C2D6F000DC82}" srcId="{366DFCB8-9E9C-4213-9E61-C5F9F616FB84}" destId="{934DB08F-CC22-4783-B676-A85ECE0C4164}" srcOrd="1" destOrd="0" parTransId="{0E10FF56-A0D4-4A35-82C5-151B524F2E41}" sibTransId="{B1040264-1818-4021-B90C-D19FF1CD6B3B}"/>
    <dgm:cxn modelId="{F50CEA34-6C1F-43F0-BD4C-14D3E0031B49}" type="presOf" srcId="{9E60631E-81B7-4FA2-A9A2-2F4A7A6BD805}" destId="{8A1514DC-5449-47FB-BD15-7EA138D3FF9F}" srcOrd="0" destOrd="0" presId="urn:microsoft.com/office/officeart/2005/8/layout/cycle2"/>
    <dgm:cxn modelId="{A41386E4-BA67-450F-84E4-B8FA23CE1BE1}" type="presOf" srcId="{ED5F1880-891C-438C-9BFC-21C5AFC48B6B}" destId="{5E3DB29C-146F-432F-A874-2B687F09DC15}" srcOrd="0" destOrd="0" presId="urn:microsoft.com/office/officeart/2005/8/layout/cycle2"/>
    <dgm:cxn modelId="{DFFD2B17-7490-47BB-81D6-77BDF8DB89EA}" type="presOf" srcId="{BF9087DA-E7B3-4E3E-9842-0845204E41C1}" destId="{61890E11-4882-4C50-BC87-D1BD2D06102A}" srcOrd="0" destOrd="0" presId="urn:microsoft.com/office/officeart/2005/8/layout/cycle2"/>
    <dgm:cxn modelId="{F17973BB-B56C-43A1-9671-3F8882881803}" type="presOf" srcId="{934DB08F-CC22-4783-B676-A85ECE0C4164}" destId="{84F86469-E47B-46A6-B29F-0C9E5E291F6C}" srcOrd="0" destOrd="0" presId="urn:microsoft.com/office/officeart/2005/8/layout/cycle2"/>
    <dgm:cxn modelId="{364CFF6C-8EA8-4BFF-966A-50967C7E6663}" srcId="{366DFCB8-9E9C-4213-9E61-C5F9F616FB84}" destId="{F84A9C02-FA14-4F00-8B0F-52B40EA9635B}" srcOrd="0" destOrd="0" parTransId="{5EDE3A11-E871-4707-94CA-5E00C176B090}" sibTransId="{2830AB20-3FD8-4B3A-80CB-93CD5DE61309}"/>
    <dgm:cxn modelId="{CEE244EF-BBB5-4B78-8706-E56F79FCFFEB}" type="presOf" srcId="{7BC409A9-3FE5-4907-9DDA-C54ED3BA4344}" destId="{A27EA923-A541-4EE8-977F-3AD1425199CD}" srcOrd="0" destOrd="0" presId="urn:microsoft.com/office/officeart/2005/8/layout/cycle2"/>
    <dgm:cxn modelId="{651A6190-3E5D-4471-8BF0-5989C1BE6F92}" type="presOf" srcId="{366DFCB8-9E9C-4213-9E61-C5F9F616FB84}" destId="{21E77967-F209-40AC-8C49-28AF56C16DB7}" srcOrd="0" destOrd="0" presId="urn:microsoft.com/office/officeart/2005/8/layout/cycle2"/>
    <dgm:cxn modelId="{1BF8CC5E-3D43-4691-A8B3-283DC087D093}" type="presOf" srcId="{F84A9C02-FA14-4F00-8B0F-52B40EA9635B}" destId="{5F44CFF2-22C1-46E9-8BAD-D20925231414}" srcOrd="0" destOrd="0" presId="urn:microsoft.com/office/officeart/2005/8/layout/cycle2"/>
    <dgm:cxn modelId="{DF16E720-FEE4-4056-AAC6-2CC8E9A1581D}" type="presOf" srcId="{B1040264-1818-4021-B90C-D19FF1CD6B3B}" destId="{5BE429D2-1753-43DE-91D8-4F0F848985BC}" srcOrd="1" destOrd="0" presId="urn:microsoft.com/office/officeart/2005/8/layout/cycle2"/>
    <dgm:cxn modelId="{245C3551-AD59-4F5F-94DD-59F09595651A}" type="presOf" srcId="{3E6B990E-ABFA-4275-A08B-78341E8F1A39}" destId="{EE1CBE45-052F-4B67-91E8-571894E91FD9}" srcOrd="1" destOrd="0" presId="urn:microsoft.com/office/officeart/2005/8/layout/cycle2"/>
    <dgm:cxn modelId="{EA6501FE-BAB5-4AFE-B631-8E7B2C18BF6F}" type="presOf" srcId="{7BC409A9-3FE5-4907-9DDA-C54ED3BA4344}" destId="{3F948974-7B3D-47DA-BF5A-68A4B186A1B1}" srcOrd="1" destOrd="0" presId="urn:microsoft.com/office/officeart/2005/8/layout/cycle2"/>
    <dgm:cxn modelId="{6E5A7A94-EA1C-4E59-BF29-7D70452F44A0}" type="presOf" srcId="{38D44845-67B3-4A57-A6AF-EB8C95FA5072}" destId="{B3C910BE-330D-430C-8922-11324FF19390}" srcOrd="1" destOrd="0" presId="urn:microsoft.com/office/officeart/2005/8/layout/cycle2"/>
    <dgm:cxn modelId="{CF396BF2-B010-49C6-8751-0753B992AC35}" srcId="{366DFCB8-9E9C-4213-9E61-C5F9F616FB84}" destId="{BF9087DA-E7B3-4E3E-9842-0845204E41C1}" srcOrd="5" destOrd="0" parTransId="{D06B27D6-A039-4AA3-AE7A-47C7C27FC33A}" sibTransId="{38D44845-67B3-4A57-A6AF-EB8C95FA5072}"/>
    <dgm:cxn modelId="{C9883342-68F3-4696-8DFF-54A9A90A7C09}" type="presOf" srcId="{2830AB20-3FD8-4B3A-80CB-93CD5DE61309}" destId="{18B6D65E-FE4F-4A40-869D-68AE21C63D6A}" srcOrd="1" destOrd="0" presId="urn:microsoft.com/office/officeart/2005/8/layout/cycle2"/>
    <dgm:cxn modelId="{1E5E04CC-87AD-4342-9139-7D1270989900}" type="presOf" srcId="{9E60631E-81B7-4FA2-A9A2-2F4A7A6BD805}" destId="{F90DA8C2-7C4C-4AC7-8A66-9E570240DFA1}" srcOrd="1" destOrd="0" presId="urn:microsoft.com/office/officeart/2005/8/layout/cycle2"/>
    <dgm:cxn modelId="{5327CE70-842C-48CC-88B4-402FEE7A50D9}" type="presOf" srcId="{38D44845-67B3-4A57-A6AF-EB8C95FA5072}" destId="{B3872A8C-1284-4224-AEA0-4C2257A08CA0}" srcOrd="0" destOrd="0" presId="urn:microsoft.com/office/officeart/2005/8/layout/cycle2"/>
    <dgm:cxn modelId="{31A22878-7201-4062-B98E-86EF4E26ABDE}" type="presOf" srcId="{3E6B990E-ABFA-4275-A08B-78341E8F1A39}" destId="{62E89981-A43D-49AE-8D82-E9751B2AAF0F}" srcOrd="0" destOrd="0" presId="urn:microsoft.com/office/officeart/2005/8/layout/cycle2"/>
    <dgm:cxn modelId="{4FAFD84A-212A-4B65-ABF4-D1FCA3B4BF65}" type="presOf" srcId="{B1040264-1818-4021-B90C-D19FF1CD6B3B}" destId="{43813829-3F76-4DE1-8F4A-FE068F5EE10B}" srcOrd="0" destOrd="0" presId="urn:microsoft.com/office/officeart/2005/8/layout/cycle2"/>
    <dgm:cxn modelId="{37EF2F18-950A-4ADE-8A0B-62B8AD988B9E}" srcId="{366DFCB8-9E9C-4213-9E61-C5F9F616FB84}" destId="{5AD0E6FA-D02F-4588-B80A-6E3E97595AB6}" srcOrd="2" destOrd="0" parTransId="{E79099CC-0F30-48CA-9D28-0A1C6CA7510C}" sibTransId="{3E6B990E-ABFA-4275-A08B-78341E8F1A39}"/>
    <dgm:cxn modelId="{C2EB14EF-3473-4E60-876D-B60C16429F4A}" type="presOf" srcId="{FCE11516-A8CA-47BC-90E4-2D2274B5FF7F}" destId="{80EB9D67-5291-4147-A274-DDA961A5F1EC}" srcOrd="0" destOrd="0" presId="urn:microsoft.com/office/officeart/2005/8/layout/cycle2"/>
    <dgm:cxn modelId="{6F02A4C9-03F8-44BF-BF1A-DFC521BC5FB4}" srcId="{366DFCB8-9E9C-4213-9E61-C5F9F616FB84}" destId="{ED5F1880-891C-438C-9BFC-21C5AFC48B6B}" srcOrd="4" destOrd="0" parTransId="{C212D158-A79E-4AB9-BA89-1A7718E4AA63}" sibTransId="{7BC409A9-3FE5-4907-9DDA-C54ED3BA4344}"/>
    <dgm:cxn modelId="{38F4FA6A-3930-4995-8E11-E7EAEEABE935}" type="presOf" srcId="{5AD0E6FA-D02F-4588-B80A-6E3E97595AB6}" destId="{B9F11FCC-C750-4FAE-9CDF-5243D1C7BE76}" srcOrd="0" destOrd="0" presId="urn:microsoft.com/office/officeart/2005/8/layout/cycle2"/>
    <dgm:cxn modelId="{1ED501C3-BFB0-44EF-8382-9C9CFC5703ED}" type="presParOf" srcId="{21E77967-F209-40AC-8C49-28AF56C16DB7}" destId="{5F44CFF2-22C1-46E9-8BAD-D20925231414}" srcOrd="0" destOrd="0" presId="urn:microsoft.com/office/officeart/2005/8/layout/cycle2"/>
    <dgm:cxn modelId="{AE6E0CA0-EBFC-4019-B4B9-BEEEC6E37DD0}" type="presParOf" srcId="{21E77967-F209-40AC-8C49-28AF56C16DB7}" destId="{5B567F9D-E7E7-47CE-8D49-74C416C8CBE3}" srcOrd="1" destOrd="0" presId="urn:microsoft.com/office/officeart/2005/8/layout/cycle2"/>
    <dgm:cxn modelId="{B18EC8B3-2A77-4247-8153-EE724BA60125}" type="presParOf" srcId="{5B567F9D-E7E7-47CE-8D49-74C416C8CBE3}" destId="{18B6D65E-FE4F-4A40-869D-68AE21C63D6A}" srcOrd="0" destOrd="0" presId="urn:microsoft.com/office/officeart/2005/8/layout/cycle2"/>
    <dgm:cxn modelId="{74D40B96-1565-4E98-910E-B226079709C6}" type="presParOf" srcId="{21E77967-F209-40AC-8C49-28AF56C16DB7}" destId="{84F86469-E47B-46A6-B29F-0C9E5E291F6C}" srcOrd="2" destOrd="0" presId="urn:microsoft.com/office/officeart/2005/8/layout/cycle2"/>
    <dgm:cxn modelId="{C5F82182-4120-41DC-A32E-B7B0C60A335B}" type="presParOf" srcId="{21E77967-F209-40AC-8C49-28AF56C16DB7}" destId="{43813829-3F76-4DE1-8F4A-FE068F5EE10B}" srcOrd="3" destOrd="0" presId="urn:microsoft.com/office/officeart/2005/8/layout/cycle2"/>
    <dgm:cxn modelId="{824C32FE-91E1-4941-9A4A-DBA1FD515A3B}" type="presParOf" srcId="{43813829-3F76-4DE1-8F4A-FE068F5EE10B}" destId="{5BE429D2-1753-43DE-91D8-4F0F848985BC}" srcOrd="0" destOrd="0" presId="urn:microsoft.com/office/officeart/2005/8/layout/cycle2"/>
    <dgm:cxn modelId="{8186B729-69DE-4C3C-8A33-C3F33EA05B2C}" type="presParOf" srcId="{21E77967-F209-40AC-8C49-28AF56C16DB7}" destId="{B9F11FCC-C750-4FAE-9CDF-5243D1C7BE76}" srcOrd="4" destOrd="0" presId="urn:microsoft.com/office/officeart/2005/8/layout/cycle2"/>
    <dgm:cxn modelId="{6F8BA107-38B3-4923-ABCE-04DDB42F2ED2}" type="presParOf" srcId="{21E77967-F209-40AC-8C49-28AF56C16DB7}" destId="{62E89981-A43D-49AE-8D82-E9751B2AAF0F}" srcOrd="5" destOrd="0" presId="urn:microsoft.com/office/officeart/2005/8/layout/cycle2"/>
    <dgm:cxn modelId="{A9AE6443-3103-46B0-B19C-584C093FE7DB}" type="presParOf" srcId="{62E89981-A43D-49AE-8D82-E9751B2AAF0F}" destId="{EE1CBE45-052F-4B67-91E8-571894E91FD9}" srcOrd="0" destOrd="0" presId="urn:microsoft.com/office/officeart/2005/8/layout/cycle2"/>
    <dgm:cxn modelId="{14ECD3AB-B4F9-4F8C-9FFB-847D134C6A79}" type="presParOf" srcId="{21E77967-F209-40AC-8C49-28AF56C16DB7}" destId="{80EB9D67-5291-4147-A274-DDA961A5F1EC}" srcOrd="6" destOrd="0" presId="urn:microsoft.com/office/officeart/2005/8/layout/cycle2"/>
    <dgm:cxn modelId="{A5DA6F6A-2657-4F97-B27F-023129F80A57}" type="presParOf" srcId="{21E77967-F209-40AC-8C49-28AF56C16DB7}" destId="{8A1514DC-5449-47FB-BD15-7EA138D3FF9F}" srcOrd="7" destOrd="0" presId="urn:microsoft.com/office/officeart/2005/8/layout/cycle2"/>
    <dgm:cxn modelId="{DD1BD3E5-F481-4334-B9E0-D940403EB25A}" type="presParOf" srcId="{8A1514DC-5449-47FB-BD15-7EA138D3FF9F}" destId="{F90DA8C2-7C4C-4AC7-8A66-9E570240DFA1}" srcOrd="0" destOrd="0" presId="urn:microsoft.com/office/officeart/2005/8/layout/cycle2"/>
    <dgm:cxn modelId="{577E3D8E-BAA0-4A95-A28A-3A5370D806E4}" type="presParOf" srcId="{21E77967-F209-40AC-8C49-28AF56C16DB7}" destId="{5E3DB29C-146F-432F-A874-2B687F09DC15}" srcOrd="8" destOrd="0" presId="urn:microsoft.com/office/officeart/2005/8/layout/cycle2"/>
    <dgm:cxn modelId="{BAC8A3A3-EE39-4DBF-B5C0-795037D58A4E}" type="presParOf" srcId="{21E77967-F209-40AC-8C49-28AF56C16DB7}" destId="{A27EA923-A541-4EE8-977F-3AD1425199CD}" srcOrd="9" destOrd="0" presId="urn:microsoft.com/office/officeart/2005/8/layout/cycle2"/>
    <dgm:cxn modelId="{FDB09CA9-B0F3-4E08-9906-16EB42B3F448}" type="presParOf" srcId="{A27EA923-A541-4EE8-977F-3AD1425199CD}" destId="{3F948974-7B3D-47DA-BF5A-68A4B186A1B1}" srcOrd="0" destOrd="0" presId="urn:microsoft.com/office/officeart/2005/8/layout/cycle2"/>
    <dgm:cxn modelId="{ACF07A53-F7FD-4519-9BE7-A14F5B4FC76F}" type="presParOf" srcId="{21E77967-F209-40AC-8C49-28AF56C16DB7}" destId="{61890E11-4882-4C50-BC87-D1BD2D06102A}" srcOrd="10" destOrd="0" presId="urn:microsoft.com/office/officeart/2005/8/layout/cycle2"/>
    <dgm:cxn modelId="{5D2A7AC1-C1C5-49B9-A1D9-02939798EEAB}" type="presParOf" srcId="{21E77967-F209-40AC-8C49-28AF56C16DB7}" destId="{B3872A8C-1284-4224-AEA0-4C2257A08CA0}" srcOrd="11" destOrd="0" presId="urn:microsoft.com/office/officeart/2005/8/layout/cycle2"/>
    <dgm:cxn modelId="{2FD46810-9DF2-4158-9202-734E95EECBA4}" type="presParOf" srcId="{B3872A8C-1284-4224-AEA0-4C2257A08CA0}" destId="{B3C910BE-330D-430C-8922-11324FF193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6DFCB8-9E9C-4213-9E61-C5F9F616FB84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84A9C02-FA14-4F00-8B0F-52B40EA9635B}">
      <dgm:prSet phldrT="[Text]" custT="1"/>
      <dgm:spPr/>
      <dgm:t>
        <a:bodyPr/>
        <a:lstStyle/>
        <a:p>
          <a:r>
            <a:rPr lang="en-US" sz="1200" smtClean="0">
              <a:latin typeface="Verdana" panose="020B0604030504040204" pitchFamily="34" charset="0"/>
              <a:ea typeface="Verdana" panose="020B0604030504040204" pitchFamily="34" charset="0"/>
            </a:rPr>
            <a:t>Pre-contemplation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EDE3A11-E871-4707-94CA-5E00C176B090}" type="parTrans" cxnId="{364CFF6C-8EA8-4BFF-966A-50967C7E6663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830AB20-3FD8-4B3A-80CB-93CD5DE61309}" type="sibTrans" cxnId="{364CFF6C-8EA8-4BFF-966A-50967C7E6663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34DB08F-CC22-4783-B676-A85ECE0C4164}">
      <dgm:prSet phldrT="[Text]" custT="1"/>
      <dgm:spPr/>
      <dgm:t>
        <a:bodyPr/>
        <a:lstStyle/>
        <a:p>
          <a:r>
            <a:rPr lang="en-US" sz="1200" dirty="0" smtClean="0">
              <a:latin typeface="Verdana" panose="020B0604030504040204" pitchFamily="34" charset="0"/>
              <a:ea typeface="Verdana" panose="020B0604030504040204" pitchFamily="34" charset="0"/>
            </a:rPr>
            <a:t>Contemplation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E10FF56-A0D4-4A35-82C5-151B524F2E41}" type="parTrans" cxnId="{E64571CB-20A6-4DA1-90AB-C2D6F000DC82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1040264-1818-4021-B90C-D19FF1CD6B3B}" type="sibTrans" cxnId="{E64571CB-20A6-4DA1-90AB-C2D6F000DC82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5AD0E6FA-D02F-4588-B80A-6E3E97595AB6}">
      <dgm:prSet phldrT="[Text]" custT="1"/>
      <dgm:spPr/>
      <dgm:t>
        <a:bodyPr/>
        <a:lstStyle/>
        <a:p>
          <a:r>
            <a:rPr lang="en-US" sz="1200" dirty="0" smtClean="0">
              <a:latin typeface="Verdana" panose="020B0604030504040204" pitchFamily="34" charset="0"/>
              <a:ea typeface="Verdana" panose="020B0604030504040204" pitchFamily="34" charset="0"/>
            </a:rPr>
            <a:t>Preparation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79099CC-0F30-48CA-9D28-0A1C6CA7510C}" type="parTrans" cxnId="{37EF2F18-950A-4ADE-8A0B-62B8AD988B9E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E6B990E-ABFA-4275-A08B-78341E8F1A39}" type="sibTrans" cxnId="{37EF2F18-950A-4ADE-8A0B-62B8AD988B9E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CE11516-A8CA-47BC-90E4-2D2274B5FF7F}">
      <dgm:prSet phldrT="[Text]" custT="1"/>
      <dgm:spPr/>
      <dgm:t>
        <a:bodyPr/>
        <a:lstStyle/>
        <a:p>
          <a:r>
            <a:rPr lang="en-US" sz="1400" dirty="0" smtClean="0">
              <a:latin typeface="Verdana" panose="020B0604030504040204" pitchFamily="34" charset="0"/>
              <a:ea typeface="Verdana" panose="020B0604030504040204" pitchFamily="34" charset="0"/>
            </a:rPr>
            <a:t>Action	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1B59E2C-8654-4C1F-B274-A5195FA3DCA3}" type="parTrans" cxnId="{3B374418-A8F8-4B7E-8E3D-CAA047B6CE48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E60631E-81B7-4FA2-A9A2-2F4A7A6BD805}" type="sibTrans" cxnId="{3B374418-A8F8-4B7E-8E3D-CAA047B6CE48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D5F1880-891C-438C-9BFC-21C5AFC48B6B}">
      <dgm:prSet phldrT="[Text]" custT="1"/>
      <dgm:spPr/>
      <dgm:t>
        <a:bodyPr/>
        <a:lstStyle/>
        <a:p>
          <a:r>
            <a:rPr lang="en-US" sz="1200" dirty="0" smtClean="0">
              <a:latin typeface="Verdana" panose="020B0604030504040204" pitchFamily="34" charset="0"/>
              <a:ea typeface="Verdana" panose="020B0604030504040204" pitchFamily="34" charset="0"/>
            </a:rPr>
            <a:t>Maintenance</a:t>
          </a:r>
          <a:endParaRPr lang="en-US" sz="1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212D158-A79E-4AB9-BA89-1A7718E4AA63}" type="parTrans" cxnId="{6F02A4C9-03F8-44BF-BF1A-DFC521BC5FB4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BC409A9-3FE5-4907-9DDA-C54ED3BA4344}" type="sibTrans" cxnId="{6F02A4C9-03F8-44BF-BF1A-DFC521BC5FB4}">
      <dgm:prSet custT="1"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F9087DA-E7B3-4E3E-9842-0845204E41C1}">
      <dgm:prSet custT="1"/>
      <dgm:spPr/>
      <dgm:t>
        <a:bodyPr/>
        <a:lstStyle/>
        <a:p>
          <a:r>
            <a:rPr lang="en-US" sz="1400" dirty="0" smtClean="0">
              <a:latin typeface="Verdana" panose="020B0604030504040204" pitchFamily="34" charset="0"/>
              <a:ea typeface="Verdana" panose="020B0604030504040204" pitchFamily="34" charset="0"/>
            </a:rPr>
            <a:t>Relapse</a:t>
          </a:r>
          <a:endParaRPr lang="en-US" sz="14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06B27D6-A039-4AA3-AE7A-47C7C27FC33A}" type="parTrans" cxnId="{CF396BF2-B010-49C6-8751-0753B992AC35}">
      <dgm:prSet/>
      <dgm:spPr/>
      <dgm:t>
        <a:bodyPr/>
        <a:lstStyle/>
        <a:p>
          <a:endParaRPr lang="en-US"/>
        </a:p>
      </dgm:t>
    </dgm:pt>
    <dgm:pt modelId="{38D44845-67B3-4A57-A6AF-EB8C95FA5072}" type="sibTrans" cxnId="{CF396BF2-B010-49C6-8751-0753B992AC35}">
      <dgm:prSet/>
      <dgm:spPr/>
      <dgm:t>
        <a:bodyPr/>
        <a:lstStyle/>
        <a:p>
          <a:endParaRPr lang="en-US"/>
        </a:p>
      </dgm:t>
    </dgm:pt>
    <dgm:pt modelId="{21E77967-F209-40AC-8C49-28AF56C16DB7}" type="pres">
      <dgm:prSet presAssocID="{366DFCB8-9E9C-4213-9E61-C5F9F616FB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44CFF2-22C1-46E9-8BAD-D20925231414}" type="pres">
      <dgm:prSet presAssocID="{F84A9C02-FA14-4F00-8B0F-52B40EA9635B}" presName="node" presStyleLbl="node1" presStyleIdx="0" presStyleCnt="6" custScaleX="117066" custScaleY="112584" custRadScaleRad="82569" custRadScaleInc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567F9D-E7E7-47CE-8D49-74C416C8CBE3}" type="pres">
      <dgm:prSet presAssocID="{2830AB20-3FD8-4B3A-80CB-93CD5DE6130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18B6D65E-FE4F-4A40-869D-68AE21C63D6A}" type="pres">
      <dgm:prSet presAssocID="{2830AB20-3FD8-4B3A-80CB-93CD5DE6130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84F86469-E47B-46A6-B29F-0C9E5E291F6C}" type="pres">
      <dgm:prSet presAssocID="{934DB08F-CC22-4783-B676-A85ECE0C4164}" presName="node" presStyleLbl="node1" presStyleIdx="1" presStyleCnt="6" custScaleX="119646" custScaleY="119199" custRadScaleRad="129801" custRadScaleInc="14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813829-3F76-4DE1-8F4A-FE068F5EE10B}" type="pres">
      <dgm:prSet presAssocID="{B1040264-1818-4021-B90C-D19FF1CD6B3B}" presName="sibTrans" presStyleLbl="sibTrans2D1" presStyleIdx="1" presStyleCnt="6"/>
      <dgm:spPr/>
      <dgm:t>
        <a:bodyPr/>
        <a:lstStyle/>
        <a:p>
          <a:endParaRPr lang="en-US"/>
        </a:p>
      </dgm:t>
    </dgm:pt>
    <dgm:pt modelId="{5BE429D2-1753-43DE-91D8-4F0F848985BC}" type="pres">
      <dgm:prSet presAssocID="{B1040264-1818-4021-B90C-D19FF1CD6B3B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B9F11FCC-C750-4FAE-9CDF-5243D1C7BE76}" type="pres">
      <dgm:prSet presAssocID="{5AD0E6FA-D02F-4588-B80A-6E3E97595AB6}" presName="node" presStyleLbl="node1" presStyleIdx="2" presStyleCnt="6" custScaleX="116631" custScaleY="112214" custRadScaleRad="119671" custRadScaleInc="-159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E89981-A43D-49AE-8D82-E9751B2AAF0F}" type="pres">
      <dgm:prSet presAssocID="{3E6B990E-ABFA-4275-A08B-78341E8F1A39}" presName="sibTrans" presStyleLbl="sibTrans2D1" presStyleIdx="2" presStyleCnt="6"/>
      <dgm:spPr/>
      <dgm:t>
        <a:bodyPr/>
        <a:lstStyle/>
        <a:p>
          <a:endParaRPr lang="en-US"/>
        </a:p>
      </dgm:t>
    </dgm:pt>
    <dgm:pt modelId="{EE1CBE45-052F-4B67-91E8-571894E91FD9}" type="pres">
      <dgm:prSet presAssocID="{3E6B990E-ABFA-4275-A08B-78341E8F1A39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80EB9D67-5291-4147-A274-DDA961A5F1EC}" type="pres">
      <dgm:prSet presAssocID="{FCE11516-A8CA-47BC-90E4-2D2274B5FF7F}" presName="node" presStyleLbl="node1" presStyleIdx="3" presStyleCnt="6" custScaleX="111479" custScaleY="105039" custRadScaleRad="60950" custRadScaleInc="-119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1514DC-5449-47FB-BD15-7EA138D3FF9F}" type="pres">
      <dgm:prSet presAssocID="{9E60631E-81B7-4FA2-A9A2-2F4A7A6BD805}" presName="sibTrans" presStyleLbl="sibTrans2D1" presStyleIdx="3" presStyleCnt="6"/>
      <dgm:spPr/>
      <dgm:t>
        <a:bodyPr/>
        <a:lstStyle/>
        <a:p>
          <a:endParaRPr lang="en-US"/>
        </a:p>
      </dgm:t>
    </dgm:pt>
    <dgm:pt modelId="{F90DA8C2-7C4C-4AC7-8A66-9E570240DFA1}" type="pres">
      <dgm:prSet presAssocID="{9E60631E-81B7-4FA2-A9A2-2F4A7A6BD805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5E3DB29C-146F-432F-A874-2B687F09DC15}" type="pres">
      <dgm:prSet presAssocID="{ED5F1880-891C-438C-9BFC-21C5AFC48B6B}" presName="node" presStyleLbl="node1" presStyleIdx="4" presStyleCnt="6" custScaleX="114527" custScaleY="105393" custRadScaleRad="117155" custRadScaleInc="230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EA923-A541-4EE8-977F-3AD1425199CD}" type="pres">
      <dgm:prSet presAssocID="{7BC409A9-3FE5-4907-9DDA-C54ED3BA4344}" presName="sibTrans" presStyleLbl="sibTrans2D1" presStyleIdx="4" presStyleCnt="6"/>
      <dgm:spPr/>
      <dgm:t>
        <a:bodyPr/>
        <a:lstStyle/>
        <a:p>
          <a:endParaRPr lang="en-US"/>
        </a:p>
      </dgm:t>
    </dgm:pt>
    <dgm:pt modelId="{3F948974-7B3D-47DA-BF5A-68A4B186A1B1}" type="pres">
      <dgm:prSet presAssocID="{7BC409A9-3FE5-4907-9DDA-C54ED3BA4344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61890E11-4882-4C50-BC87-D1BD2D06102A}" type="pres">
      <dgm:prSet presAssocID="{BF9087DA-E7B3-4E3E-9842-0845204E41C1}" presName="node" presStyleLbl="node1" presStyleIdx="5" presStyleCnt="6" custScaleX="111017" custScaleY="108951" custRadScaleRad="127220" custRadScaleInc="-87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872A8C-1284-4224-AEA0-4C2257A08CA0}" type="pres">
      <dgm:prSet presAssocID="{38D44845-67B3-4A57-A6AF-EB8C95FA5072}" presName="sibTrans" presStyleLbl="sibTrans2D1" presStyleIdx="5" presStyleCnt="6"/>
      <dgm:spPr/>
      <dgm:t>
        <a:bodyPr/>
        <a:lstStyle/>
        <a:p>
          <a:endParaRPr lang="en-US"/>
        </a:p>
      </dgm:t>
    </dgm:pt>
    <dgm:pt modelId="{B3C910BE-330D-430C-8922-11324FF19390}" type="pres">
      <dgm:prSet presAssocID="{38D44845-67B3-4A57-A6AF-EB8C95FA5072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E64571CB-20A6-4DA1-90AB-C2D6F000DC82}" srcId="{366DFCB8-9E9C-4213-9E61-C5F9F616FB84}" destId="{934DB08F-CC22-4783-B676-A85ECE0C4164}" srcOrd="1" destOrd="0" parTransId="{0E10FF56-A0D4-4A35-82C5-151B524F2E41}" sibTransId="{B1040264-1818-4021-B90C-D19FF1CD6B3B}"/>
    <dgm:cxn modelId="{AD25BB71-E464-469C-AA61-C9BF8DCF2BB2}" type="presOf" srcId="{3E6B990E-ABFA-4275-A08B-78341E8F1A39}" destId="{62E89981-A43D-49AE-8D82-E9751B2AAF0F}" srcOrd="0" destOrd="0" presId="urn:microsoft.com/office/officeart/2005/8/layout/cycle2"/>
    <dgm:cxn modelId="{74B31F45-2D91-4D84-AE81-83B8C8EE9E42}" type="presOf" srcId="{38D44845-67B3-4A57-A6AF-EB8C95FA5072}" destId="{B3C910BE-330D-430C-8922-11324FF19390}" srcOrd="1" destOrd="0" presId="urn:microsoft.com/office/officeart/2005/8/layout/cycle2"/>
    <dgm:cxn modelId="{F8E5EA57-E296-4FE2-9C69-F294DA122CCF}" type="presOf" srcId="{9E60631E-81B7-4FA2-A9A2-2F4A7A6BD805}" destId="{8A1514DC-5449-47FB-BD15-7EA138D3FF9F}" srcOrd="0" destOrd="0" presId="urn:microsoft.com/office/officeart/2005/8/layout/cycle2"/>
    <dgm:cxn modelId="{0B7B63C5-83B0-4352-8701-18FBBA16172D}" type="presOf" srcId="{B1040264-1818-4021-B90C-D19FF1CD6B3B}" destId="{43813829-3F76-4DE1-8F4A-FE068F5EE10B}" srcOrd="0" destOrd="0" presId="urn:microsoft.com/office/officeart/2005/8/layout/cycle2"/>
    <dgm:cxn modelId="{37EF2F18-950A-4ADE-8A0B-62B8AD988B9E}" srcId="{366DFCB8-9E9C-4213-9E61-C5F9F616FB84}" destId="{5AD0E6FA-D02F-4588-B80A-6E3E97595AB6}" srcOrd="2" destOrd="0" parTransId="{E79099CC-0F30-48CA-9D28-0A1C6CA7510C}" sibTransId="{3E6B990E-ABFA-4275-A08B-78341E8F1A39}"/>
    <dgm:cxn modelId="{CF396BF2-B010-49C6-8751-0753B992AC35}" srcId="{366DFCB8-9E9C-4213-9E61-C5F9F616FB84}" destId="{BF9087DA-E7B3-4E3E-9842-0845204E41C1}" srcOrd="5" destOrd="0" parTransId="{D06B27D6-A039-4AA3-AE7A-47C7C27FC33A}" sibTransId="{38D44845-67B3-4A57-A6AF-EB8C95FA5072}"/>
    <dgm:cxn modelId="{0C82B8DD-840D-4299-8CEF-3B94346F313A}" type="presOf" srcId="{9E60631E-81B7-4FA2-A9A2-2F4A7A6BD805}" destId="{F90DA8C2-7C4C-4AC7-8A66-9E570240DFA1}" srcOrd="1" destOrd="0" presId="urn:microsoft.com/office/officeart/2005/8/layout/cycle2"/>
    <dgm:cxn modelId="{3B374418-A8F8-4B7E-8E3D-CAA047B6CE48}" srcId="{366DFCB8-9E9C-4213-9E61-C5F9F616FB84}" destId="{FCE11516-A8CA-47BC-90E4-2D2274B5FF7F}" srcOrd="3" destOrd="0" parTransId="{A1B59E2C-8654-4C1F-B274-A5195FA3DCA3}" sibTransId="{9E60631E-81B7-4FA2-A9A2-2F4A7A6BD805}"/>
    <dgm:cxn modelId="{C0FEF0A5-F41F-4001-9751-A98DB550C801}" type="presOf" srcId="{F84A9C02-FA14-4F00-8B0F-52B40EA9635B}" destId="{5F44CFF2-22C1-46E9-8BAD-D20925231414}" srcOrd="0" destOrd="0" presId="urn:microsoft.com/office/officeart/2005/8/layout/cycle2"/>
    <dgm:cxn modelId="{6F02A4C9-03F8-44BF-BF1A-DFC521BC5FB4}" srcId="{366DFCB8-9E9C-4213-9E61-C5F9F616FB84}" destId="{ED5F1880-891C-438C-9BFC-21C5AFC48B6B}" srcOrd="4" destOrd="0" parTransId="{C212D158-A79E-4AB9-BA89-1A7718E4AA63}" sibTransId="{7BC409A9-3FE5-4907-9DDA-C54ED3BA4344}"/>
    <dgm:cxn modelId="{757ABA1D-6ED9-4BED-ABE8-86CC2BFC8BC6}" type="presOf" srcId="{ED5F1880-891C-438C-9BFC-21C5AFC48B6B}" destId="{5E3DB29C-146F-432F-A874-2B687F09DC15}" srcOrd="0" destOrd="0" presId="urn:microsoft.com/office/officeart/2005/8/layout/cycle2"/>
    <dgm:cxn modelId="{9D83C2C8-0130-41AD-80BF-FD51E2DDFC1D}" type="presOf" srcId="{38D44845-67B3-4A57-A6AF-EB8C95FA5072}" destId="{B3872A8C-1284-4224-AEA0-4C2257A08CA0}" srcOrd="0" destOrd="0" presId="urn:microsoft.com/office/officeart/2005/8/layout/cycle2"/>
    <dgm:cxn modelId="{E4458D8A-2262-4FC5-8722-7DF30ADBB108}" type="presOf" srcId="{3E6B990E-ABFA-4275-A08B-78341E8F1A39}" destId="{EE1CBE45-052F-4B67-91E8-571894E91FD9}" srcOrd="1" destOrd="0" presId="urn:microsoft.com/office/officeart/2005/8/layout/cycle2"/>
    <dgm:cxn modelId="{A2B37066-A998-4AB6-9932-EE9A444FA4DF}" type="presOf" srcId="{934DB08F-CC22-4783-B676-A85ECE0C4164}" destId="{84F86469-E47B-46A6-B29F-0C9E5E291F6C}" srcOrd="0" destOrd="0" presId="urn:microsoft.com/office/officeart/2005/8/layout/cycle2"/>
    <dgm:cxn modelId="{364CFF6C-8EA8-4BFF-966A-50967C7E6663}" srcId="{366DFCB8-9E9C-4213-9E61-C5F9F616FB84}" destId="{F84A9C02-FA14-4F00-8B0F-52B40EA9635B}" srcOrd="0" destOrd="0" parTransId="{5EDE3A11-E871-4707-94CA-5E00C176B090}" sibTransId="{2830AB20-3FD8-4B3A-80CB-93CD5DE61309}"/>
    <dgm:cxn modelId="{1816B441-B3CB-4E99-9146-E4807B3BE77D}" type="presOf" srcId="{5AD0E6FA-D02F-4588-B80A-6E3E97595AB6}" destId="{B9F11FCC-C750-4FAE-9CDF-5243D1C7BE76}" srcOrd="0" destOrd="0" presId="urn:microsoft.com/office/officeart/2005/8/layout/cycle2"/>
    <dgm:cxn modelId="{8906D395-BC18-482A-9ACE-7637E80CA622}" type="presOf" srcId="{B1040264-1818-4021-B90C-D19FF1CD6B3B}" destId="{5BE429D2-1753-43DE-91D8-4F0F848985BC}" srcOrd="1" destOrd="0" presId="urn:microsoft.com/office/officeart/2005/8/layout/cycle2"/>
    <dgm:cxn modelId="{59749BCB-2111-489D-9DEF-1E85C24220C1}" type="presOf" srcId="{2830AB20-3FD8-4B3A-80CB-93CD5DE61309}" destId="{5B567F9D-E7E7-47CE-8D49-74C416C8CBE3}" srcOrd="0" destOrd="0" presId="urn:microsoft.com/office/officeart/2005/8/layout/cycle2"/>
    <dgm:cxn modelId="{4699BA89-26E8-4D02-9D8B-510D110D3128}" type="presOf" srcId="{7BC409A9-3FE5-4907-9DDA-C54ED3BA4344}" destId="{A27EA923-A541-4EE8-977F-3AD1425199CD}" srcOrd="0" destOrd="0" presId="urn:microsoft.com/office/officeart/2005/8/layout/cycle2"/>
    <dgm:cxn modelId="{DBE61DC0-C40E-4733-A4B4-575640C537A6}" type="presOf" srcId="{2830AB20-3FD8-4B3A-80CB-93CD5DE61309}" destId="{18B6D65E-FE4F-4A40-869D-68AE21C63D6A}" srcOrd="1" destOrd="0" presId="urn:microsoft.com/office/officeart/2005/8/layout/cycle2"/>
    <dgm:cxn modelId="{EA110AB8-4A1E-4649-8C6C-283C91BC29D2}" type="presOf" srcId="{366DFCB8-9E9C-4213-9E61-C5F9F616FB84}" destId="{21E77967-F209-40AC-8C49-28AF56C16DB7}" srcOrd="0" destOrd="0" presId="urn:microsoft.com/office/officeart/2005/8/layout/cycle2"/>
    <dgm:cxn modelId="{7AB34C40-EA53-4D5B-80A5-D1F48CE37F23}" type="presOf" srcId="{7BC409A9-3FE5-4907-9DDA-C54ED3BA4344}" destId="{3F948974-7B3D-47DA-BF5A-68A4B186A1B1}" srcOrd="1" destOrd="0" presId="urn:microsoft.com/office/officeart/2005/8/layout/cycle2"/>
    <dgm:cxn modelId="{307213B2-063F-46FE-B3B8-6E3A0C4DF988}" type="presOf" srcId="{BF9087DA-E7B3-4E3E-9842-0845204E41C1}" destId="{61890E11-4882-4C50-BC87-D1BD2D06102A}" srcOrd="0" destOrd="0" presId="urn:microsoft.com/office/officeart/2005/8/layout/cycle2"/>
    <dgm:cxn modelId="{DEDE5211-450A-4956-AE3B-59EBD04E5E8F}" type="presOf" srcId="{FCE11516-A8CA-47BC-90E4-2D2274B5FF7F}" destId="{80EB9D67-5291-4147-A274-DDA961A5F1EC}" srcOrd="0" destOrd="0" presId="urn:microsoft.com/office/officeart/2005/8/layout/cycle2"/>
    <dgm:cxn modelId="{3024CAF8-FA36-4FB3-B9EB-D8E5C514CEA3}" type="presParOf" srcId="{21E77967-F209-40AC-8C49-28AF56C16DB7}" destId="{5F44CFF2-22C1-46E9-8BAD-D20925231414}" srcOrd="0" destOrd="0" presId="urn:microsoft.com/office/officeart/2005/8/layout/cycle2"/>
    <dgm:cxn modelId="{A53F0964-4B9C-469A-95EC-666271507BCC}" type="presParOf" srcId="{21E77967-F209-40AC-8C49-28AF56C16DB7}" destId="{5B567F9D-E7E7-47CE-8D49-74C416C8CBE3}" srcOrd="1" destOrd="0" presId="urn:microsoft.com/office/officeart/2005/8/layout/cycle2"/>
    <dgm:cxn modelId="{A5376813-D718-4316-A802-EF2F27EE1752}" type="presParOf" srcId="{5B567F9D-E7E7-47CE-8D49-74C416C8CBE3}" destId="{18B6D65E-FE4F-4A40-869D-68AE21C63D6A}" srcOrd="0" destOrd="0" presId="urn:microsoft.com/office/officeart/2005/8/layout/cycle2"/>
    <dgm:cxn modelId="{6D7511C6-A6C0-4DAE-8126-17570A673E32}" type="presParOf" srcId="{21E77967-F209-40AC-8C49-28AF56C16DB7}" destId="{84F86469-E47B-46A6-B29F-0C9E5E291F6C}" srcOrd="2" destOrd="0" presId="urn:microsoft.com/office/officeart/2005/8/layout/cycle2"/>
    <dgm:cxn modelId="{403959AF-5821-4AD8-915F-B230A16F0533}" type="presParOf" srcId="{21E77967-F209-40AC-8C49-28AF56C16DB7}" destId="{43813829-3F76-4DE1-8F4A-FE068F5EE10B}" srcOrd="3" destOrd="0" presId="urn:microsoft.com/office/officeart/2005/8/layout/cycle2"/>
    <dgm:cxn modelId="{C2DFC401-41E7-4066-8896-BEED287774B1}" type="presParOf" srcId="{43813829-3F76-4DE1-8F4A-FE068F5EE10B}" destId="{5BE429D2-1753-43DE-91D8-4F0F848985BC}" srcOrd="0" destOrd="0" presId="urn:microsoft.com/office/officeart/2005/8/layout/cycle2"/>
    <dgm:cxn modelId="{AEED37C8-1772-4033-873E-91F0B3355A9B}" type="presParOf" srcId="{21E77967-F209-40AC-8C49-28AF56C16DB7}" destId="{B9F11FCC-C750-4FAE-9CDF-5243D1C7BE76}" srcOrd="4" destOrd="0" presId="urn:microsoft.com/office/officeart/2005/8/layout/cycle2"/>
    <dgm:cxn modelId="{825532EF-E347-4247-AEA8-8BEEF7BEE72F}" type="presParOf" srcId="{21E77967-F209-40AC-8C49-28AF56C16DB7}" destId="{62E89981-A43D-49AE-8D82-E9751B2AAF0F}" srcOrd="5" destOrd="0" presId="urn:microsoft.com/office/officeart/2005/8/layout/cycle2"/>
    <dgm:cxn modelId="{09E8CBCF-2C95-487C-BD87-98C0B0D9B494}" type="presParOf" srcId="{62E89981-A43D-49AE-8D82-E9751B2AAF0F}" destId="{EE1CBE45-052F-4B67-91E8-571894E91FD9}" srcOrd="0" destOrd="0" presId="urn:microsoft.com/office/officeart/2005/8/layout/cycle2"/>
    <dgm:cxn modelId="{3279CD0F-EA36-4966-9DBC-EEF11B0574FE}" type="presParOf" srcId="{21E77967-F209-40AC-8C49-28AF56C16DB7}" destId="{80EB9D67-5291-4147-A274-DDA961A5F1EC}" srcOrd="6" destOrd="0" presId="urn:microsoft.com/office/officeart/2005/8/layout/cycle2"/>
    <dgm:cxn modelId="{0E0292FB-3814-4DB0-AFF7-D37369FFB26A}" type="presParOf" srcId="{21E77967-F209-40AC-8C49-28AF56C16DB7}" destId="{8A1514DC-5449-47FB-BD15-7EA138D3FF9F}" srcOrd="7" destOrd="0" presId="urn:microsoft.com/office/officeart/2005/8/layout/cycle2"/>
    <dgm:cxn modelId="{58D5E7BF-3E14-43AD-92AC-12FE5E683B03}" type="presParOf" srcId="{8A1514DC-5449-47FB-BD15-7EA138D3FF9F}" destId="{F90DA8C2-7C4C-4AC7-8A66-9E570240DFA1}" srcOrd="0" destOrd="0" presId="urn:microsoft.com/office/officeart/2005/8/layout/cycle2"/>
    <dgm:cxn modelId="{C8A342C2-649F-482B-93FA-63CA46A9F327}" type="presParOf" srcId="{21E77967-F209-40AC-8C49-28AF56C16DB7}" destId="{5E3DB29C-146F-432F-A874-2B687F09DC15}" srcOrd="8" destOrd="0" presId="urn:microsoft.com/office/officeart/2005/8/layout/cycle2"/>
    <dgm:cxn modelId="{63D08A6B-7B5D-4FB4-8B7F-78C789F026CF}" type="presParOf" srcId="{21E77967-F209-40AC-8C49-28AF56C16DB7}" destId="{A27EA923-A541-4EE8-977F-3AD1425199CD}" srcOrd="9" destOrd="0" presId="urn:microsoft.com/office/officeart/2005/8/layout/cycle2"/>
    <dgm:cxn modelId="{34EC4209-AF4E-4F42-A872-64AFE88320E9}" type="presParOf" srcId="{A27EA923-A541-4EE8-977F-3AD1425199CD}" destId="{3F948974-7B3D-47DA-BF5A-68A4B186A1B1}" srcOrd="0" destOrd="0" presId="urn:microsoft.com/office/officeart/2005/8/layout/cycle2"/>
    <dgm:cxn modelId="{36EF087F-6D3D-4D89-9958-2FBEE13F9E2A}" type="presParOf" srcId="{21E77967-F209-40AC-8C49-28AF56C16DB7}" destId="{61890E11-4882-4C50-BC87-D1BD2D06102A}" srcOrd="10" destOrd="0" presId="urn:microsoft.com/office/officeart/2005/8/layout/cycle2"/>
    <dgm:cxn modelId="{3A139A75-28E9-461F-82DC-068F09FC5158}" type="presParOf" srcId="{21E77967-F209-40AC-8C49-28AF56C16DB7}" destId="{B3872A8C-1284-4224-AEA0-4C2257A08CA0}" srcOrd="11" destOrd="0" presId="urn:microsoft.com/office/officeart/2005/8/layout/cycle2"/>
    <dgm:cxn modelId="{C413F28F-EC3E-4D42-8D9A-5854C15ED704}" type="presParOf" srcId="{B3872A8C-1284-4224-AEA0-4C2257A08CA0}" destId="{B3C910BE-330D-430C-8922-11324FF1939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4CFF2-22C1-46E9-8BAD-D20925231414}">
      <dsp:nvSpPr>
        <dsp:cNvPr id="0" name=""/>
        <dsp:cNvSpPr/>
      </dsp:nvSpPr>
      <dsp:spPr>
        <a:xfrm>
          <a:off x="3566496" y="296404"/>
          <a:ext cx="1583141" cy="152252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latin typeface="Verdana" panose="020B0604030504040204" pitchFamily="34" charset="0"/>
              <a:ea typeface="Verdana" panose="020B0604030504040204" pitchFamily="34" charset="0"/>
            </a:rPr>
            <a:t>Pre-contemplation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798342" y="519373"/>
        <a:ext cx="1119449" cy="1076591"/>
      </dsp:txXfrm>
    </dsp:sp>
    <dsp:sp modelId="{5B567F9D-E7E7-47CE-8D49-74C416C8CBE3}">
      <dsp:nvSpPr>
        <dsp:cNvPr id="0" name=""/>
        <dsp:cNvSpPr/>
      </dsp:nvSpPr>
      <dsp:spPr>
        <a:xfrm rot="764546">
          <a:off x="5303131" y="1093439"/>
          <a:ext cx="444544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304773" y="1170015"/>
        <a:ext cx="311181" cy="273850"/>
      </dsp:txXfrm>
    </dsp:sp>
    <dsp:sp modelId="{84F86469-E47B-46A6-B29F-0C9E5E291F6C}">
      <dsp:nvSpPr>
        <dsp:cNvPr id="0" name=""/>
        <dsp:cNvSpPr/>
      </dsp:nvSpPr>
      <dsp:spPr>
        <a:xfrm>
          <a:off x="5926658" y="789343"/>
          <a:ext cx="1618032" cy="1611987"/>
        </a:xfrm>
        <a:prstGeom prst="ellips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Contemplation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163613" y="1025413"/>
        <a:ext cx="1144122" cy="1139847"/>
      </dsp:txXfrm>
    </dsp:sp>
    <dsp:sp modelId="{43813829-3F76-4DE1-8F4A-FE068F5EE10B}">
      <dsp:nvSpPr>
        <dsp:cNvPr id="0" name=""/>
        <dsp:cNvSpPr/>
      </dsp:nvSpPr>
      <dsp:spPr>
        <a:xfrm rot="5681173">
          <a:off x="6481848" y="2468727"/>
          <a:ext cx="327049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6534913" y="2511117"/>
        <a:ext cx="228934" cy="273850"/>
      </dsp:txXfrm>
    </dsp:sp>
    <dsp:sp modelId="{B9F11FCC-C750-4FAE-9CDF-5243D1C7BE76}">
      <dsp:nvSpPr>
        <dsp:cNvPr id="0" name=""/>
        <dsp:cNvSpPr/>
      </dsp:nvSpPr>
      <dsp:spPr>
        <a:xfrm>
          <a:off x="5768775" y="3011318"/>
          <a:ext cx="1577258" cy="1517525"/>
        </a:xfrm>
        <a:prstGeom prst="ellips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Preparation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999759" y="3233554"/>
        <a:ext cx="1115290" cy="1073053"/>
      </dsp:txXfrm>
    </dsp:sp>
    <dsp:sp modelId="{62E89981-A43D-49AE-8D82-E9751B2AAF0F}">
      <dsp:nvSpPr>
        <dsp:cNvPr id="0" name=""/>
        <dsp:cNvSpPr/>
      </dsp:nvSpPr>
      <dsp:spPr>
        <a:xfrm rot="10476322">
          <a:off x="5331635" y="3642871"/>
          <a:ext cx="312472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5425169" y="3729748"/>
        <a:ext cx="218730" cy="273850"/>
      </dsp:txXfrm>
    </dsp:sp>
    <dsp:sp modelId="{80EB9D67-5291-4147-A274-DDA961A5F1EC}">
      <dsp:nvSpPr>
        <dsp:cNvPr id="0" name=""/>
        <dsp:cNvSpPr/>
      </dsp:nvSpPr>
      <dsp:spPr>
        <a:xfrm>
          <a:off x="3681759" y="3260207"/>
          <a:ext cx="1507585" cy="1420494"/>
        </a:xfrm>
        <a:prstGeom prst="ellips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Action	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902540" y="3468234"/>
        <a:ext cx="1066023" cy="1004440"/>
      </dsp:txXfrm>
    </dsp:sp>
    <dsp:sp modelId="{8A1514DC-5449-47FB-BD15-7EA138D3FF9F}">
      <dsp:nvSpPr>
        <dsp:cNvPr id="0" name=""/>
        <dsp:cNvSpPr/>
      </dsp:nvSpPr>
      <dsp:spPr>
        <a:xfrm rot="11255616">
          <a:off x="3122152" y="3594012"/>
          <a:ext cx="402993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3242520" y="3693284"/>
        <a:ext cx="282095" cy="273850"/>
      </dsp:txXfrm>
    </dsp:sp>
    <dsp:sp modelId="{5E3DB29C-146F-432F-A874-2B687F09DC15}">
      <dsp:nvSpPr>
        <dsp:cNvPr id="0" name=""/>
        <dsp:cNvSpPr/>
      </dsp:nvSpPr>
      <dsp:spPr>
        <a:xfrm>
          <a:off x="1394690" y="2955661"/>
          <a:ext cx="1548805" cy="1425281"/>
        </a:xfrm>
        <a:prstGeom prst="ellips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Maintenance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621507" y="3164389"/>
        <a:ext cx="1095171" cy="1007825"/>
      </dsp:txXfrm>
    </dsp:sp>
    <dsp:sp modelId="{A27EA923-A541-4EE8-977F-3AD1425199CD}">
      <dsp:nvSpPr>
        <dsp:cNvPr id="0" name=""/>
        <dsp:cNvSpPr/>
      </dsp:nvSpPr>
      <dsp:spPr>
        <a:xfrm rot="16028222">
          <a:off x="1938480" y="2401599"/>
          <a:ext cx="357355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1994760" y="2546419"/>
        <a:ext cx="250149" cy="273850"/>
      </dsp:txXfrm>
    </dsp:sp>
    <dsp:sp modelId="{61890E11-4882-4C50-BC87-D1BD2D06102A}">
      <dsp:nvSpPr>
        <dsp:cNvPr id="0" name=""/>
        <dsp:cNvSpPr/>
      </dsp:nvSpPr>
      <dsp:spPr>
        <a:xfrm>
          <a:off x="1312347" y="810487"/>
          <a:ext cx="1501337" cy="1473398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Relapse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532213" y="1026261"/>
        <a:ext cx="1061605" cy="1041850"/>
      </dsp:txXfrm>
    </dsp:sp>
    <dsp:sp modelId="{B3872A8C-1284-4224-AEA0-4C2257A08CA0}">
      <dsp:nvSpPr>
        <dsp:cNvPr id="0" name=""/>
        <dsp:cNvSpPr/>
      </dsp:nvSpPr>
      <dsp:spPr>
        <a:xfrm rot="20877579">
          <a:off x="2965376" y="1080928"/>
          <a:ext cx="427421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966786" y="1185586"/>
        <a:ext cx="299195" cy="2738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44CFF2-22C1-46E9-8BAD-D20925231414}">
      <dsp:nvSpPr>
        <dsp:cNvPr id="0" name=""/>
        <dsp:cNvSpPr/>
      </dsp:nvSpPr>
      <dsp:spPr>
        <a:xfrm>
          <a:off x="3566496" y="296404"/>
          <a:ext cx="1583141" cy="152252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>
              <a:latin typeface="Verdana" panose="020B0604030504040204" pitchFamily="34" charset="0"/>
              <a:ea typeface="Verdana" panose="020B0604030504040204" pitchFamily="34" charset="0"/>
            </a:rPr>
            <a:t>Pre-contemplation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798342" y="519373"/>
        <a:ext cx="1119449" cy="1076591"/>
      </dsp:txXfrm>
    </dsp:sp>
    <dsp:sp modelId="{5B567F9D-E7E7-47CE-8D49-74C416C8CBE3}">
      <dsp:nvSpPr>
        <dsp:cNvPr id="0" name=""/>
        <dsp:cNvSpPr/>
      </dsp:nvSpPr>
      <dsp:spPr>
        <a:xfrm rot="764546">
          <a:off x="5303131" y="1093439"/>
          <a:ext cx="444544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304773" y="1170015"/>
        <a:ext cx="311181" cy="273850"/>
      </dsp:txXfrm>
    </dsp:sp>
    <dsp:sp modelId="{84F86469-E47B-46A6-B29F-0C9E5E291F6C}">
      <dsp:nvSpPr>
        <dsp:cNvPr id="0" name=""/>
        <dsp:cNvSpPr/>
      </dsp:nvSpPr>
      <dsp:spPr>
        <a:xfrm>
          <a:off x="5926658" y="789343"/>
          <a:ext cx="1618032" cy="1611987"/>
        </a:xfrm>
        <a:prstGeom prst="ellipse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Contemplation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6163613" y="1025413"/>
        <a:ext cx="1144122" cy="1139847"/>
      </dsp:txXfrm>
    </dsp:sp>
    <dsp:sp modelId="{43813829-3F76-4DE1-8F4A-FE068F5EE10B}">
      <dsp:nvSpPr>
        <dsp:cNvPr id="0" name=""/>
        <dsp:cNvSpPr/>
      </dsp:nvSpPr>
      <dsp:spPr>
        <a:xfrm rot="5681173">
          <a:off x="6481848" y="2468727"/>
          <a:ext cx="327049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6534913" y="2511117"/>
        <a:ext cx="228934" cy="273850"/>
      </dsp:txXfrm>
    </dsp:sp>
    <dsp:sp modelId="{B9F11FCC-C750-4FAE-9CDF-5243D1C7BE76}">
      <dsp:nvSpPr>
        <dsp:cNvPr id="0" name=""/>
        <dsp:cNvSpPr/>
      </dsp:nvSpPr>
      <dsp:spPr>
        <a:xfrm>
          <a:off x="5768775" y="3011318"/>
          <a:ext cx="1577258" cy="1517525"/>
        </a:xfrm>
        <a:prstGeom prst="ellipse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Preparation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5999759" y="3233554"/>
        <a:ext cx="1115290" cy="1073053"/>
      </dsp:txXfrm>
    </dsp:sp>
    <dsp:sp modelId="{62E89981-A43D-49AE-8D82-E9751B2AAF0F}">
      <dsp:nvSpPr>
        <dsp:cNvPr id="0" name=""/>
        <dsp:cNvSpPr/>
      </dsp:nvSpPr>
      <dsp:spPr>
        <a:xfrm rot="10476322">
          <a:off x="5331635" y="3642871"/>
          <a:ext cx="312472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5425169" y="3729748"/>
        <a:ext cx="218730" cy="273850"/>
      </dsp:txXfrm>
    </dsp:sp>
    <dsp:sp modelId="{80EB9D67-5291-4147-A274-DDA961A5F1EC}">
      <dsp:nvSpPr>
        <dsp:cNvPr id="0" name=""/>
        <dsp:cNvSpPr/>
      </dsp:nvSpPr>
      <dsp:spPr>
        <a:xfrm>
          <a:off x="3681759" y="3260207"/>
          <a:ext cx="1507585" cy="1420494"/>
        </a:xfrm>
        <a:prstGeom prst="ellipse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Action	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902540" y="3468234"/>
        <a:ext cx="1066023" cy="1004440"/>
      </dsp:txXfrm>
    </dsp:sp>
    <dsp:sp modelId="{8A1514DC-5449-47FB-BD15-7EA138D3FF9F}">
      <dsp:nvSpPr>
        <dsp:cNvPr id="0" name=""/>
        <dsp:cNvSpPr/>
      </dsp:nvSpPr>
      <dsp:spPr>
        <a:xfrm rot="11255616">
          <a:off x="3122152" y="3594012"/>
          <a:ext cx="402993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3242520" y="3693284"/>
        <a:ext cx="282095" cy="273850"/>
      </dsp:txXfrm>
    </dsp:sp>
    <dsp:sp modelId="{5E3DB29C-146F-432F-A874-2B687F09DC15}">
      <dsp:nvSpPr>
        <dsp:cNvPr id="0" name=""/>
        <dsp:cNvSpPr/>
      </dsp:nvSpPr>
      <dsp:spPr>
        <a:xfrm>
          <a:off x="1394690" y="2955661"/>
          <a:ext cx="1548805" cy="1425281"/>
        </a:xfrm>
        <a:prstGeom prst="ellipse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Maintenance</a:t>
          </a:r>
          <a:endParaRPr lang="en-US" sz="1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621507" y="3164389"/>
        <a:ext cx="1095171" cy="1007825"/>
      </dsp:txXfrm>
    </dsp:sp>
    <dsp:sp modelId="{A27EA923-A541-4EE8-977F-3AD1425199CD}">
      <dsp:nvSpPr>
        <dsp:cNvPr id="0" name=""/>
        <dsp:cNvSpPr/>
      </dsp:nvSpPr>
      <dsp:spPr>
        <a:xfrm rot="16028222">
          <a:off x="1938480" y="2401599"/>
          <a:ext cx="357355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10800000">
        <a:off x="1994760" y="2546419"/>
        <a:ext cx="250149" cy="273850"/>
      </dsp:txXfrm>
    </dsp:sp>
    <dsp:sp modelId="{61890E11-4882-4C50-BC87-D1BD2D06102A}">
      <dsp:nvSpPr>
        <dsp:cNvPr id="0" name=""/>
        <dsp:cNvSpPr/>
      </dsp:nvSpPr>
      <dsp:spPr>
        <a:xfrm>
          <a:off x="1312347" y="810487"/>
          <a:ext cx="1501337" cy="1473398"/>
        </a:xfrm>
        <a:prstGeom prst="ellips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Relapse</a:t>
          </a:r>
          <a:endParaRPr lang="en-US" sz="14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532213" y="1026261"/>
        <a:ext cx="1061605" cy="1041850"/>
      </dsp:txXfrm>
    </dsp:sp>
    <dsp:sp modelId="{B3872A8C-1284-4224-AEA0-4C2257A08CA0}">
      <dsp:nvSpPr>
        <dsp:cNvPr id="0" name=""/>
        <dsp:cNvSpPr/>
      </dsp:nvSpPr>
      <dsp:spPr>
        <a:xfrm rot="20877579">
          <a:off x="2965376" y="1080928"/>
          <a:ext cx="427421" cy="4564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966786" y="1185586"/>
        <a:ext cx="299195" cy="273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38145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133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u="none" baseline="0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="0" i="0" u="none" baseline="0" dirty="0" err="1" smtClean="0"/>
              <a:t>Lobelo</a:t>
            </a:r>
            <a:r>
              <a:rPr lang="en-US" b="0" i="0" u="none" baseline="0" dirty="0" smtClean="0"/>
              <a:t>, F., Rohm Young, D., </a:t>
            </a:r>
            <a:r>
              <a:rPr lang="en-US" b="0" i="0" u="none" baseline="0" dirty="0" err="1" smtClean="0"/>
              <a:t>Sallis</a:t>
            </a:r>
            <a:r>
              <a:rPr lang="en-US" b="0" i="0" u="none" baseline="0" dirty="0" smtClean="0"/>
              <a:t>, R., Garber, M. D., </a:t>
            </a:r>
            <a:r>
              <a:rPr lang="en-US" b="0" i="0" u="none" baseline="0" dirty="0" err="1" smtClean="0"/>
              <a:t>Billinger</a:t>
            </a:r>
            <a:r>
              <a:rPr lang="en-US" b="0" i="0" u="none" baseline="0" dirty="0" smtClean="0"/>
              <a:t>, S. A., </a:t>
            </a:r>
            <a:r>
              <a:rPr lang="en-US" b="0" i="0" u="none" baseline="0" dirty="0" err="1" smtClean="0"/>
              <a:t>Duperly</a:t>
            </a:r>
            <a:r>
              <a:rPr lang="en-US" b="0" i="0" u="none" baseline="0" dirty="0" smtClean="0"/>
              <a:t>, J., . . . Stroke, C. (2018). Routine Assessment and Promotion of Physical Activity in Healthcare Settings: A Scientific Statement From the American Heart Association. </a:t>
            </a:r>
            <a:r>
              <a:rPr lang="en-US" b="0" i="1" u="none" baseline="0" dirty="0" smtClean="0"/>
              <a:t>Circulation, 137</a:t>
            </a:r>
            <a:r>
              <a:rPr lang="en-US" b="0" i="0" u="none" baseline="0" dirty="0" smtClean="0"/>
              <a:t>(18), e495-e522. </a:t>
            </a:r>
            <a:r>
              <a:rPr lang="en-US" b="0" i="0" u="none" baseline="0" dirty="0" err="1" smtClean="0"/>
              <a:t>doi</a:t>
            </a:r>
            <a:r>
              <a:rPr lang="en-US" b="0" i="0" u="none" baseline="0" dirty="0" smtClean="0"/>
              <a:t>: 10.1161/CIR.0000000000000559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Loprinzi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P. D., &amp; Beets, M. W. (2014). Need for increased promotion of physical activity by health care professionals.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Preventive medicine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69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75-79.</a:t>
            </a:r>
            <a:endParaRPr lang="en-US" b="0" i="0" u="none" baseline="0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="0" i="0" u="none" baseline="0" dirty="0" err="1" smtClean="0"/>
              <a:t>Sreedhara</a:t>
            </a:r>
            <a:r>
              <a:rPr lang="en-US" b="0" i="0" u="none" baseline="0" dirty="0" smtClean="0"/>
              <a:t>, M., </a:t>
            </a:r>
            <a:r>
              <a:rPr lang="en-US" b="0" i="0" u="none" baseline="0" dirty="0" err="1" smtClean="0"/>
              <a:t>Silfee</a:t>
            </a:r>
            <a:r>
              <a:rPr lang="en-US" b="0" i="0" u="none" baseline="0" dirty="0" smtClean="0"/>
              <a:t>, V. J., </a:t>
            </a:r>
            <a:r>
              <a:rPr lang="en-US" b="0" i="0" u="none" baseline="0" dirty="0" err="1" smtClean="0"/>
              <a:t>Rosal</a:t>
            </a:r>
            <a:r>
              <a:rPr lang="en-US" b="0" i="0" u="none" baseline="0" dirty="0" smtClean="0"/>
              <a:t>, M. C., Waring, M. E., &amp; Lemon, S. C. (2018). Does provider advice to increase physical activity differ by activity level among US adults with cardiovascular disease risk factors? </a:t>
            </a:r>
            <a:r>
              <a:rPr lang="en-US" b="0" i="1" u="none" baseline="0" dirty="0" smtClean="0"/>
              <a:t>Fam </a:t>
            </a:r>
            <a:r>
              <a:rPr lang="en-US" b="0" i="1" u="none" baseline="0" dirty="0" err="1" smtClean="0"/>
              <a:t>Pract</a:t>
            </a:r>
            <a:r>
              <a:rPr lang="en-US" b="0" i="1" u="none" baseline="0" dirty="0" smtClean="0"/>
              <a:t>, 35</a:t>
            </a:r>
            <a:r>
              <a:rPr lang="en-US" b="0" i="0" u="none" baseline="0" dirty="0" smtClean="0"/>
              <a:t>(4), 420-425. </a:t>
            </a:r>
            <a:r>
              <a:rPr lang="en-US" b="0" i="0" u="none" baseline="0" dirty="0" err="1" smtClean="0"/>
              <a:t>doi</a:t>
            </a:r>
            <a:r>
              <a:rPr lang="en-US" b="0" i="0" u="none" baseline="0" dirty="0" smtClean="0"/>
              <a:t>: 10.1093/</a:t>
            </a:r>
            <a:r>
              <a:rPr lang="en-US" b="0" i="0" u="none" baseline="0" dirty="0" err="1" smtClean="0"/>
              <a:t>fampra</a:t>
            </a:r>
            <a:r>
              <a:rPr lang="en-US" b="0" i="0" u="none" baseline="0" dirty="0" smtClean="0"/>
              <a:t>/cmx140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u="none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u="none" baseline="0"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090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baseline="0" dirty="0" err="1" smtClean="0"/>
              <a:t>Amireault</a:t>
            </a:r>
            <a:r>
              <a:rPr lang="en-US" b="0" i="0" u="none" baseline="0" dirty="0" smtClean="0"/>
              <a:t>, S., Godin, G., &amp; </a:t>
            </a:r>
            <a:r>
              <a:rPr lang="en-US" b="0" i="0" u="none" baseline="0" dirty="0" err="1" smtClean="0"/>
              <a:t>Vézina-Im</a:t>
            </a:r>
            <a:r>
              <a:rPr lang="en-US" b="0" i="0" u="none" baseline="0" dirty="0" smtClean="0"/>
              <a:t>, L.-A. (2013). Determinants of physical activity maintenance: a systematic review and meta-analyses. </a:t>
            </a:r>
            <a:r>
              <a:rPr lang="en-US" b="0" i="1" u="none" baseline="0" dirty="0" smtClean="0"/>
              <a:t>Health Psychology Review, 7</a:t>
            </a:r>
            <a:r>
              <a:rPr lang="en-US" b="0" i="0" u="none" baseline="0" dirty="0" smtClean="0"/>
              <a:t>(1), 55-91. </a:t>
            </a:r>
            <a:r>
              <a:rPr lang="en-US" b="0" i="0" u="none" baseline="0" dirty="0" err="1" smtClean="0"/>
              <a:t>doi</a:t>
            </a:r>
            <a:r>
              <a:rPr lang="en-US" b="0" i="0" u="none" baseline="0" dirty="0" smtClean="0"/>
              <a:t>: 10.1080/17437199.2012.701060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Buckworth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J., &amp;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Dishman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R. K. (2002). Determinants of exercise and physical activity. </a:t>
            </a:r>
            <a:r>
              <a:rPr lang="en-US" sz="1100" b="0" i="1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Exercise psychology. Champaign: Human Kinetics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, 191-209.</a:t>
            </a:r>
            <a:endParaRPr b="0" i="1" u="none" baseline="0"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2395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23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455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7096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1906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Can fall out or re-enter</a:t>
            </a:r>
            <a:r>
              <a:rPr lang="en-US" baseline="0" dirty="0" smtClean="0"/>
              <a:t> at any point in the model – not necessarily a linear progression through the stages.</a:t>
            </a: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8145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These are suggested</a:t>
            </a:r>
            <a:r>
              <a:rPr lang="en-US" baseline="0" dirty="0" smtClean="0"/>
              <a:t> interventions to do with patients at various stages of change.</a:t>
            </a: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61228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630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1996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5851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smtClean="0"/>
              <a:t>Make sure these are SMART Goals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0648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There are many ways to assess</a:t>
            </a:r>
            <a:r>
              <a:rPr lang="en-US" baseline="0" dirty="0" smtClean="0"/>
              <a:t> physical activity. Patients can keep logs (calendar) tracking duration/type of activity, use devices to measure steps per day (through a pedometer or fitness tracking device), or track their activity through different apps (there are many to choose from)</a:t>
            </a: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65545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Exercise</a:t>
            </a:r>
            <a:r>
              <a:rPr lang="en-US" baseline="0" dirty="0" smtClean="0"/>
              <a:t> is Medicine is an organization that has many guides for prescribing physical activity and is a great resource.</a:t>
            </a: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8565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When planning activities,</a:t>
            </a:r>
            <a:r>
              <a:rPr lang="en-US" baseline="0" dirty="0" smtClean="0"/>
              <a:t> it is good to think about the guidelines for different types of activities and encourage specific type, frequency, intensity, and duration planning.</a:t>
            </a: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5321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8770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8407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55218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83996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1782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93" name="Google Shape;29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956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="0" i="0" u="none" baseline="0" dirty="0" smtClean="0"/>
              <a:t>Piercy, K. L., Troiano, R. P., Ballard, R. M., Carlson, S. A., Fulton, J. E., </a:t>
            </a:r>
            <a:r>
              <a:rPr lang="en-US" b="0" i="0" u="none" baseline="0" dirty="0" err="1" smtClean="0"/>
              <a:t>Galuska</a:t>
            </a:r>
            <a:r>
              <a:rPr lang="en-US" b="0" i="0" u="none" baseline="0" dirty="0" smtClean="0"/>
              <a:t>, D., . . . Olson, R. D. (2018). The physical activity guidelines for Americans. </a:t>
            </a:r>
            <a:r>
              <a:rPr lang="en-US" b="0" i="1" u="none" baseline="0" dirty="0" smtClean="0"/>
              <a:t>JAMA, 320</a:t>
            </a:r>
            <a:r>
              <a:rPr lang="en-US" b="0" i="0" u="none" baseline="0" dirty="0" smtClean="0"/>
              <a:t>(19), 2020-2028. 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="0" i="0" u="none" baseline="0" dirty="0" smtClean="0"/>
              <a:t>Rhodes, R. E., Janssen, I., </a:t>
            </a:r>
            <a:r>
              <a:rPr lang="en-US" b="0" i="0" u="none" baseline="0" dirty="0" err="1" smtClean="0"/>
              <a:t>Bredin</a:t>
            </a:r>
            <a:r>
              <a:rPr lang="en-US" b="0" i="0" u="none" baseline="0" dirty="0" smtClean="0"/>
              <a:t>, S. S. D., Warburton, D. E. R., &amp; Bauman, A. (2017). Physical activity: Health impact, prevalence, correlates and interventions. </a:t>
            </a:r>
            <a:r>
              <a:rPr lang="en-US" b="0" i="1" u="none" baseline="0" dirty="0" err="1" smtClean="0"/>
              <a:t>Psychol</a:t>
            </a:r>
            <a:r>
              <a:rPr lang="en-US" b="0" i="1" u="none" baseline="0" dirty="0" smtClean="0"/>
              <a:t> Health, 32</a:t>
            </a:r>
            <a:r>
              <a:rPr lang="en-US" b="0" i="0" u="none" baseline="0" dirty="0" smtClean="0"/>
              <a:t>(8), 942-975. </a:t>
            </a:r>
            <a:r>
              <a:rPr lang="en-US" b="0" i="0" u="none" baseline="0" dirty="0" err="1" smtClean="0"/>
              <a:t>doi</a:t>
            </a:r>
            <a:r>
              <a:rPr lang="en-US" b="0" i="0" u="none" baseline="0" dirty="0" smtClean="0"/>
              <a:t>: 10.1080/08870446.2017.1325486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u="none" baseline="0"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98807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1f84d6a8f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1" name="Google Shape;301;g71f84d6a8f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02806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71f84d6a8f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9" name="Google Shape;309;g71f84d6a8f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87019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49699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01811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777751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39" name="Google Shape;33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8438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19c2dcf1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47" name="Google Shape;347;g819c2dcf1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64406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320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78325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70" name="Google Shape;3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9515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baseline="0" dirty="0" smtClean="0"/>
              <a:t>Rhodes, R. E., Janssen, I., </a:t>
            </a:r>
            <a:r>
              <a:rPr lang="en-US" b="0" i="0" u="none" baseline="0" dirty="0" err="1" smtClean="0"/>
              <a:t>Bredin</a:t>
            </a:r>
            <a:r>
              <a:rPr lang="en-US" b="0" i="0" u="none" baseline="0" dirty="0" smtClean="0"/>
              <a:t>, S. S. D., Warburton, D. E. R., &amp; Bauman, A. (2017). Physical activity: Health impact, prevalence, correlates and interventions. </a:t>
            </a:r>
            <a:r>
              <a:rPr lang="en-US" b="0" i="1" u="none" baseline="0" dirty="0" err="1" smtClean="0"/>
              <a:t>Psychol</a:t>
            </a:r>
            <a:r>
              <a:rPr lang="en-US" b="0" i="1" u="none" baseline="0" dirty="0" smtClean="0"/>
              <a:t> Health, 32</a:t>
            </a:r>
            <a:r>
              <a:rPr lang="en-US" b="0" i="0" u="none" baseline="0" dirty="0" smtClean="0"/>
              <a:t>(8), 942-975. </a:t>
            </a:r>
            <a:r>
              <a:rPr lang="en-US" b="0" i="0" u="none" baseline="0" dirty="0" err="1" smtClean="0"/>
              <a:t>doi</a:t>
            </a:r>
            <a:r>
              <a:rPr lang="en-US" b="0" i="0" u="none" baseline="0" dirty="0" smtClean="0"/>
              <a:t>: 10.1080/08870446.2017.1325486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u="none" baseline="0"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32607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71f84d6a8f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78" name="Google Shape;378;g71f84d6a8f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58234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baseline="0" dirty="0" smtClean="0"/>
              <a:t>This graph shows the dose response benefit of engaging in physical activity on risk for mortality. The graph shows that doing any activity, compared to no activity, has a substantial benefit for improving longevity</a:t>
            </a:r>
            <a:r>
              <a:rPr lang="en-US" b="0" i="0" u="none" baseline="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u="none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baseline="0" dirty="0" err="1" smtClean="0"/>
              <a:t>Arem</a:t>
            </a:r>
            <a:r>
              <a:rPr lang="en-US" b="0" i="0" u="none" baseline="0" dirty="0" smtClean="0"/>
              <a:t>, H., Moore, S. C., Patel, A., </a:t>
            </a:r>
            <a:r>
              <a:rPr lang="en-US" b="0" i="0" u="none" baseline="0" dirty="0" err="1" smtClean="0"/>
              <a:t>Hartge</a:t>
            </a:r>
            <a:r>
              <a:rPr lang="en-US" b="0" i="0" u="none" baseline="0" dirty="0" smtClean="0"/>
              <a:t>, P., </a:t>
            </a:r>
            <a:r>
              <a:rPr lang="en-US" b="0" i="0" u="none" baseline="0" dirty="0" err="1" smtClean="0"/>
              <a:t>Berrington</a:t>
            </a:r>
            <a:r>
              <a:rPr lang="en-US" b="0" i="0" u="none" baseline="0" dirty="0" smtClean="0"/>
              <a:t> de Gonzalez, A., Visvanathan, K., . . . Matthews, C. E. (2015). Leisure time physical activity and mortality: A detailed pooled analysis of the dose-response relationship. </a:t>
            </a:r>
            <a:r>
              <a:rPr lang="en-US" b="0" i="1" u="none" baseline="0" dirty="0" smtClean="0"/>
              <a:t>JAMA Internal Medicine, 175</a:t>
            </a:r>
            <a:r>
              <a:rPr lang="en-US" b="0" i="0" u="none" baseline="0" dirty="0" smtClean="0"/>
              <a:t>(6), 959-967. </a:t>
            </a:r>
            <a:r>
              <a:rPr lang="en-US" b="0" i="0" u="none" baseline="0" dirty="0" err="1" smtClean="0"/>
              <a:t>doi</a:t>
            </a:r>
            <a:r>
              <a:rPr lang="en-US" b="0" i="0" u="none" baseline="0" dirty="0" smtClean="0"/>
              <a:t>: 10.1001/jamainternmed.2015.0533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u="none" baseline="0"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6403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3031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Moderate activity – brisk walking</a:t>
            </a:r>
          </a:p>
          <a:p>
            <a:r>
              <a:rPr lang="en-US" dirty="0" smtClean="0"/>
              <a:t>Vigorous – Jogging or greater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44574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="0" i="0" u="none" baseline="0" dirty="0" err="1" smtClean="0"/>
              <a:t>Adabonyan</a:t>
            </a:r>
            <a:r>
              <a:rPr lang="en-US" b="0" i="0" u="none" baseline="0" dirty="0" smtClean="0"/>
              <a:t>, I., </a:t>
            </a:r>
            <a:r>
              <a:rPr lang="en-US" b="0" i="0" u="none" baseline="0" dirty="0" err="1" smtClean="0"/>
              <a:t>Loustalot</a:t>
            </a:r>
            <a:r>
              <a:rPr lang="en-US" b="0" i="0" u="none" baseline="0" dirty="0" smtClean="0"/>
              <a:t>, F., Kruger, J., Carlson, S. A., &amp; Fulton, J. E. (2010). Prevalence of highly active adults--Behavioral Risk Factor Surveillance System, 2007. </a:t>
            </a:r>
            <a:r>
              <a:rPr lang="en-US" b="0" i="1" u="none" baseline="0" dirty="0" err="1" smtClean="0"/>
              <a:t>Prev</a:t>
            </a:r>
            <a:r>
              <a:rPr lang="en-US" b="0" i="1" u="none" baseline="0" dirty="0" smtClean="0"/>
              <a:t> Med, 51</a:t>
            </a:r>
            <a:r>
              <a:rPr lang="en-US" b="0" i="0" u="none" baseline="0" dirty="0" smtClean="0"/>
              <a:t>(2), 139-143. </a:t>
            </a:r>
            <a:r>
              <a:rPr lang="en-US" b="0" i="0" u="none" baseline="0" dirty="0" err="1" smtClean="0"/>
              <a:t>doi</a:t>
            </a:r>
            <a:r>
              <a:rPr lang="en-US" b="0" i="0" u="none" baseline="0" dirty="0" smtClean="0"/>
              <a:t>: 10.1016/j.ypmed.2010.05.014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="0" i="0" u="none" baseline="0" dirty="0" smtClean="0"/>
              <a:t>Piercy, K. L., Troiano, R. P., Ballard, R. M., Carlson, S. A., Fulton, J. E., </a:t>
            </a:r>
            <a:r>
              <a:rPr lang="en-US" b="0" i="0" u="none" baseline="0" dirty="0" err="1" smtClean="0"/>
              <a:t>Galuska</a:t>
            </a:r>
            <a:r>
              <a:rPr lang="en-US" b="0" i="0" u="none" baseline="0" dirty="0" smtClean="0"/>
              <a:t>, D., . . . Olson, R. D. (2018). The physical activity guidelines for Americans. </a:t>
            </a:r>
            <a:r>
              <a:rPr lang="en-US" b="0" i="1" u="none" baseline="0" dirty="0" smtClean="0"/>
              <a:t>JAMA, 320</a:t>
            </a:r>
            <a:r>
              <a:rPr lang="en-US" b="0" i="0" u="none" baseline="0" dirty="0" smtClean="0"/>
              <a:t>(19), 2020-2028. </a:t>
            </a:r>
            <a:endParaRPr lang="en-US" b="0" i="1" u="none" baseline="0" dirty="0" smtClean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b="0" i="0" u="none" baseline="0" dirty="0" smtClean="0"/>
              <a:t>Troiano, R. P., Berrigan, D., Dodd, K. W., Masse, L. C., </a:t>
            </a:r>
            <a:r>
              <a:rPr lang="en-US" b="0" i="0" u="none" baseline="0" dirty="0" err="1" smtClean="0"/>
              <a:t>Tilert</a:t>
            </a:r>
            <a:r>
              <a:rPr lang="en-US" b="0" i="0" u="none" baseline="0" dirty="0" smtClean="0"/>
              <a:t>, T., &amp; McDowell, M. (2008). Physical activity in the United States measured by accelerometer. </a:t>
            </a:r>
            <a:r>
              <a:rPr lang="en-US" b="0" i="1" u="none" baseline="0" dirty="0" smtClean="0"/>
              <a:t>Medicine &amp; Science in Sports &amp; Exercise, 40</a:t>
            </a:r>
            <a:r>
              <a:rPr lang="en-US" b="0" i="0" u="none" baseline="0" dirty="0" smtClean="0"/>
              <a:t>(1), 181-188. </a:t>
            </a:r>
            <a:r>
              <a:rPr lang="en-US" b="0" i="0" u="none" baseline="0" dirty="0" err="1" smtClean="0"/>
              <a:t>doi</a:t>
            </a:r>
            <a:r>
              <a:rPr lang="en-US" b="0" i="0" u="none" baseline="0" dirty="0" smtClean="0"/>
              <a:t>: 10.1249/mss.0b013e31815a51b3</a:t>
            </a:r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23223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baseline="0" dirty="0" smtClean="0"/>
              <a:t>Steinhardt, M. A., &amp; </a:t>
            </a:r>
            <a:r>
              <a:rPr lang="en-US" b="0" i="0" u="none" baseline="0" dirty="0" err="1" smtClean="0"/>
              <a:t>Dishman</a:t>
            </a:r>
            <a:r>
              <a:rPr lang="en-US" b="0" i="0" u="none" baseline="0" dirty="0" smtClean="0"/>
              <a:t>, R. K. (1989). Reliability and validity of expected outcomes and barriers for habitual physical activity. </a:t>
            </a:r>
            <a:r>
              <a:rPr lang="en-US" b="0" i="1" u="none" baseline="0" dirty="0" smtClean="0"/>
              <a:t>Journal of Occupational Medicine, 31</a:t>
            </a:r>
            <a:r>
              <a:rPr lang="en-US" b="0" i="0" u="none" baseline="0" dirty="0" smtClean="0"/>
              <a:t>(6), 537-546.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1" u="none" baseline="0" dirty="0"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291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B5C5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rgbClr val="4472C3">
                  <a:alpha val="81960"/>
                </a:srgbClr>
              </a:gs>
              <a:gs pos="25000">
                <a:srgbClr val="4472C4">
                  <a:alpha val="60000"/>
                </a:srgbClr>
              </a:gs>
              <a:gs pos="94000">
                <a:srgbClr val="AEABAB"/>
              </a:gs>
              <a:gs pos="100000">
                <a:srgbClr val="AEABAB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804178" y="1504383"/>
            <a:ext cx="4805996" cy="1297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dirty="0" smtClea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Physical Activity</a:t>
            </a:r>
            <a:endParaRPr sz="440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6727121" y="581159"/>
            <a:ext cx="5464879" cy="6276841"/>
          </a:xfrm>
          <a:custGeom>
            <a:avLst/>
            <a:gdLst/>
            <a:ahLst/>
            <a:cxnLst/>
            <a:rect l="l" t="t" r="r" b="b"/>
            <a:pathLst>
              <a:path w="5464879" h="6276841" extrusionOk="0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rgbClr val="B3C6E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1935" y="2854329"/>
            <a:ext cx="5239816" cy="2161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570451" y="4387442"/>
            <a:ext cx="51995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1800"/>
            </a:pPr>
            <a:r>
              <a:rPr lang="en-US" sz="2000" b="1" dirty="0" smtClean="0">
                <a:solidFill>
                  <a:srgbClr val="01599C"/>
                </a:solidFill>
                <a:latin typeface="Verdana"/>
                <a:ea typeface="Verdana"/>
                <a:cs typeface="Verdana"/>
                <a:sym typeface="Verdana"/>
              </a:rPr>
              <a:t>www.ChangeThatMatters.UMN.edu</a:t>
            </a:r>
            <a:endParaRPr lang="en-US" sz="2000" b="1" dirty="0">
              <a:solidFill>
                <a:srgbClr val="01599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Physicians and Their Patients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4EC59D-4819-8E4E-A189-80FE20A72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53" y="2592197"/>
            <a:ext cx="3894075" cy="258992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191BC453-9AB9-A64F-9712-B543A94BB00B}"/>
              </a:ext>
            </a:extLst>
          </p:cNvPr>
          <p:cNvSpPr txBox="1">
            <a:spLocks/>
          </p:cNvSpPr>
          <p:nvPr/>
        </p:nvSpPr>
        <p:spPr>
          <a:xfrm>
            <a:off x="5210355" y="1825625"/>
            <a:ext cx="61434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Physicians don’t always talk about physical activity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36% of people report getting advice from their doctors to increase their activity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53% of overweight or obese adults report getting advice from their doctors to increase activity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936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What Predicts Physical Activity?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A6D7010-3838-DF4D-BD08-AF3BA8FC529F}"/>
              </a:ext>
            </a:extLst>
          </p:cNvPr>
          <p:cNvSpPr/>
          <p:nvPr/>
        </p:nvSpPr>
        <p:spPr>
          <a:xfrm>
            <a:off x="1493018" y="1818844"/>
            <a:ext cx="4989164" cy="2619215"/>
          </a:xfrm>
          <a:prstGeom prst="ellipse">
            <a:avLst/>
          </a:prstGeom>
          <a:solidFill>
            <a:srgbClr val="0068B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Demographics &amp; Clinical Characteristics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Male &gt; Female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Normal body weight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Higher education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Higher income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Nonsmokers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History of being active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E746E6E-DCD7-EF4D-AB49-28F40F0A3839}"/>
              </a:ext>
            </a:extLst>
          </p:cNvPr>
          <p:cNvSpPr/>
          <p:nvPr/>
        </p:nvSpPr>
        <p:spPr>
          <a:xfrm>
            <a:off x="164129" y="4566215"/>
            <a:ext cx="5230677" cy="2093480"/>
          </a:xfrm>
          <a:prstGeom prst="ellipse">
            <a:avLst/>
          </a:prstGeom>
          <a:solidFill>
            <a:srgbClr val="5233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Social environment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Physician support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Social support from friends/peers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Social support from spouse/partner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2FC7B673-09F9-8649-A50C-5CA5B195C5AF}"/>
              </a:ext>
            </a:extLst>
          </p:cNvPr>
          <p:cNvSpPr/>
          <p:nvPr/>
        </p:nvSpPr>
        <p:spPr>
          <a:xfrm>
            <a:off x="7158447" y="1740209"/>
            <a:ext cx="4934302" cy="2619215"/>
          </a:xfrm>
          <a:prstGeom prst="ellipse">
            <a:avLst/>
          </a:prstGeom>
          <a:solidFill>
            <a:srgbClr val="22BE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Psychological factors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Self-efficacy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Fewer perceived barriers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More perceived benefits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Greater intentions to be active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Positive attitudes about activity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Exercise enjoyment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CCFEDAC7-A5BA-0C4D-B408-A125324FBA9D}"/>
              </a:ext>
            </a:extLst>
          </p:cNvPr>
          <p:cNvSpPr/>
          <p:nvPr/>
        </p:nvSpPr>
        <p:spPr>
          <a:xfrm>
            <a:off x="5894354" y="4458088"/>
            <a:ext cx="4675322" cy="2093480"/>
          </a:xfrm>
          <a:prstGeom prst="ellipse">
            <a:avLst/>
          </a:prstGeom>
          <a:solidFill>
            <a:srgbClr val="0097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Environment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Access to facilities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Neighborhood walkability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Access to destinations (shops)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Public transport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Parks/open spaces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Less crime</a:t>
            </a:r>
          </a:p>
        </p:txBody>
      </p:sp>
    </p:spTree>
    <p:extLst>
      <p:ext uri="{BB962C8B-B14F-4D97-AF65-F5344CB8AC3E}">
        <p14:creationId xmlns:p14="http://schemas.microsoft.com/office/powerpoint/2010/main" val="2151492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2556063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44923" y="255606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Assessment Strategies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8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Physical Activity Assessment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Clinical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interview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questions: </a:t>
            </a:r>
          </a:p>
          <a:p>
            <a:pPr marL="114300" indent="0">
              <a:buNone/>
            </a:pP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What type of activity do you do now?</a:t>
            </a:r>
          </a:p>
          <a:p>
            <a:pPr lvl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How often? How much? </a:t>
            </a:r>
            <a:endParaRPr lang="en-US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What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types of activities do you like to do?</a:t>
            </a:r>
          </a:p>
          <a:p>
            <a:pPr lvl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What would you like to be doing more of?</a:t>
            </a:r>
          </a:p>
          <a:p>
            <a:pPr lvl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Have you ever been regularly active? What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changed or got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in the way?</a:t>
            </a: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715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2543776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44923" y="254377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Evidence-Based Interventions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77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Interventions to Increase Activity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Match stage of change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Address motivation &amp; connect with values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Identify enjoyable activities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Find a buddy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Planning and dealing with barriers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Self-monitoring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Physical activity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prescriptions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369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2254897"/>
              </p:ext>
            </p:extLst>
          </p:nvPr>
        </p:nvGraphicFramePr>
        <p:xfrm>
          <a:off x="1660449" y="1648944"/>
          <a:ext cx="87507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Identify Stage of Change to Match Intervention</a:t>
            </a:r>
            <a:endParaRPr sz="4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65A012-C02D-7045-BE21-EF4DDC22CD2D}"/>
              </a:ext>
            </a:extLst>
          </p:cNvPr>
          <p:cNvSpPr txBox="1"/>
          <p:nvPr/>
        </p:nvSpPr>
        <p:spPr>
          <a:xfrm>
            <a:off x="6681218" y="1795063"/>
            <a:ext cx="4804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 thinking about </a:t>
            </a:r>
            <a:r>
              <a:rPr lang="en-US" kern="12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increasing </a:t>
            </a:r>
            <a:r>
              <a:rPr lang="en-US" kern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physical activity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7F417D-0AEC-C145-A3E5-F91121306EF6}"/>
              </a:ext>
            </a:extLst>
          </p:cNvPr>
          <p:cNvSpPr txBox="1"/>
          <p:nvPr/>
        </p:nvSpPr>
        <p:spPr>
          <a:xfrm>
            <a:off x="838199" y="2418077"/>
            <a:ext cx="2244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>
                <a:solidFill>
                  <a:srgbClr val="70AD4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Was previously active but not currently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B903D8-ECC8-564D-83B0-E174A9D1C5EA}"/>
              </a:ext>
            </a:extLst>
          </p:cNvPr>
          <p:cNvSpPr txBox="1"/>
          <p:nvPr/>
        </p:nvSpPr>
        <p:spPr>
          <a:xfrm>
            <a:off x="838199" y="5058520"/>
            <a:ext cx="2244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>
                <a:solidFill>
                  <a:srgbClr val="4ABA4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Maintaining a new</a:t>
            </a:r>
          </a:p>
          <a:p>
            <a:pPr>
              <a:buClrTx/>
              <a:buFontTx/>
              <a:buNone/>
            </a:pPr>
            <a:r>
              <a:rPr lang="en-US" kern="1200" dirty="0">
                <a:solidFill>
                  <a:srgbClr val="4ABA4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physical activity routine for at least 6 months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DF5D3B-CE11-A441-9A59-39ABD299CE30}"/>
              </a:ext>
            </a:extLst>
          </p:cNvPr>
          <p:cNvSpPr txBox="1"/>
          <p:nvPr/>
        </p:nvSpPr>
        <p:spPr>
          <a:xfrm>
            <a:off x="9151467" y="2686668"/>
            <a:ext cx="30405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>
                <a:solidFill>
                  <a:srgbClr val="55C3C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Thinking about </a:t>
            </a:r>
            <a:r>
              <a:rPr lang="en-US" kern="1200" dirty="0" smtClean="0">
                <a:solidFill>
                  <a:srgbClr val="55C3C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increasing </a:t>
            </a:r>
            <a:r>
              <a:rPr lang="en-US" kern="1200" dirty="0">
                <a:solidFill>
                  <a:srgbClr val="55C3C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physical activity, no specific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30FD7B-E006-5744-B712-6BBC5FFE825C}"/>
              </a:ext>
            </a:extLst>
          </p:cNvPr>
          <p:cNvSpPr txBox="1"/>
          <p:nvPr/>
        </p:nvSpPr>
        <p:spPr>
          <a:xfrm>
            <a:off x="9151467" y="4581466"/>
            <a:ext cx="2898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>
                <a:solidFill>
                  <a:srgbClr val="50C8A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Planning </a:t>
            </a:r>
            <a:r>
              <a:rPr lang="en-US" kern="1200" dirty="0" smtClean="0">
                <a:solidFill>
                  <a:srgbClr val="50C8A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increase </a:t>
            </a:r>
            <a:r>
              <a:rPr lang="en-US" kern="1200" dirty="0">
                <a:solidFill>
                  <a:srgbClr val="50C8A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physical activity, may need guidance of </a:t>
            </a:r>
            <a:r>
              <a:rPr lang="en-US" i="1" kern="1200" dirty="0">
                <a:solidFill>
                  <a:srgbClr val="50C8A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what </a:t>
            </a:r>
            <a:r>
              <a:rPr lang="en-US" kern="1200" dirty="0">
                <a:solidFill>
                  <a:srgbClr val="50C8A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do, boost self-efficacy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A70C80-9FEE-FD4C-BCFB-30BD17FCEF15}"/>
              </a:ext>
            </a:extLst>
          </p:cNvPr>
          <p:cNvSpPr txBox="1"/>
          <p:nvPr/>
        </p:nvSpPr>
        <p:spPr>
          <a:xfrm>
            <a:off x="4943853" y="6334780"/>
            <a:ext cx="3246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>
                <a:solidFill>
                  <a:srgbClr val="4BC174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Actively trying to increase physical activity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25514" y="3791797"/>
            <a:ext cx="303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Transtheoretical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Model</a:t>
            </a:r>
          </a:p>
          <a:p>
            <a:pPr algn="ctr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Prochaska &amp; </a:t>
            </a: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DiClemente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445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1660449" y="1648944"/>
          <a:ext cx="875074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Interventions for Each Stage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C65A012-C02D-7045-BE21-EF4DDC22CD2D}"/>
              </a:ext>
            </a:extLst>
          </p:cNvPr>
          <p:cNvSpPr txBox="1"/>
          <p:nvPr/>
        </p:nvSpPr>
        <p:spPr>
          <a:xfrm>
            <a:off x="6681218" y="1795063"/>
            <a:ext cx="4804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Explore physical activity benefits; offer nonjudgmental advice</a:t>
            </a:r>
            <a:endParaRPr lang="en-US" kern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7F417D-0AEC-C145-A3E5-F91121306EF6}"/>
              </a:ext>
            </a:extLst>
          </p:cNvPr>
          <p:cNvSpPr txBox="1"/>
          <p:nvPr/>
        </p:nvSpPr>
        <p:spPr>
          <a:xfrm>
            <a:off x="838199" y="2418077"/>
            <a:ext cx="2244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70AD4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Normalize lapses in new behaviors; encourage starting again</a:t>
            </a:r>
            <a:endParaRPr lang="en-US" kern="1200" dirty="0">
              <a:solidFill>
                <a:srgbClr val="70AD47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B903D8-ECC8-564D-83B0-E174A9D1C5EA}"/>
              </a:ext>
            </a:extLst>
          </p:cNvPr>
          <p:cNvSpPr txBox="1"/>
          <p:nvPr/>
        </p:nvSpPr>
        <p:spPr>
          <a:xfrm>
            <a:off x="838199" y="5058520"/>
            <a:ext cx="2244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4ABA46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Reasons to continue to be active; Making physical activity a habit</a:t>
            </a:r>
            <a:endParaRPr lang="en-US" kern="1200" dirty="0">
              <a:solidFill>
                <a:srgbClr val="4ABA46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DF5D3B-CE11-A441-9A59-39ABD299CE30}"/>
              </a:ext>
            </a:extLst>
          </p:cNvPr>
          <p:cNvSpPr txBox="1"/>
          <p:nvPr/>
        </p:nvSpPr>
        <p:spPr>
          <a:xfrm>
            <a:off x="9151467" y="2686668"/>
            <a:ext cx="3040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55C3CF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Reasons for change; probe for a plan to change</a:t>
            </a:r>
            <a:endParaRPr lang="en-US" kern="1200" dirty="0">
              <a:solidFill>
                <a:srgbClr val="55C3CF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930FD7B-E006-5744-B712-6BBC5FFE825C}"/>
              </a:ext>
            </a:extLst>
          </p:cNvPr>
          <p:cNvSpPr txBox="1"/>
          <p:nvPr/>
        </p:nvSpPr>
        <p:spPr>
          <a:xfrm>
            <a:off x="9083695" y="4910925"/>
            <a:ext cx="2898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50C8A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Identify specific plan; problem solve barriers; </a:t>
            </a:r>
          </a:p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50C8A7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think about what worked in the past</a:t>
            </a:r>
            <a:endParaRPr lang="en-US" kern="1200" dirty="0">
              <a:solidFill>
                <a:srgbClr val="50C8A7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A70C80-9FEE-FD4C-BCFB-30BD17FCEF15}"/>
              </a:ext>
            </a:extLst>
          </p:cNvPr>
          <p:cNvSpPr txBox="1"/>
          <p:nvPr/>
        </p:nvSpPr>
        <p:spPr>
          <a:xfrm>
            <a:off x="4943853" y="6334780"/>
            <a:ext cx="3246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kern="1200" dirty="0" smtClean="0">
                <a:solidFill>
                  <a:srgbClr val="4BC174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Reinforce change; continue monitoring benefits and barriers</a:t>
            </a:r>
            <a:endParaRPr lang="en-US" kern="1200" dirty="0">
              <a:solidFill>
                <a:srgbClr val="4BC174"/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5514" y="3791797"/>
            <a:ext cx="3034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Transtheoretical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Model</a:t>
            </a:r>
          </a:p>
          <a:p>
            <a:pPr algn="ctr"/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Prochaska &amp; </a:t>
            </a:r>
            <a:r>
              <a:rPr lang="en-US" sz="18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DiClemente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536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Identify Activities That People Enjoy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09198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What activities do you like to do?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What have you done in the past?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Explore increasing everyday activities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, such as: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Parking farther away</a:t>
            </a:r>
          </a:p>
          <a:p>
            <a:pPr lvl="1"/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Going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to the 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park</a:t>
            </a:r>
          </a:p>
          <a:p>
            <a:pPr lvl="1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n-US" dirty="0" smtClean="0">
                <a:latin typeface="Verdana" panose="020B0604030504040204" pitchFamily="34" charset="0"/>
                <a:ea typeface="Verdana" panose="020B0604030504040204" pitchFamily="34" charset="0"/>
              </a:rPr>
              <a:t>laying </a:t>
            </a: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with kids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0" t="12717" r="17828"/>
          <a:stretch/>
        </p:blipFill>
        <p:spPr bwMode="auto">
          <a:xfrm>
            <a:off x="7257174" y="2162176"/>
            <a:ext cx="3829925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8259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Find a Buddy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21060322-FFB0-1D4A-93E4-DBB158E07335}"/>
              </a:ext>
            </a:extLst>
          </p:cNvPr>
          <p:cNvSpPr txBox="1">
            <a:spLocks/>
          </p:cNvSpPr>
          <p:nvPr/>
        </p:nvSpPr>
        <p:spPr>
          <a:xfrm>
            <a:off x="6199322" y="1825625"/>
            <a:ext cx="515447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Encouraging people to be active with others can be helpful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Consider family, friends, kids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Group exercise classes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Who might do this activity with you?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4" y="2128838"/>
            <a:ext cx="3357562" cy="331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91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1822054"/>
            <a:ext cx="12205447" cy="2281822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777155" y="1822054"/>
            <a:ext cx="10515600" cy="228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4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Brief Overview</a:t>
            </a:r>
            <a:endParaRPr sz="54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63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Planning &amp; Problem Solving Barriers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C7F0B997-CF96-974F-A054-C8452A958F9C}"/>
              </a:ext>
            </a:extLst>
          </p:cNvPr>
          <p:cNvSpPr txBox="1">
            <a:spLocks/>
          </p:cNvSpPr>
          <p:nvPr/>
        </p:nvSpPr>
        <p:spPr>
          <a:xfrm>
            <a:off x="372373" y="1825625"/>
            <a:ext cx="6359225" cy="45061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After choosing WHAT to do, </a:t>
            </a:r>
            <a:r>
              <a:rPr lang="en-US" dirty="0" smtClean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consider: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How many days a week? For how long?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When might you be more active? (Pick actual days/times)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What might get in your way?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r="7062" b="11581"/>
          <a:stretch/>
        </p:blipFill>
        <p:spPr bwMode="auto">
          <a:xfrm>
            <a:off x="7235041" y="2276474"/>
            <a:ext cx="3813960" cy="305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756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Encourage Self-Monitoring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CE0B229-2D77-364A-B88C-0412024C5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26" y="1896490"/>
            <a:ext cx="2861214" cy="2212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B90D34-3AB8-834C-9C44-B4FEDAF91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991" y="4192030"/>
            <a:ext cx="3105908" cy="2207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14B394-7BAF-2E47-8FDD-84C1A74C8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824" y="1780566"/>
            <a:ext cx="1838145" cy="1762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10E943-4B93-9D4D-ADD0-7C7B55A57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1724" y="1780566"/>
            <a:ext cx="1652199" cy="1762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59062B-849E-394D-B77A-1108E1562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0745" y="3719949"/>
            <a:ext cx="1991819" cy="2975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8E468E6-943D-1A43-A3FE-24C0C24032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1266" y="4192030"/>
            <a:ext cx="1505070" cy="16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52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Physical Activity Prescriptions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129" y="1963919"/>
            <a:ext cx="5145470" cy="962161"/>
          </a:xfrm>
          <a:prstGeom prst="rect">
            <a:avLst/>
          </a:prstGeom>
        </p:spPr>
      </p:pic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 smtClean="0">
                <a:solidFill>
                  <a:srgbClr val="0068B1"/>
                </a:solidFill>
                <a:latin typeface="Verdana"/>
                <a:ea typeface="Verdana"/>
                <a:cs typeface="Verdana"/>
                <a:sym typeface="Verdana"/>
              </a:rPr>
              <a:t>exerciseismedicine.org</a:t>
            </a: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>
              <a:latin typeface="Verdana"/>
              <a:ea typeface="Verdana"/>
              <a:cs typeface="Verdana"/>
              <a:sym typeface="Verdana"/>
            </a:endParaRPr>
          </a:p>
          <a:p>
            <a:pPr marL="635000" indent="-457200">
              <a:spcBef>
                <a:spcPts val="0"/>
              </a:spcBef>
              <a:buSzPts val="2800"/>
            </a:pPr>
            <a:endParaRPr lang="en-US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635000" indent="-457200">
              <a:spcBef>
                <a:spcPts val="0"/>
              </a:spcBef>
              <a:buSzPts val="2800"/>
            </a:pPr>
            <a:endParaRPr lang="en-US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 smtClean="0">
                <a:latin typeface="Verdana"/>
                <a:ea typeface="Verdana"/>
                <a:cs typeface="Verdana"/>
                <a:sym typeface="Verdana"/>
              </a:rPr>
              <a:t>Guidelines and resources for writing PA </a:t>
            </a:r>
            <a:r>
              <a:rPr lang="en-US" dirty="0" smtClean="0">
                <a:latin typeface="Verdana"/>
                <a:ea typeface="Verdana"/>
                <a:cs typeface="Verdana"/>
                <a:sym typeface="Verdana"/>
              </a:rPr>
              <a:t>prescriptions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lang="en-US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 smtClean="0">
                <a:latin typeface="Verdana"/>
                <a:ea typeface="Verdana"/>
                <a:cs typeface="Verdana"/>
                <a:sym typeface="Verdana"/>
              </a:rPr>
              <a:t>Offers treatment recommendation guidelines based on health status</a:t>
            </a:r>
          </a:p>
          <a:p>
            <a:pPr marL="635000" indent="-457200">
              <a:spcBef>
                <a:spcPts val="0"/>
              </a:spcBef>
              <a:buSzPts val="2800"/>
            </a:pPr>
            <a:endParaRPr lang="en-US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635000" indent="-457200">
              <a:spcBef>
                <a:spcPts val="0"/>
              </a:spcBef>
              <a:buSzPts val="2800"/>
            </a:pPr>
            <a:r>
              <a:rPr lang="en-US" dirty="0" smtClean="0">
                <a:latin typeface="Verdana"/>
                <a:ea typeface="Verdana"/>
                <a:cs typeface="Verdana"/>
                <a:sym typeface="Verdana"/>
              </a:rPr>
              <a:t>Encourages </a:t>
            </a:r>
            <a:r>
              <a:rPr lang="en-US" dirty="0" smtClean="0">
                <a:latin typeface="Verdana"/>
                <a:ea typeface="Verdana"/>
                <a:cs typeface="Verdana"/>
                <a:sym typeface="Verdana"/>
              </a:rPr>
              <a:t>specific planning and goal setting</a:t>
            </a: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121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Physical Activity Prescriptions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037006"/>
              </p:ext>
            </p:extLst>
          </p:nvPr>
        </p:nvGraphicFramePr>
        <p:xfrm>
          <a:off x="635726" y="2138168"/>
          <a:ext cx="1092054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2"/>
                <a:gridCol w="2873828"/>
                <a:gridCol w="3487781"/>
                <a:gridCol w="273013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Activity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009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Aerobic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009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Strength Training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009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Flexibility/Other activities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00975B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What?</a:t>
                      </a:r>
                      <a:endParaRPr lang="en-US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009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Any rhythmic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continuous activity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Hand weights, resistance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bands, weight machines, or your own body (for example, kitchen counter push-ups or chair squats)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Yoga,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Stretching, Tai Chi, Pilates, Balance training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How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often? </a:t>
                      </a:r>
                      <a:endParaRPr lang="en-US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009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3-5 days/week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2-3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days/week </a:t>
                      </a:r>
                    </a:p>
                    <a:p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*Rest day in-between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2-7 days/week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How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hard? </a:t>
                      </a:r>
                      <a:endParaRPr lang="en-US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009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Fairly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light to somewhat hard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Start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with light effort. Build up to medium or hard effort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How much?</a:t>
                      </a:r>
                      <a:endParaRPr lang="en-US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rgbClr val="0097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Start w/ a few minutes. Gradually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build up to 30-60 minutes over the day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10-15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repetitions to start (for each major muscle group) Build up to 8-12 reps of challenging effort. Repeat 2-4 times.</a:t>
                      </a:r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Hold each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stretch for </a:t>
                      </a:r>
                      <a:r>
                        <a:rPr lang="en-US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10-30 seconds (30-60</a:t>
                      </a:r>
                      <a:r>
                        <a:rPr lang="en-US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for older adults)</a:t>
                      </a:r>
                      <a:endParaRPr lang="en-US" dirty="0" smtClean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en-US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9282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2040016"/>
            <a:ext cx="12205447" cy="1896812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44923" y="2040016"/>
            <a:ext cx="10515600" cy="1896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Change That Matters’ Focus</a:t>
            </a:r>
            <a:b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on Values/Meaning in Life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8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Connect Physical Activity With Values</a:t>
            </a:r>
            <a:endParaRPr sz="4000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645695" y="1991640"/>
            <a:ext cx="610803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People who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view activity as consistent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with their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values and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enjoy exercise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are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more likely to be active</a:t>
            </a: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indent="0">
              <a:buNone/>
            </a:pP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Why do you want to be more active?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indent="0">
              <a:buNone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How </a:t>
            </a:r>
            <a:r>
              <a:rPr lang="en-US" sz="2400" dirty="0" smtClean="0">
                <a:latin typeface="Verdana" panose="020B0604030504040204" pitchFamily="34" charset="0"/>
                <a:ea typeface="Verdana" panose="020B0604030504040204" pitchFamily="34" charset="0"/>
              </a:rPr>
              <a:t>will being more active impact your life?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E4791F2-0094-3C4D-8BFD-78E547EE09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189" y="2705943"/>
            <a:ext cx="4914825" cy="284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43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30933" y="2033554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910628" y="20335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Patient Brochure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 bwMode="auto">
          <a:xfrm>
            <a:off x="6888333" y="1063640"/>
            <a:ext cx="1985239" cy="4431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" b="1354"/>
          <a:stretch/>
        </p:blipFill>
        <p:spPr bwMode="auto">
          <a:xfrm>
            <a:off x="9345509" y="1063640"/>
            <a:ext cx="1937684" cy="449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998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Noteworthy Features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Handout encourages reader to: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latin typeface="Verdana"/>
              <a:ea typeface="Verdana"/>
              <a:cs typeface="Verdana"/>
              <a:sym typeface="Verdana"/>
            </a:endParaRP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Reflect on 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reasons </a:t>
            </a:r>
            <a:r>
              <a:rPr lang="en-US" sz="2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to 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increase physical activity</a:t>
            </a:r>
            <a:endParaRPr lang="en-US" sz="26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Consider 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activities you might enjoy</a:t>
            </a:r>
            <a:endParaRPr lang="en-US" sz="26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Set a SMART goal</a:t>
            </a:r>
            <a:endParaRPr lang="en-US" sz="26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Consider </a:t>
            </a:r>
            <a:r>
              <a:rPr lang="en-US" sz="2600" dirty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who could </a:t>
            </a: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be an exercise buddy</a:t>
            </a: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Define how to track progress</a:t>
            </a: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Identify barriers to increasing activity and </a:t>
            </a:r>
          </a:p>
          <a:p>
            <a:pPr marL="76200" lvl="0" indent="0">
              <a:spcBef>
                <a:spcPts val="0"/>
              </a:spcBef>
              <a:buSzPts val="2400"/>
              <a:buNone/>
            </a:pPr>
            <a:r>
              <a:rPr lang="en-US" sz="2600" dirty="0" smtClean="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   how to overcome them</a:t>
            </a:r>
          </a:p>
          <a:p>
            <a:pPr lvl="0" indent="-381000">
              <a:spcBef>
                <a:spcPts val="0"/>
              </a:spcBef>
              <a:buSzPts val="2400"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46552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7" y="2157992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21579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EHR Template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4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5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Documentation Template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97" name="Google Shape;297;p35"/>
          <p:cNvSpPr txBox="1">
            <a:spLocks noGrp="1"/>
          </p:cNvSpPr>
          <p:nvPr>
            <p:ph type="body" idx="1"/>
          </p:nvPr>
        </p:nvSpPr>
        <p:spPr>
          <a:xfrm>
            <a:off x="831475" y="1690688"/>
            <a:ext cx="10515600" cy="4709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b="1" dirty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Assess</a:t>
            </a:r>
            <a:r>
              <a:rPr lang="en-US" sz="1800" b="1" dirty="0" smtClean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:</a:t>
            </a:r>
            <a:endParaRPr lang="en-US" sz="1800" b="1" dirty="0">
              <a:solidFill>
                <a:srgbClr val="461F8A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Current exercise or physical activity:</a:t>
            </a:r>
          </a:p>
          <a:p>
            <a:pPr marL="0" lvl="0" indent="0">
              <a:lnSpc>
                <a:spcPct val="115000"/>
              </a:lnSpc>
              <a:buSzPts val="1100"/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	Activities: ***</a:t>
            </a:r>
          </a:p>
          <a:p>
            <a:pPr marL="0" lvl="0" indent="0">
              <a:lnSpc>
                <a:spcPct val="115000"/>
              </a:lnSpc>
              <a:buSzPts val="1100"/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	Days per week: ***</a:t>
            </a:r>
          </a:p>
          <a:p>
            <a:pPr marL="0" lvl="0" indent="0">
              <a:lnSpc>
                <a:spcPct val="115000"/>
              </a:lnSpc>
              <a:buSzPts val="1100"/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	Duration: ***</a:t>
            </a:r>
          </a:p>
          <a:p>
            <a:pPr marL="11430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</a:p>
          <a:p>
            <a:pPr marL="114300" indent="0">
              <a:buNone/>
            </a:pP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Reasons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increase activity: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{health; mood; family; friends; self-worth; appearance;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social activities; clothes fit better;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other}</a:t>
            </a:r>
          </a:p>
          <a:p>
            <a:pPr marL="114300" indent="0">
              <a:buNone/>
            </a:pPr>
            <a:endParaRPr lang="en-US" sz="18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14300" lvl="0" indent="0">
              <a:buNone/>
            </a:pPr>
            <a:r>
              <a:rPr lang="en-US" sz="18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Barriers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regular activity: {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afe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place to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exercise; feeling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too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tired; low motivation; lacking time; pain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ack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of exercise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buddy;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ack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of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money/resources;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on’t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know what to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do; embarrassment/shame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islike exercise, other}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98" name="Google Shape;29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35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Physical Activity Has Numerous Health Benefits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xmlns="" id="{FD6B5F30-BF8F-8141-8E09-283CBE297CA8}"/>
              </a:ext>
            </a:extLst>
          </p:cNvPr>
          <p:cNvSpPr txBox="1">
            <a:spLocks/>
          </p:cNvSpPr>
          <p:nvPr/>
        </p:nvSpPr>
        <p:spPr>
          <a:xfrm>
            <a:off x="6396790" y="2626585"/>
            <a:ext cx="5181600" cy="2945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Reduced risk of mortality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Reduced risk of chronic disease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Improved mental health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Improved energy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Greater quality of life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13" y="2552027"/>
            <a:ext cx="4363748" cy="278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350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71f84d6a8f_1_55"/>
          <p:cNvSpPr/>
          <p:nvPr/>
        </p:nvSpPr>
        <p:spPr>
          <a:xfrm>
            <a:off x="-13448" y="365125"/>
            <a:ext cx="12205500" cy="1325700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g71f84d6a8f_1_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Documentation Template (cont.)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05" name="Google Shape;305;g71f84d6a8f_1_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Plan:</a:t>
            </a:r>
            <a:endParaRPr lang="en-US" sz="1800" b="1" dirty="0">
              <a:solidFill>
                <a:srgbClr val="461F8A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114300" indent="0">
              <a:buNone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Set a specific goal:</a:t>
            </a:r>
          </a:p>
          <a:p>
            <a:pPr marL="114300" indent="0">
              <a:buNone/>
            </a:pP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</a:rPr>
              <a:t>Activity</a:t>
            </a: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: ***</a:t>
            </a:r>
          </a:p>
          <a:p>
            <a:pPr marL="11430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Frequency: ***</a:t>
            </a:r>
          </a:p>
          <a:p>
            <a:pPr marL="11430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Duration: ***</a:t>
            </a:r>
          </a:p>
          <a:p>
            <a:pPr marL="114300" indent="0">
              <a:buNone/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Buddy: ***</a:t>
            </a:r>
          </a:p>
          <a:p>
            <a:pPr marL="114300" indent="0">
              <a:buNone/>
            </a:pP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8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b="1" dirty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Follow up</a:t>
            </a:r>
            <a:r>
              <a:rPr lang="en-US" sz="1800" dirty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1800" dirty="0" smtClean="0">
                <a:solidFill>
                  <a:srgbClr val="461F8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***</a:t>
            </a:r>
            <a:endParaRPr sz="1800" dirty="0">
              <a:solidFill>
                <a:srgbClr val="461F8A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>
              <a:lnSpc>
                <a:spcPct val="115000"/>
              </a:lnSpc>
              <a:spcBef>
                <a:spcPts val="1200"/>
              </a:spcBef>
              <a:buSzPts val="1100"/>
              <a:buNone/>
            </a:pPr>
            <a:r>
              <a:rPr lang="en-US" sz="18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Change that </a:t>
            </a:r>
            <a:r>
              <a:rPr lang="en-US" sz="1800" i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Matters </a:t>
            </a:r>
            <a:r>
              <a:rPr lang="en-US" sz="18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Being Physically Active handout given. </a:t>
            </a:r>
            <a:endParaRPr sz="1800" i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i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*** minutes spent counseling patient regarding </a:t>
            </a: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physical activity to 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improve overall health</a:t>
            </a: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</a:rPr>
              <a:t>.</a:t>
            </a:r>
            <a:endParaRPr sz="1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</p:txBody>
      </p:sp>
      <p:pic>
        <p:nvPicPr>
          <p:cNvPr id="306" name="Google Shape;306;g71f84d6a8f_1_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6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4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1f84d6a8f_1_34"/>
          <p:cNvSpPr/>
          <p:nvPr/>
        </p:nvSpPr>
        <p:spPr>
          <a:xfrm>
            <a:off x="-13448" y="365125"/>
            <a:ext cx="12205500" cy="1325700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71f84d6a8f_1_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After Visit Summary (AVS) Template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3" name="Google Shape;313;g71f84d6a8f_1_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Today we talked about </a:t>
            </a: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increasing your physical activity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 	</a:t>
            </a:r>
            <a:r>
              <a:rPr lang="en-US" sz="1800" b="1" dirty="0" smtClean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You made a plan </a:t>
            </a:r>
            <a:r>
              <a:rPr lang="en-US" sz="1800" b="1" dirty="0">
                <a:solidFill>
                  <a:srgbClr val="00B05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to ***.</a:t>
            </a:r>
            <a:endParaRPr sz="1800" b="1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Here are some helpful tips for </a:t>
            </a:r>
            <a:r>
              <a:rPr lang="en-US" sz="16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being more active</a:t>
            </a:r>
            <a:endParaRPr sz="1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  <a:sym typeface="Verdana"/>
            </a:endParaRPr>
          </a:p>
          <a:p>
            <a:pPr lvl="1"/>
            <a:endParaRPr lang="en-US" sz="14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Have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fun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– choose an activity you like or want to do.</a:t>
            </a:r>
          </a:p>
          <a:p>
            <a:pPr lvl="1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Start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slowly and progress gradually.</a:t>
            </a:r>
          </a:p>
          <a:p>
            <a:pPr lvl="1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Find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ways to be more active during the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day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 (e.g., park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farther away, do exercises during </a:t>
            </a:r>
            <a:r>
              <a:rPr lang="en-US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commercials)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Set goals</a:t>
            </a:r>
          </a:p>
          <a:p>
            <a:pPr lvl="1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Keep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track of what you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do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Reward yourself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when you reach a 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goal</a:t>
            </a:r>
          </a:p>
          <a:p>
            <a:pPr lvl="1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Find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an exercise buddy.</a:t>
            </a:r>
          </a:p>
          <a:p>
            <a:pPr lvl="1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Have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a plan B – if you can’t do what you planned, have other options</a:t>
            </a:r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lvl="1"/>
            <a:r>
              <a:rPr lang="en-US" sz="1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Have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</a:rPr>
              <a:t>a variety of activities to prevent getting bored.</a:t>
            </a:r>
          </a:p>
        </p:txBody>
      </p:sp>
      <p:pic>
        <p:nvPicPr>
          <p:cNvPr id="314" name="Google Shape;314;g71f84d6a8f_1_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6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767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7" y="1920198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19201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Structured Practice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828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Practice Activity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Partner with someone near you</a:t>
            </a:r>
          </a:p>
          <a:p>
            <a:pPr lvl="1" indent="-381000">
              <a:spcBef>
                <a:spcPts val="0"/>
              </a:spcBef>
              <a:buSzPts val="2400"/>
              <a:buFont typeface="Verdana"/>
              <a:buChar char="○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One person will be the patient</a:t>
            </a:r>
          </a:p>
          <a:p>
            <a:pPr lvl="1" indent="-381000">
              <a:spcBef>
                <a:spcPts val="0"/>
              </a:spcBef>
              <a:buSzPts val="2400"/>
              <a:buFont typeface="Verdana"/>
              <a:buChar char="○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One person with be the provider</a:t>
            </a:r>
          </a:p>
          <a:p>
            <a:pPr marL="114300" lvl="0" indent="0">
              <a:spcBef>
                <a:spcPts val="0"/>
              </a:spcBef>
              <a:buNone/>
            </a:pP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Think of a patient on your panel that you would like to </a:t>
            </a:r>
            <a:r>
              <a:rPr lang="en-US" dirty="0" smtClean="0">
                <a:latin typeface="Verdana"/>
                <a:ea typeface="Verdana"/>
                <a:cs typeface="Verdana"/>
                <a:sym typeface="Verdana"/>
              </a:rPr>
              <a:t>be more physically active. 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Imagine him/her for the role play.</a:t>
            </a:r>
          </a:p>
          <a:p>
            <a:pPr lvl="0">
              <a:spcBef>
                <a:spcPts val="0"/>
              </a:spcBef>
              <a:buFont typeface="Verdana"/>
              <a:buChar char="●"/>
            </a:pP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Using the pamphlet and EHR template, role play the discussion.</a:t>
            </a:r>
          </a:p>
          <a:p>
            <a:pPr marL="114300" lvl="0" indent="0">
              <a:spcBef>
                <a:spcPts val="0"/>
              </a:spcBef>
              <a:buNone/>
            </a:pP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lvl="0">
              <a:spcBef>
                <a:spcPts val="0"/>
              </a:spcBef>
              <a:buFont typeface="Verdana"/>
              <a:buChar char="●"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Take about 5 minutes and then switch roles</a:t>
            </a:r>
          </a:p>
          <a:p>
            <a:pPr marL="228600" lvl="0" indent="-50800">
              <a:spcBef>
                <a:spcPts val="0"/>
              </a:spcBef>
              <a:buSzPts val="2800"/>
              <a:buNone/>
            </a:pPr>
            <a:endParaRPr lang="en-US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6808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0" y="1749781"/>
            <a:ext cx="12205447" cy="2073994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747666" y="1728688"/>
            <a:ext cx="10515600" cy="2073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Responding to Common Challenges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62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7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But Doc</a:t>
            </a:r>
            <a:r>
              <a:rPr lang="en-US" sz="36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…</a:t>
            </a:r>
            <a:endParaRPr sz="3600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2" name="Google Shape;342;p37"/>
          <p:cNvSpPr txBox="1">
            <a:spLocks noGrp="1"/>
          </p:cNvSpPr>
          <p:nvPr>
            <p:ph type="body" idx="1"/>
          </p:nvPr>
        </p:nvSpPr>
        <p:spPr>
          <a:xfrm>
            <a:off x="561975" y="1690700"/>
            <a:ext cx="10791825" cy="4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i="1" dirty="0" smtClean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I’m so depressed…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i="1" dirty="0" smtClean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I just don’t feel like doing anything!</a:t>
            </a:r>
            <a:endParaRPr i="1" dirty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Acknowledge the vicious cycle between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depression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and inactivity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800"/>
            </a:pPr>
            <a:endParaRPr lang="en-US" sz="2400" dirty="0" smtClean="0">
              <a:latin typeface="Verdana"/>
              <a:ea typeface="Verdana"/>
              <a:cs typeface="Verdana"/>
              <a:sym typeface="Verdana"/>
            </a:endParaRP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Don’t wait until you “feel” like doing something – just start small.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800"/>
            </a:pPr>
            <a:endParaRPr lang="en-US" sz="2400" dirty="0" smtClean="0">
              <a:latin typeface="Verdana"/>
              <a:ea typeface="Verdana"/>
              <a:cs typeface="Verdana"/>
              <a:sym typeface="Verdana"/>
            </a:endParaRPr>
          </a:p>
          <a:p>
            <a:pPr indent="-4572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Every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little bit of activity you get is a positive 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step</a:t>
            </a: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3" name="Google Shape;34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99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819c2dcf18_0_0"/>
          <p:cNvSpPr/>
          <p:nvPr/>
        </p:nvSpPr>
        <p:spPr>
          <a:xfrm>
            <a:off x="-13448" y="365125"/>
            <a:ext cx="12205500" cy="1325700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But Doc</a:t>
            </a:r>
            <a:r>
              <a:rPr lang="en-US" sz="3600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…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819c2dcf18_0_0"/>
          <p:cNvSpPr txBox="1">
            <a:spLocks noGrp="1"/>
          </p:cNvSpPr>
          <p:nvPr>
            <p:ph type="body" idx="1"/>
          </p:nvPr>
        </p:nvSpPr>
        <p:spPr>
          <a:xfrm>
            <a:off x="556325" y="1825625"/>
            <a:ext cx="112683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I’m </a:t>
            </a: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so out of </a:t>
            </a: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shape. </a:t>
            </a:r>
            <a:endParaRPr lang="en-US" i="1" dirty="0" smtClean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i="1" dirty="0" smtClean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I cannot do what I used to enjoy. </a:t>
            </a: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i="1" dirty="0" smtClean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 dirty="0" smtClean="0">
                <a:solidFill>
                  <a:srgbClr val="674EA7"/>
                </a:solidFill>
                <a:latin typeface="Verdana"/>
                <a:ea typeface="Verdana"/>
                <a:cs typeface="Verdana"/>
                <a:sym typeface="Verdana"/>
              </a:rPr>
              <a:t>I don’t know where to ever begin!</a:t>
            </a:r>
            <a:endParaRPr i="1" dirty="0">
              <a:solidFill>
                <a:srgbClr val="674EA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520700">
              <a:spcBef>
                <a:spcPts val="0"/>
              </a:spcBef>
              <a:buSzPts val="2800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Encourage patients to listen to their bodies and start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slowly</a:t>
            </a:r>
          </a:p>
          <a:p>
            <a:pPr marL="520700">
              <a:spcBef>
                <a:spcPts val="0"/>
              </a:spcBef>
              <a:buSzPts val="2800"/>
            </a:pPr>
            <a:endParaRPr lang="en-US" sz="2400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520700">
              <a:spcBef>
                <a:spcPts val="0"/>
              </a:spcBef>
              <a:buSzPts val="2800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Recommend physical therapy or personal trainer at a gym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520700">
              <a:spcBef>
                <a:spcPts val="0"/>
              </a:spcBef>
              <a:buSzPts val="2800"/>
            </a:pPr>
            <a:endParaRPr lang="en-US" sz="2400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520700">
              <a:spcBef>
                <a:spcPts val="0"/>
              </a:spcBef>
              <a:buSzPts val="2800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Explore 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trying new ways of increasing activity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51" name="Google Shape;351;g819c2dcf18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6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344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6724" y="1596396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159639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Resources for Further Learning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5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0">
              <a:spcBef>
                <a:spcPts val="0"/>
              </a:spcBef>
              <a:buSzPts val="2800"/>
              <a:buNone/>
            </a:pP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American College of Sports Medicine (2017). </a:t>
            </a:r>
            <a:r>
              <a:rPr lang="en-US" sz="2000" i="1" dirty="0" smtClean="0">
                <a:latin typeface="Verdana"/>
                <a:ea typeface="Verdana"/>
                <a:cs typeface="Verdana"/>
                <a:sym typeface="Verdana"/>
              </a:rPr>
              <a:t>Guidelines for exercise testing and prescription 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(10</a:t>
            </a:r>
            <a:r>
              <a:rPr lang="en-US" sz="2000" baseline="30000" dirty="0" smtClean="0">
                <a:latin typeface="Verdana"/>
                <a:ea typeface="Verdana"/>
                <a:cs typeface="Verdana"/>
                <a:sym typeface="Verdana"/>
              </a:rPr>
              <a:t>th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 smtClean="0">
                <a:latin typeface="Verdana"/>
                <a:ea typeface="Verdana"/>
                <a:cs typeface="Verdana"/>
                <a:sym typeface="Verdana"/>
              </a:rPr>
              <a:t>ed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). Wolters Kluwer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.</a:t>
            </a:r>
          </a:p>
          <a:p>
            <a:pPr marL="171450" indent="0">
              <a:spcBef>
                <a:spcPts val="0"/>
              </a:spcBef>
              <a:buSzPts val="2800"/>
              <a:buNone/>
            </a:pPr>
            <a:endParaRPr lang="en-US" sz="2000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171450" indent="0">
              <a:spcBef>
                <a:spcPts val="0"/>
              </a:spcBef>
              <a:buSzPts val="2800"/>
              <a:buNone/>
            </a:pP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Bully, P., Sanchez, A.,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Zabaleta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-del-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Olmo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, E., Pombo, H., &amp;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Grandes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, G. (2015). Evidence from interventions based on theoretical models for lifestyle modification (physical activity, diet, alcohol and tobacco use) in primary care settings: A systematic review. </a:t>
            </a:r>
            <a:r>
              <a:rPr lang="en-US" sz="2000" i="1" dirty="0" err="1">
                <a:latin typeface="Verdana"/>
                <a:ea typeface="Verdana"/>
                <a:cs typeface="Verdana"/>
                <a:sym typeface="Verdana"/>
              </a:rPr>
              <a:t>Prev</a:t>
            </a:r>
            <a:r>
              <a:rPr lang="en-US" sz="2000" i="1" dirty="0">
                <a:latin typeface="Verdana"/>
                <a:ea typeface="Verdana"/>
                <a:cs typeface="Verdana"/>
                <a:sym typeface="Verdana"/>
              </a:rPr>
              <a:t> Med, 76 </a:t>
            </a:r>
            <a:r>
              <a:rPr lang="en-US" sz="2000" i="1" dirty="0" err="1">
                <a:latin typeface="Verdana"/>
                <a:ea typeface="Verdana"/>
                <a:cs typeface="Verdana"/>
                <a:sym typeface="Verdana"/>
              </a:rPr>
              <a:t>Suppl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, S76-93.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doi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: 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10.1016/j.ypmed.2014.12.020</a:t>
            </a:r>
          </a:p>
          <a:p>
            <a:pPr marL="171450" indent="0">
              <a:spcBef>
                <a:spcPts val="0"/>
              </a:spcBef>
              <a:buSzPts val="2800"/>
              <a:buNone/>
            </a:pPr>
            <a:endParaRPr lang="en-US" sz="2000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171450" indent="0">
              <a:spcBef>
                <a:spcPts val="0"/>
              </a:spcBef>
              <a:buSzPts val="2800"/>
              <a:buNone/>
            </a:pP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Hooker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, S., Punjabi, A., </a:t>
            </a:r>
            <a:r>
              <a:rPr lang="en-US" sz="2000" dirty="0" err="1">
                <a:latin typeface="Verdana"/>
                <a:ea typeface="Verdana"/>
                <a:cs typeface="Verdana"/>
                <a:sym typeface="Verdana"/>
              </a:rPr>
              <a:t>Justesen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, K., Boyle, L., &amp; Sherman, M. D. (2018). Encouraging 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health behavior change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: Eight 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evidence-based strategies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lang="en-US" sz="2000" i="1" dirty="0">
                <a:latin typeface="Verdana"/>
                <a:ea typeface="Verdana"/>
                <a:cs typeface="Verdana"/>
                <a:sym typeface="Verdana"/>
              </a:rPr>
              <a:t>Family </a:t>
            </a:r>
            <a:r>
              <a:rPr lang="en-US" sz="2000" i="1" dirty="0" smtClean="0">
                <a:latin typeface="Verdana"/>
                <a:ea typeface="Verdana"/>
                <a:cs typeface="Verdana"/>
                <a:sym typeface="Verdana"/>
              </a:rPr>
              <a:t>Practice </a:t>
            </a:r>
            <a:r>
              <a:rPr lang="en-US" sz="2000" i="1" dirty="0"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en-US" sz="2000" i="1" dirty="0" smtClean="0">
                <a:latin typeface="Verdana"/>
                <a:ea typeface="Verdana"/>
                <a:cs typeface="Verdana"/>
                <a:sym typeface="Verdana"/>
              </a:rPr>
              <a:t>anagement</a:t>
            </a:r>
            <a:r>
              <a:rPr lang="en-US" sz="2000" i="1" dirty="0">
                <a:latin typeface="Verdana"/>
                <a:ea typeface="Verdana"/>
                <a:cs typeface="Verdana"/>
                <a:sym typeface="Verdana"/>
              </a:rPr>
              <a:t>, 25(2</a:t>
            </a:r>
            <a:r>
              <a:rPr lang="en-US" sz="2000" dirty="0">
                <a:latin typeface="Verdana"/>
                <a:ea typeface="Verdana"/>
                <a:cs typeface="Verdana"/>
                <a:sym typeface="Verdana"/>
              </a:rPr>
              <a:t>), 31-36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.</a:t>
            </a:r>
            <a:endParaRPr lang="en-US" sz="2000" dirty="0">
              <a:latin typeface="Verdana"/>
              <a:ea typeface="Verdana"/>
              <a:cs typeface="Verdana"/>
              <a:sym typeface="Verdana"/>
            </a:endParaRPr>
          </a:p>
          <a:p>
            <a:pPr marL="171450" indent="0">
              <a:spcBef>
                <a:spcPts val="0"/>
              </a:spcBef>
              <a:buSzPts val="2800"/>
              <a:buNone/>
            </a:pPr>
            <a:endParaRPr lang="en-US" sz="2000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171450" indent="0">
              <a:spcBef>
                <a:spcPts val="0"/>
              </a:spcBef>
              <a:buSzPts val="2800"/>
              <a:buNone/>
            </a:pP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U.S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. Department of Health and Human Services (2018).  </a:t>
            </a:r>
            <a:r>
              <a:rPr lang="en-US" sz="2000" i="1" dirty="0">
                <a:latin typeface="Verdana"/>
                <a:ea typeface="Verdana"/>
                <a:cs typeface="Verdana"/>
                <a:sym typeface="Verdana"/>
              </a:rPr>
              <a:t>Physical </a:t>
            </a:r>
            <a:r>
              <a:rPr lang="en-US" sz="2000" i="1" dirty="0" smtClean="0">
                <a:latin typeface="Verdana"/>
                <a:ea typeface="Verdana"/>
                <a:cs typeface="Verdana"/>
                <a:sym typeface="Verdana"/>
              </a:rPr>
              <a:t>activity guidelines </a:t>
            </a:r>
            <a:r>
              <a:rPr lang="en-US" sz="2000" i="1" dirty="0">
                <a:latin typeface="Verdana"/>
                <a:ea typeface="Verdana"/>
                <a:cs typeface="Verdana"/>
                <a:sym typeface="Verdana"/>
              </a:rPr>
              <a:t>for </a:t>
            </a:r>
            <a:r>
              <a:rPr lang="en-US" sz="2000" i="1" dirty="0" smtClean="0">
                <a:latin typeface="Verdana"/>
                <a:ea typeface="Verdana"/>
                <a:cs typeface="Verdana"/>
                <a:sym typeface="Verdana"/>
              </a:rPr>
              <a:t>Americans 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(2</a:t>
            </a:r>
            <a:r>
              <a:rPr lang="en-US" sz="2000" baseline="30000" dirty="0" smtClean="0">
                <a:latin typeface="Verdana"/>
                <a:ea typeface="Verdana"/>
                <a:cs typeface="Verdana"/>
                <a:sym typeface="Verdana"/>
              </a:rPr>
              <a:t>nd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2000" dirty="0" err="1" smtClean="0">
                <a:latin typeface="Verdana"/>
                <a:ea typeface="Verdana"/>
                <a:cs typeface="Verdana"/>
                <a:sym typeface="Verdana"/>
              </a:rPr>
              <a:t>ed</a:t>
            </a:r>
            <a:r>
              <a:rPr lang="en-US" sz="2000" dirty="0" smtClean="0">
                <a:latin typeface="Verdana"/>
                <a:ea typeface="Verdana"/>
                <a:cs typeface="Verdana"/>
                <a:sym typeface="Verdana"/>
              </a:rPr>
              <a:t>).</a:t>
            </a:r>
          </a:p>
          <a:p>
            <a:pPr marL="171450" lvl="0" indent="6350">
              <a:spcBef>
                <a:spcPts val="0"/>
              </a:spcBef>
              <a:buSzPts val="2800"/>
              <a:buNone/>
            </a:pP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marL="171450" lvl="0" indent="6350">
              <a:spcBef>
                <a:spcPts val="0"/>
              </a:spcBef>
              <a:buSzPts val="2800"/>
              <a:buNone/>
            </a:pPr>
            <a:endParaRPr sz="2400" i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0201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Change That Matters Team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74" name="Google Shape;374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5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Stephanie A. Hooker, PhD, MPH (co-PI)</a:t>
            </a:r>
            <a:endParaRPr dirty="0"/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>
                <a:latin typeface="Verdana"/>
                <a:ea typeface="Verdana"/>
                <a:cs typeface="Verdana"/>
                <a:sym typeface="Verdana"/>
              </a:rPr>
              <a:t>Michelle D. Sherman, PhD, ABPP (co-PI)</a:t>
            </a: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Katie Loth, PhD, MPH</a:t>
            </a:r>
            <a:r>
              <a:rPr lang="en-US" dirty="0"/>
              <a:t>			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Jean Moon, PharmD, BCACP</a:t>
            </a:r>
            <a:endParaRPr dirty="0"/>
          </a:p>
          <a:p>
            <a:pPr marL="1778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Kacey Justesen, MD</a:t>
            </a:r>
            <a:r>
              <a:rPr lang="en-US" dirty="0"/>
              <a:t>			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Andrew Slattengren, DO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Sam Ngaw, MD</a:t>
            </a:r>
            <a:r>
              <a:rPr lang="en-US" dirty="0"/>
              <a:t>				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Anne 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Doering, MD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Marc Uy, BA, MPH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0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75" name="Google Shape;37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09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Reasons to Exercise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449179" y="1825624"/>
            <a:ext cx="11373853" cy="470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Improved </a:t>
            </a: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m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ood</a:t>
            </a: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energy</a:t>
            </a: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w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eight control</a:t>
            </a: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leep</a:t>
            </a: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s</a:t>
            </a: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tress reduction</a:t>
            </a: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concentration</a:t>
            </a: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metabolism</a:t>
            </a: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cardiovascular </a:t>
            </a: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functioning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en-US" sz="2400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0" indent="0">
              <a:spcBef>
                <a:spcPts val="0"/>
              </a:spcBef>
              <a:buSzPts val="2800"/>
              <a:buNone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Lowered</a:t>
            </a:r>
            <a:endParaRPr lang="en-US" sz="2400" dirty="0">
              <a:latin typeface="Verdana"/>
              <a:ea typeface="Verdana"/>
              <a:cs typeface="Verdana"/>
              <a:sym typeface="Verdana"/>
            </a:endParaRP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blood pressure</a:t>
            </a: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cholesterol</a:t>
            </a:r>
          </a:p>
          <a:p>
            <a:pPr marL="285750" indent="-285750">
              <a:spcBef>
                <a:spcPts val="0"/>
              </a:spcBef>
              <a:buSzPts val="2800"/>
              <a:buFont typeface="Verdana" panose="020B0604030504040204" pitchFamily="34" charset="0"/>
              <a:buChar char="∙"/>
            </a:pPr>
            <a:r>
              <a:rPr lang="en-US" sz="2400" dirty="0" smtClean="0">
                <a:latin typeface="Verdana"/>
                <a:ea typeface="Verdana"/>
                <a:cs typeface="Verdana"/>
                <a:sym typeface="Verdana"/>
              </a:rPr>
              <a:t>chronic pain</a:t>
            </a: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88" y="2256638"/>
            <a:ext cx="5355485" cy="356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8579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71f84d6a8f_1_45"/>
          <p:cNvSpPr/>
          <p:nvPr/>
        </p:nvSpPr>
        <p:spPr>
          <a:xfrm>
            <a:off x="-13448" y="365125"/>
            <a:ext cx="12205500" cy="1325700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g71f84d6a8f_1_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Special Thanks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82" name="Google Shape;382;g71f84d6a8f_1_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6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05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University of Minnesota Academic Health Center 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400" dirty="0">
                <a:latin typeface="Verdana"/>
                <a:ea typeface="Verdana"/>
                <a:cs typeface="Verdana"/>
                <a:sym typeface="Verdana"/>
              </a:rPr>
              <a:t>and</a:t>
            </a:r>
            <a:endParaRPr sz="1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National Institute for Integrated Behavioral Health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for financial support for their development and evaluation 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 dirty="0">
                <a:latin typeface="Verdana"/>
                <a:ea typeface="Verdana"/>
                <a:cs typeface="Verdana"/>
                <a:sym typeface="Verdana"/>
              </a:rPr>
              <a:t>of Change that Matters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8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000" dirty="0">
              <a:latin typeface="Verdana"/>
              <a:ea typeface="Verdana"/>
              <a:cs typeface="Verdana"/>
              <a:sym typeface="Verdana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83" name="Google Shape;383;g71f84d6a8f_1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6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71f84d6a8f_1_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7078" y="5047400"/>
            <a:ext cx="3577025" cy="137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71f84d6a8f_1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4400" y="4946249"/>
            <a:ext cx="2988700" cy="182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4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Reduced Risk of Death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xmlns="" id="{61EC9907-D635-2E4B-A709-BC08ED691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087" y="1803350"/>
            <a:ext cx="8680626" cy="479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26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Exercise vs. Physical Activity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1A52503A-3AC4-7B4E-BDFA-80D9EBD2DEDF}"/>
              </a:ext>
            </a:extLst>
          </p:cNvPr>
          <p:cNvSpPr txBox="1">
            <a:spLocks/>
          </p:cNvSpPr>
          <p:nvPr/>
        </p:nvSpPr>
        <p:spPr>
          <a:xfrm>
            <a:off x="331788" y="2464025"/>
            <a:ext cx="5157787" cy="3558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Purposeful bouts of activity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Designed to increase heart rate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xmlns="" id="{33EC3523-DD8F-5442-99A5-94D4C0633F37}"/>
              </a:ext>
            </a:extLst>
          </p:cNvPr>
          <p:cNvSpPr txBox="1">
            <a:spLocks/>
          </p:cNvSpPr>
          <p:nvPr/>
        </p:nvSpPr>
        <p:spPr>
          <a:xfrm>
            <a:off x="331788" y="1837015"/>
            <a:ext cx="5157787" cy="5331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Exercise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2ACF5D2C-48ED-A94C-8E62-AE9F2D7F34F2}"/>
              </a:ext>
            </a:extLst>
          </p:cNvPr>
          <p:cNvSpPr txBox="1">
            <a:spLocks/>
          </p:cNvSpPr>
          <p:nvPr/>
        </p:nvSpPr>
        <p:spPr>
          <a:xfrm>
            <a:off x="6018877" y="1776624"/>
            <a:ext cx="5183188" cy="593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Physical Activity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xmlns="" id="{C0897E52-112C-A54B-A773-197217EC9149}"/>
              </a:ext>
            </a:extLst>
          </p:cNvPr>
          <p:cNvSpPr txBox="1">
            <a:spLocks/>
          </p:cNvSpPr>
          <p:nvPr/>
        </p:nvSpPr>
        <p:spPr>
          <a:xfrm>
            <a:off x="6097588" y="2401109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Activity integrated into daily routine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May increase heart rate, but not an intentional outcome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7" name="Picture 16" descr="C:\Users\uyxxx015\Desktop\Change That Matters\Photos\Increasing Social Connection\anna-earl-cTtE2FlIRoU-unsplash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7"/>
          <a:stretch/>
        </p:blipFill>
        <p:spPr bwMode="auto">
          <a:xfrm>
            <a:off x="7343064" y="4001452"/>
            <a:ext cx="1814000" cy="225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0" r="29615"/>
          <a:stretch/>
        </p:blipFill>
        <p:spPr bwMode="auto">
          <a:xfrm>
            <a:off x="1467381" y="3826911"/>
            <a:ext cx="2243426" cy="242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370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577516" y="365125"/>
            <a:ext cx="1148001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Aspects of Physical Activity to Consider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10D92CA-C651-C042-9A69-E59974E77B83}"/>
              </a:ext>
            </a:extLst>
          </p:cNvPr>
          <p:cNvSpPr txBox="1"/>
          <p:nvPr/>
        </p:nvSpPr>
        <p:spPr>
          <a:xfrm>
            <a:off x="5340152" y="1651722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Frequency</a:t>
            </a:r>
          </a:p>
        </p:txBody>
      </p:sp>
      <p:sp>
        <p:nvSpPr>
          <p:cNvPr id="2" name="Rectangle 1"/>
          <p:cNvSpPr/>
          <p:nvPr/>
        </p:nvSpPr>
        <p:spPr>
          <a:xfrm>
            <a:off x="5340152" y="2002525"/>
            <a:ext cx="16321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20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often?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7710E2-E14C-3C48-A38D-52C102467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382" y="2482761"/>
            <a:ext cx="3210280" cy="1834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27C0E5-2AFB-8344-A1C8-4B0ECF3F8A43}"/>
              </a:ext>
            </a:extLst>
          </p:cNvPr>
          <p:cNvSpPr txBox="1"/>
          <p:nvPr/>
        </p:nvSpPr>
        <p:spPr>
          <a:xfrm>
            <a:off x="1152940" y="3016250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9F5FCC-1278-F34A-A24E-58460EB52BA7}"/>
              </a:ext>
            </a:extLst>
          </p:cNvPr>
          <p:cNvSpPr txBox="1"/>
          <p:nvPr/>
        </p:nvSpPr>
        <p:spPr>
          <a:xfrm>
            <a:off x="1159621" y="3370571"/>
            <a:ext cx="1556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hard?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E83F03-2E17-B944-9694-8B186B39A1D7}"/>
              </a:ext>
            </a:extLst>
          </p:cNvPr>
          <p:cNvSpPr txBox="1"/>
          <p:nvPr/>
        </p:nvSpPr>
        <p:spPr>
          <a:xfrm>
            <a:off x="5699096" y="4546532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9739DD-AB2B-5642-9C7B-F3B514E0EA3F}"/>
              </a:ext>
            </a:extLst>
          </p:cNvPr>
          <p:cNvSpPr txBox="1"/>
          <p:nvPr/>
        </p:nvSpPr>
        <p:spPr>
          <a:xfrm>
            <a:off x="5695103" y="4928685"/>
            <a:ext cx="994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What?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4AFC67-4EF6-3E49-9C1F-3AA71A46E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444" y="4419437"/>
            <a:ext cx="2403181" cy="2350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F9CC59-85F3-804C-BF74-79E3A14AA912}"/>
              </a:ext>
            </a:extLst>
          </p:cNvPr>
          <p:cNvSpPr txBox="1"/>
          <p:nvPr/>
        </p:nvSpPr>
        <p:spPr>
          <a:xfrm>
            <a:off x="9571663" y="2997752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Duration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EEF84E1-B701-FD49-9325-5DDC3E4F34FF}"/>
              </a:ext>
            </a:extLst>
          </p:cNvPr>
          <p:cNvSpPr txBox="1"/>
          <p:nvPr/>
        </p:nvSpPr>
        <p:spPr>
          <a:xfrm>
            <a:off x="9571663" y="3277860"/>
            <a:ext cx="1519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long?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5199E3-B481-6244-9CA7-EBA1B29F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6150" y="3721196"/>
            <a:ext cx="1935395" cy="1935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73" y="3809837"/>
            <a:ext cx="4687409" cy="15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88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609600" y="365125"/>
            <a:ext cx="109086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Most Adults Don’t Get Enough Activity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xmlns="" id="{8625B899-E1E0-E147-B605-755AED0B968E}"/>
              </a:ext>
            </a:extLst>
          </p:cNvPr>
          <p:cNvSpPr txBox="1">
            <a:spLocks/>
          </p:cNvSpPr>
          <p:nvPr/>
        </p:nvSpPr>
        <p:spPr>
          <a:xfrm>
            <a:off x="609600" y="2048506"/>
            <a:ext cx="658803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American College of Sports Medicine (ACSM) guidelines recommend &gt;150 min/week of moderate-to-vigorous physical activity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 adults do not engage in regular physical activity	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Self-report: 45-65% meet guidelines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Objective: 5% meet guidelines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466" y="2525433"/>
            <a:ext cx="3620081" cy="26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59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>
            <a:off x="-13448" y="365125"/>
            <a:ext cx="12205447" cy="1325563"/>
          </a:xfrm>
          <a:prstGeom prst="rect">
            <a:avLst/>
          </a:prstGeom>
          <a:solidFill>
            <a:srgbClr val="01599C"/>
          </a:solidFill>
          <a:ln w="12700" cap="flat" cmpd="sng">
            <a:solidFill>
              <a:srgbClr val="01599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 smtClean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Why Aren’t People Getting Enough Activity?</a:t>
            </a:r>
            <a:endParaRPr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4"/>
          <p:cNvSpPr txBox="1">
            <a:spLocks noGrp="1"/>
          </p:cNvSpPr>
          <p:nvPr>
            <p:ph type="body" idx="1"/>
          </p:nvPr>
        </p:nvSpPr>
        <p:spPr>
          <a:xfrm>
            <a:off x="731521" y="1825625"/>
            <a:ext cx="11187764" cy="4204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1800" b="1" dirty="0" smtClean="0">
                <a:latin typeface="Verdana"/>
                <a:ea typeface="Verdana"/>
                <a:cs typeface="Verdana"/>
                <a:sym typeface="Verdana"/>
              </a:rPr>
              <a:t>Barriers to Exercise</a:t>
            </a:r>
          </a:p>
          <a:p>
            <a:pPr marL="228600" lvl="0" indent="-50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sz="1800" dirty="0" smtClean="0">
              <a:latin typeface="Verdana"/>
              <a:ea typeface="Verdana"/>
              <a:cs typeface="Verdana"/>
              <a:sym typeface="Verdana"/>
            </a:endParaRP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Depression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Illness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Fatigue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Low energy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Pain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Too busy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No social support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Unattainable goals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Lack proper attire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Intimidated by gym people</a:t>
            </a:r>
          </a:p>
          <a:p>
            <a:pPr marL="520700">
              <a:lnSpc>
                <a:spcPct val="100000"/>
              </a:lnSpc>
              <a:spcBef>
                <a:spcPts val="0"/>
              </a:spcBef>
              <a:buSzPts val="2800"/>
            </a:pPr>
            <a:r>
              <a:rPr lang="en-US" sz="1800" dirty="0" smtClean="0">
                <a:latin typeface="Verdana"/>
                <a:ea typeface="Verdana"/>
                <a:cs typeface="Verdana"/>
                <a:sym typeface="Verdana"/>
              </a:rPr>
              <a:t>Unsafe neighborhood / don’t have a place to exercise</a:t>
            </a: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801" y="6029888"/>
            <a:ext cx="1793727" cy="739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067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</TotalTime>
  <Words>2134</Words>
  <Application>Microsoft Office PowerPoint</Application>
  <PresentationFormat>Custom</PresentationFormat>
  <Paragraphs>346</Paragraphs>
  <Slides>40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Physical Activity</vt:lpstr>
      <vt:lpstr>Brief Overview</vt:lpstr>
      <vt:lpstr>Physical Activity Has Numerous Health Benefits</vt:lpstr>
      <vt:lpstr>Reasons to Exercise</vt:lpstr>
      <vt:lpstr>Reduced Risk of Death</vt:lpstr>
      <vt:lpstr>Exercise vs. Physical Activity</vt:lpstr>
      <vt:lpstr>Aspects of Physical Activity to Consider</vt:lpstr>
      <vt:lpstr>Most Adults Don’t Get Enough Activity</vt:lpstr>
      <vt:lpstr>Why Aren’t People Getting Enough Activity?</vt:lpstr>
      <vt:lpstr>Physicians and Their Patients</vt:lpstr>
      <vt:lpstr>What Predicts Physical Activity?</vt:lpstr>
      <vt:lpstr>Assessment Strategies</vt:lpstr>
      <vt:lpstr>Physical Activity Assessment</vt:lpstr>
      <vt:lpstr>Evidence-Based Interventions</vt:lpstr>
      <vt:lpstr>Interventions to Increase Activity</vt:lpstr>
      <vt:lpstr>Identify Stage of Change to Match Intervention</vt:lpstr>
      <vt:lpstr>Interventions for Each Stage</vt:lpstr>
      <vt:lpstr>Identify Activities That People Enjoy</vt:lpstr>
      <vt:lpstr>Find a Buddy</vt:lpstr>
      <vt:lpstr>Planning &amp; Problem Solving Barriers</vt:lpstr>
      <vt:lpstr>Encourage Self-Monitoring</vt:lpstr>
      <vt:lpstr>Physical Activity Prescriptions</vt:lpstr>
      <vt:lpstr>Physical Activity Prescriptions</vt:lpstr>
      <vt:lpstr>Change That Matters’ Focus on Values/Meaning in Life</vt:lpstr>
      <vt:lpstr>Connect Physical Activity With Values</vt:lpstr>
      <vt:lpstr>Patient Brochure</vt:lpstr>
      <vt:lpstr>Noteworthy Features</vt:lpstr>
      <vt:lpstr>EHR Template</vt:lpstr>
      <vt:lpstr>Documentation Template</vt:lpstr>
      <vt:lpstr>Documentation Template (cont.)</vt:lpstr>
      <vt:lpstr>After Visit Summary (AVS) Template</vt:lpstr>
      <vt:lpstr>Structured Practice</vt:lpstr>
      <vt:lpstr>Practice Activity</vt:lpstr>
      <vt:lpstr>Responding to Common Challenges</vt:lpstr>
      <vt:lpstr>PowerPoint Presentation</vt:lpstr>
      <vt:lpstr>PowerPoint Presentation</vt:lpstr>
      <vt:lpstr>Resources for Further Learning</vt:lpstr>
      <vt:lpstr>PowerPoint Presentation</vt:lpstr>
      <vt:lpstr>Change That Matters Team</vt:lpstr>
      <vt:lpstr>Special Thanks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North Exam Rooms</dc:creator>
  <cp:lastModifiedBy>Michelle</cp:lastModifiedBy>
  <cp:revision>52</cp:revision>
  <dcterms:modified xsi:type="dcterms:W3CDTF">2020-04-27T22:41:17Z</dcterms:modified>
</cp:coreProperties>
</file>