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57" r:id="rId4"/>
    <p:sldId id="272" r:id="rId5"/>
    <p:sldId id="300" r:id="rId6"/>
    <p:sldId id="278" r:id="rId7"/>
    <p:sldId id="305" r:id="rId8"/>
    <p:sldId id="307" r:id="rId9"/>
    <p:sldId id="267" r:id="rId10"/>
    <p:sldId id="269" r:id="rId11"/>
    <p:sldId id="271" r:id="rId12"/>
    <p:sldId id="299" r:id="rId13"/>
    <p:sldId id="266" r:id="rId14"/>
    <p:sldId id="273" r:id="rId15"/>
    <p:sldId id="301" r:id="rId16"/>
    <p:sldId id="298" r:id="rId17"/>
    <p:sldId id="274" r:id="rId18"/>
    <p:sldId id="275" r:id="rId19"/>
    <p:sldId id="291" r:id="rId20"/>
    <p:sldId id="276" r:id="rId21"/>
    <p:sldId id="277" r:id="rId22"/>
    <p:sldId id="279" r:id="rId23"/>
    <p:sldId id="264" r:id="rId24"/>
    <p:sldId id="292" r:id="rId25"/>
    <p:sldId id="265" r:id="rId26"/>
    <p:sldId id="290" r:id="rId27"/>
    <p:sldId id="310" r:id="rId28"/>
    <p:sldId id="293" r:id="rId29"/>
    <p:sldId id="294" r:id="rId30"/>
    <p:sldId id="296" r:id="rId31"/>
    <p:sldId id="308" r:id="rId32"/>
    <p:sldId id="309" r:id="rId33"/>
    <p:sldId id="302" r:id="rId34"/>
    <p:sldId id="280" r:id="rId35"/>
    <p:sldId id="282" r:id="rId36"/>
    <p:sldId id="283" r:id="rId37"/>
    <p:sldId id="284" r:id="rId38"/>
    <p:sldId id="286" r:id="rId39"/>
    <p:sldId id="287" r:id="rId40"/>
    <p:sldId id="288" r:id="rId41"/>
    <p:sldId id="289" r:id="rId42"/>
    <p:sldId id="314" r:id="rId43"/>
    <p:sldId id="315" r:id="rId44"/>
    <p:sldId id="262" r:id="rId45"/>
    <p:sldId id="311" r:id="rId46"/>
    <p:sldId id="313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5C5"/>
    <a:srgbClr val="01599C"/>
    <a:srgbClr val="522F91"/>
    <a:srgbClr val="119F5A"/>
    <a:srgbClr val="A5C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634" autoAdjust="0"/>
  </p:normalViewPr>
  <p:slideViewPr>
    <p:cSldViewPr snapToGrid="0" snapToObjects="1">
      <p:cViewPr>
        <p:scale>
          <a:sx n="103" d="100"/>
          <a:sy n="103" d="100"/>
        </p:scale>
        <p:origin x="-7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CFC9F-B997-4DD8-93C7-1F2AFC5694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68EB7-73A4-48F3-B66D-E8D37E17CD85}">
      <dgm:prSet phldrT="[Text]"/>
      <dgm:spPr>
        <a:solidFill>
          <a:srgbClr val="522F91"/>
        </a:solidFill>
      </dgm:spPr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Emotional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9566C0-135C-42EC-BE27-525E551B7F9C}" type="parTrans" cxnId="{3ACADC5F-BDF2-45AC-AFED-671897CBF3F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83FEA6-7765-4A84-AF6E-534B4FD03E92}" type="sibTrans" cxnId="{3ACADC5F-BDF2-45AC-AFED-671897CBF3F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EC21ED-9CDD-41E9-9497-C28C6FE10913}">
      <dgm:prSet phldrT="[Text]"/>
      <dgm:spPr/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Encouragement, fun, consolation, affiliation, love, spiritual, sharing concerns and fears, reduce feelings of helplessness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2AF349-AADF-460B-8910-FB8EEB026045}" type="parTrans" cxnId="{D72877D7-DD5C-422D-94CA-67305C2B024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257987-2462-461D-9049-AA3C0C8D7852}" type="sibTrans" cxnId="{D72877D7-DD5C-422D-94CA-67305C2B024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92CA6F-20D3-41D3-8BA6-2ED858DE4F31}">
      <dgm:prSet phldrT="[Text]"/>
      <dgm:spPr>
        <a:solidFill>
          <a:srgbClr val="07B5C5"/>
        </a:solidFill>
      </dgm:spPr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Informational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2FFCC6-0770-4CA5-973C-188C2B9BF7B4}" type="parTrans" cxnId="{4A4DFCDA-83AA-413D-9760-378E0201995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8466AD-4DE4-4CBA-9EF5-45098009C793}" type="sibTrans" cxnId="{4A4DFCDA-83AA-413D-9760-378E0201995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677515-B727-4264-86FA-35E09161C34C}">
      <dgm:prSet phldrT="[Text]"/>
      <dgm:spPr/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Sharing personal knowledge, assisting with research of needed information for decision-making, promote healthier behaviors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92055B-3229-4498-B0A1-BF75FB2C1403}" type="parTrans" cxnId="{0E064699-B88E-4FAA-B7C4-5369889DB8C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1FB28F-6CD6-49F8-9CE1-8D7DBAE75D63}" type="sibTrans" cxnId="{0E064699-B88E-4FAA-B7C4-5369889DB8C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C9DDE5-93B3-413E-8722-863DD27829A6}">
      <dgm:prSet phldrT="[Text]"/>
      <dgm:spPr>
        <a:solidFill>
          <a:srgbClr val="A5CF41"/>
        </a:solidFill>
      </dgm:spPr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Tangible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9F04DE-68BA-422D-9E62-86ECEA1BF23E}" type="parTrans" cxnId="{79C3AF47-DE97-4706-B138-6C7663A9997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7D684DB-5CB8-41D2-98E2-0516D941D523}" type="sibTrans" cxnId="{79C3AF47-DE97-4706-B138-6C7663A9997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99372F-F5FC-4BCC-9EAA-867DE0FC78AE}">
      <dgm:prSet phldrT="[Text]"/>
      <dgm:spPr/>
      <dgm:t>
        <a:bodyPr/>
        <a:lstStyle/>
        <a:p>
          <a:r>
            <a: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Care-taking activities, household help, financial support, work schedule accommodation, job sharing, childcare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B392EA-0B20-411C-AA38-1B89B3BCA60F}" type="parTrans" cxnId="{96F7C859-C571-4973-935E-C5D67500748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CD0918-A1D2-4CA0-BBFB-4710F4660C4D}" type="sibTrans" cxnId="{96F7C859-C571-4973-935E-C5D67500748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60E7A60-D687-4D9A-BDCE-4DDBBE006961}" type="pres">
      <dgm:prSet presAssocID="{F8FCFC9F-B997-4DD8-93C7-1F2AFC5694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77CE2-47D5-4D5A-A3A8-4E408B25F845}" type="pres">
      <dgm:prSet presAssocID="{A1A68EB7-73A4-48F3-B66D-E8D37E17CD85}" presName="linNode" presStyleCnt="0"/>
      <dgm:spPr/>
    </dgm:pt>
    <dgm:pt modelId="{80EEC5AF-6FB5-4345-99DF-65686D432EA3}" type="pres">
      <dgm:prSet presAssocID="{A1A68EB7-73A4-48F3-B66D-E8D37E17CD85}" presName="parentText" presStyleLbl="node1" presStyleIdx="0" presStyleCnt="3" custLinFactNeighborX="-3516" custLinFactNeighborY="-73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52D3-42F7-45A8-9D33-A1D5F98A89AC}" type="pres">
      <dgm:prSet presAssocID="{A1A68EB7-73A4-48F3-B66D-E8D37E17CD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556E-BCBB-4411-B42B-4A4A6F67ACBA}" type="pres">
      <dgm:prSet presAssocID="{A883FEA6-7765-4A84-AF6E-534B4FD03E92}" presName="sp" presStyleCnt="0"/>
      <dgm:spPr/>
    </dgm:pt>
    <dgm:pt modelId="{9B36D543-BDC5-4BD0-B30A-2BFDF95D31FA}" type="pres">
      <dgm:prSet presAssocID="{5192CA6F-20D3-41D3-8BA6-2ED858DE4F31}" presName="linNode" presStyleCnt="0"/>
      <dgm:spPr/>
    </dgm:pt>
    <dgm:pt modelId="{50906DED-C15E-490F-8730-A98441ABDCB3}" type="pres">
      <dgm:prSet presAssocID="{5192CA6F-20D3-41D3-8BA6-2ED858DE4F3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E9477-9FA1-463F-97B1-F39DF2514B2F}" type="pres">
      <dgm:prSet presAssocID="{5192CA6F-20D3-41D3-8BA6-2ED858DE4F3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A4D0-C052-440E-84FC-B8337232A646}" type="pres">
      <dgm:prSet presAssocID="{328466AD-4DE4-4CBA-9EF5-45098009C793}" presName="sp" presStyleCnt="0"/>
      <dgm:spPr/>
    </dgm:pt>
    <dgm:pt modelId="{390CE3DC-9DDB-4A54-BCC0-D695A325976B}" type="pres">
      <dgm:prSet presAssocID="{89C9DDE5-93B3-413E-8722-863DD27829A6}" presName="linNode" presStyleCnt="0"/>
      <dgm:spPr/>
    </dgm:pt>
    <dgm:pt modelId="{02332F6D-BE73-4B62-8AB7-5811B54F0D80}" type="pres">
      <dgm:prSet presAssocID="{89C9DDE5-93B3-413E-8722-863DD27829A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C67E-5F12-484D-B17D-29CA28CE8111}" type="pres">
      <dgm:prSet presAssocID="{89C9DDE5-93B3-413E-8722-863DD27829A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5E406-3BC6-4944-A98F-78914A746AA9}" type="presOf" srcId="{5192CA6F-20D3-41D3-8BA6-2ED858DE4F31}" destId="{50906DED-C15E-490F-8730-A98441ABDCB3}" srcOrd="0" destOrd="0" presId="urn:microsoft.com/office/officeart/2005/8/layout/vList5"/>
    <dgm:cxn modelId="{79C3AF47-DE97-4706-B138-6C7663A99975}" srcId="{F8FCFC9F-B997-4DD8-93C7-1F2AFC5694B9}" destId="{89C9DDE5-93B3-413E-8722-863DD27829A6}" srcOrd="2" destOrd="0" parTransId="{5E9F04DE-68BA-422D-9E62-86ECEA1BF23E}" sibTransId="{B7D684DB-5CB8-41D2-98E2-0516D941D523}"/>
    <dgm:cxn modelId="{D72877D7-DD5C-422D-94CA-67305C2B0240}" srcId="{A1A68EB7-73A4-48F3-B66D-E8D37E17CD85}" destId="{28EC21ED-9CDD-41E9-9497-C28C6FE10913}" srcOrd="0" destOrd="0" parTransId="{6E2AF349-AADF-460B-8910-FB8EEB026045}" sibTransId="{B1257987-2462-461D-9049-AA3C0C8D7852}"/>
    <dgm:cxn modelId="{DEBFBEC4-EB8C-41F3-A999-EAC2103C3E94}" type="presOf" srcId="{28EC21ED-9CDD-41E9-9497-C28C6FE10913}" destId="{350652D3-42F7-45A8-9D33-A1D5F98A89AC}" srcOrd="0" destOrd="0" presId="urn:microsoft.com/office/officeart/2005/8/layout/vList5"/>
    <dgm:cxn modelId="{0E064699-B88E-4FAA-B7C4-5369889DB8C1}" srcId="{5192CA6F-20D3-41D3-8BA6-2ED858DE4F31}" destId="{BB677515-B727-4264-86FA-35E09161C34C}" srcOrd="0" destOrd="0" parTransId="{5892055B-3229-4498-B0A1-BF75FB2C1403}" sibTransId="{6F1FB28F-6CD6-49F8-9CE1-8D7DBAE75D63}"/>
    <dgm:cxn modelId="{DD1DAE7D-B03F-4D5B-8003-03CC5918D5DE}" type="presOf" srcId="{F8FCFC9F-B997-4DD8-93C7-1F2AFC5694B9}" destId="{360E7A60-D687-4D9A-BDCE-4DDBBE006961}" srcOrd="0" destOrd="0" presId="urn:microsoft.com/office/officeart/2005/8/layout/vList5"/>
    <dgm:cxn modelId="{1E6E0833-1AA2-48FB-9C1F-65DD74337021}" type="presOf" srcId="{1E99372F-F5FC-4BCC-9EAA-867DE0FC78AE}" destId="{304EC67E-5F12-484D-B17D-29CA28CE8111}" srcOrd="0" destOrd="0" presId="urn:microsoft.com/office/officeart/2005/8/layout/vList5"/>
    <dgm:cxn modelId="{2B3844C3-D683-4322-83C5-E985E5EDD751}" type="presOf" srcId="{89C9DDE5-93B3-413E-8722-863DD27829A6}" destId="{02332F6D-BE73-4B62-8AB7-5811B54F0D80}" srcOrd="0" destOrd="0" presId="urn:microsoft.com/office/officeart/2005/8/layout/vList5"/>
    <dgm:cxn modelId="{4A4DFCDA-83AA-413D-9760-378E02019956}" srcId="{F8FCFC9F-B997-4DD8-93C7-1F2AFC5694B9}" destId="{5192CA6F-20D3-41D3-8BA6-2ED858DE4F31}" srcOrd="1" destOrd="0" parTransId="{4B2FFCC6-0770-4CA5-973C-188C2B9BF7B4}" sibTransId="{328466AD-4DE4-4CBA-9EF5-45098009C793}"/>
    <dgm:cxn modelId="{ADEA7DAC-0224-4F6F-B189-F1E1F5302493}" type="presOf" srcId="{BB677515-B727-4264-86FA-35E09161C34C}" destId="{96CE9477-9FA1-463F-97B1-F39DF2514B2F}" srcOrd="0" destOrd="0" presId="urn:microsoft.com/office/officeart/2005/8/layout/vList5"/>
    <dgm:cxn modelId="{96F7C859-C571-4973-935E-C5D675007488}" srcId="{89C9DDE5-93B3-413E-8722-863DD27829A6}" destId="{1E99372F-F5FC-4BCC-9EAA-867DE0FC78AE}" srcOrd="0" destOrd="0" parTransId="{D9B392EA-0B20-411C-AA38-1B89B3BCA60F}" sibTransId="{BECD0918-A1D2-4CA0-BBFB-4710F4660C4D}"/>
    <dgm:cxn modelId="{9EA260CD-8BEE-4CBB-9326-34F16BFC7B00}" type="presOf" srcId="{A1A68EB7-73A4-48F3-B66D-E8D37E17CD85}" destId="{80EEC5AF-6FB5-4345-99DF-65686D432EA3}" srcOrd="0" destOrd="0" presId="urn:microsoft.com/office/officeart/2005/8/layout/vList5"/>
    <dgm:cxn modelId="{3ACADC5F-BDF2-45AC-AFED-671897CBF3F6}" srcId="{F8FCFC9F-B997-4DD8-93C7-1F2AFC5694B9}" destId="{A1A68EB7-73A4-48F3-B66D-E8D37E17CD85}" srcOrd="0" destOrd="0" parTransId="{D09566C0-135C-42EC-BE27-525E551B7F9C}" sibTransId="{A883FEA6-7765-4A84-AF6E-534B4FD03E92}"/>
    <dgm:cxn modelId="{443BDE34-9AEB-4859-9ECE-50A7FAD3A8D9}" type="presParOf" srcId="{360E7A60-D687-4D9A-BDCE-4DDBBE006961}" destId="{97C77CE2-47D5-4D5A-A3A8-4E408B25F845}" srcOrd="0" destOrd="0" presId="urn:microsoft.com/office/officeart/2005/8/layout/vList5"/>
    <dgm:cxn modelId="{00AEED92-4717-4C74-A528-4665851088ED}" type="presParOf" srcId="{97C77CE2-47D5-4D5A-A3A8-4E408B25F845}" destId="{80EEC5AF-6FB5-4345-99DF-65686D432EA3}" srcOrd="0" destOrd="0" presId="urn:microsoft.com/office/officeart/2005/8/layout/vList5"/>
    <dgm:cxn modelId="{65A450BB-96F5-42A0-9A70-36C435E18BFF}" type="presParOf" srcId="{97C77CE2-47D5-4D5A-A3A8-4E408B25F845}" destId="{350652D3-42F7-45A8-9D33-A1D5F98A89AC}" srcOrd="1" destOrd="0" presId="urn:microsoft.com/office/officeart/2005/8/layout/vList5"/>
    <dgm:cxn modelId="{E8FBCA0F-DFF7-467E-ABB0-6403EAD5A91D}" type="presParOf" srcId="{360E7A60-D687-4D9A-BDCE-4DDBBE006961}" destId="{E55A556E-BCBB-4411-B42B-4A4A6F67ACBA}" srcOrd="1" destOrd="0" presId="urn:microsoft.com/office/officeart/2005/8/layout/vList5"/>
    <dgm:cxn modelId="{70B4A113-A5E4-4EE9-AC29-03F327705C24}" type="presParOf" srcId="{360E7A60-D687-4D9A-BDCE-4DDBBE006961}" destId="{9B36D543-BDC5-4BD0-B30A-2BFDF95D31FA}" srcOrd="2" destOrd="0" presId="urn:microsoft.com/office/officeart/2005/8/layout/vList5"/>
    <dgm:cxn modelId="{711C1270-FA3F-4989-BD73-F1743D259F37}" type="presParOf" srcId="{9B36D543-BDC5-4BD0-B30A-2BFDF95D31FA}" destId="{50906DED-C15E-490F-8730-A98441ABDCB3}" srcOrd="0" destOrd="0" presId="urn:microsoft.com/office/officeart/2005/8/layout/vList5"/>
    <dgm:cxn modelId="{8F9B9764-9D14-4148-8CE8-8ED2300E6241}" type="presParOf" srcId="{9B36D543-BDC5-4BD0-B30A-2BFDF95D31FA}" destId="{96CE9477-9FA1-463F-97B1-F39DF2514B2F}" srcOrd="1" destOrd="0" presId="urn:microsoft.com/office/officeart/2005/8/layout/vList5"/>
    <dgm:cxn modelId="{663F9ACE-59A0-4DDF-ACE1-341971644FDA}" type="presParOf" srcId="{360E7A60-D687-4D9A-BDCE-4DDBBE006961}" destId="{A5D4A4D0-C052-440E-84FC-B8337232A646}" srcOrd="3" destOrd="0" presId="urn:microsoft.com/office/officeart/2005/8/layout/vList5"/>
    <dgm:cxn modelId="{57D758E7-B78F-4EBE-82C7-DB6E48C97D01}" type="presParOf" srcId="{360E7A60-D687-4D9A-BDCE-4DDBBE006961}" destId="{390CE3DC-9DDB-4A54-BCC0-D695A325976B}" srcOrd="4" destOrd="0" presId="urn:microsoft.com/office/officeart/2005/8/layout/vList5"/>
    <dgm:cxn modelId="{3ECD23FA-AAD6-4019-88D2-7D9D99FAE918}" type="presParOf" srcId="{390CE3DC-9DDB-4A54-BCC0-D695A325976B}" destId="{02332F6D-BE73-4B62-8AB7-5811B54F0D80}" srcOrd="0" destOrd="0" presId="urn:microsoft.com/office/officeart/2005/8/layout/vList5"/>
    <dgm:cxn modelId="{7BC18012-8E8C-4B2A-904E-330876B8E333}" type="presParOf" srcId="{390CE3DC-9DDB-4A54-BCC0-D695A325976B}" destId="{304EC67E-5F12-484D-B17D-29CA28CE81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652D3-42F7-45A8-9D33-A1D5F98A89AC}">
      <dsp:nvSpPr>
        <dsp:cNvPr id="0" name=""/>
        <dsp:cNvSpPr/>
      </dsp:nvSpPr>
      <dsp:spPr>
        <a:xfrm rot="5400000">
          <a:off x="5470064" y="-2249146"/>
          <a:ext cx="829932" cy="5538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Encouragement, fun, consolation, affiliation, love, spiritual, sharing concerns and fears, reduce feelings of helplessness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5604" y="145828"/>
        <a:ext cx="5498338" cy="748904"/>
      </dsp:txXfrm>
    </dsp:sp>
    <dsp:sp modelId="{80EEC5AF-6FB5-4345-99DF-65686D432EA3}">
      <dsp:nvSpPr>
        <dsp:cNvPr id="0" name=""/>
        <dsp:cNvSpPr/>
      </dsp:nvSpPr>
      <dsp:spPr>
        <a:xfrm>
          <a:off x="0" y="0"/>
          <a:ext cx="3115604" cy="1037416"/>
        </a:xfrm>
        <a:prstGeom prst="roundRect">
          <a:avLst/>
        </a:prstGeom>
        <a:solidFill>
          <a:srgbClr val="522F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Emotional</a:t>
          </a:r>
          <a:endParaRPr lang="en-US" sz="2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642" y="50642"/>
        <a:ext cx="3014320" cy="936132"/>
      </dsp:txXfrm>
    </dsp:sp>
    <dsp:sp modelId="{96CE9477-9FA1-463F-97B1-F39DF2514B2F}">
      <dsp:nvSpPr>
        <dsp:cNvPr id="0" name=""/>
        <dsp:cNvSpPr/>
      </dsp:nvSpPr>
      <dsp:spPr>
        <a:xfrm rot="5400000">
          <a:off x="5470064" y="-1159859"/>
          <a:ext cx="829932" cy="5538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Sharing personal knowledge, assisting with research of needed information for decision-making, promote healthier behaviors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5604" y="1235115"/>
        <a:ext cx="5498338" cy="748904"/>
      </dsp:txXfrm>
    </dsp:sp>
    <dsp:sp modelId="{50906DED-C15E-490F-8730-A98441ABDCB3}">
      <dsp:nvSpPr>
        <dsp:cNvPr id="0" name=""/>
        <dsp:cNvSpPr/>
      </dsp:nvSpPr>
      <dsp:spPr>
        <a:xfrm>
          <a:off x="0" y="1090858"/>
          <a:ext cx="3115604" cy="1037416"/>
        </a:xfrm>
        <a:prstGeom prst="roundRect">
          <a:avLst/>
        </a:prstGeom>
        <a:solidFill>
          <a:srgbClr val="07B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Informational</a:t>
          </a:r>
          <a:endParaRPr lang="en-US" sz="2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642" y="1141500"/>
        <a:ext cx="3014320" cy="936132"/>
      </dsp:txXfrm>
    </dsp:sp>
    <dsp:sp modelId="{304EC67E-5F12-484D-B17D-29CA28CE8111}">
      <dsp:nvSpPr>
        <dsp:cNvPr id="0" name=""/>
        <dsp:cNvSpPr/>
      </dsp:nvSpPr>
      <dsp:spPr>
        <a:xfrm rot="5400000">
          <a:off x="5470064" y="-70572"/>
          <a:ext cx="829932" cy="5538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Care-taking activities, household help, financial support, work schedule accommodation, job sharing, childcare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5604" y="2324402"/>
        <a:ext cx="5498338" cy="748904"/>
      </dsp:txXfrm>
    </dsp:sp>
    <dsp:sp modelId="{02332F6D-BE73-4B62-8AB7-5811B54F0D80}">
      <dsp:nvSpPr>
        <dsp:cNvPr id="0" name=""/>
        <dsp:cNvSpPr/>
      </dsp:nvSpPr>
      <dsp:spPr>
        <a:xfrm>
          <a:off x="0" y="2180145"/>
          <a:ext cx="3115604" cy="1037416"/>
        </a:xfrm>
        <a:prstGeom prst="roundRect">
          <a:avLst/>
        </a:prstGeom>
        <a:solidFill>
          <a:srgbClr val="A5C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effectLst/>
              <a:latin typeface="Verdana" panose="020B0604030504040204" pitchFamily="34" charset="0"/>
              <a:ea typeface="Verdana" panose="020B0604030504040204" pitchFamily="34" charset="0"/>
            </a:rPr>
            <a:t>Tangible</a:t>
          </a:r>
          <a:endParaRPr lang="en-US" sz="2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642" y="2230787"/>
        <a:ext cx="3014320" cy="93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C4EC-611B-4F66-A67E-37B1F9E7697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8FED2-29BE-42E4-BA54-B5A80F8AE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9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108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200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err="1" smtClean="0"/>
              <a:t>Masi</a:t>
            </a:r>
            <a:r>
              <a:rPr lang="en-US" b="0" i="0" u="none" baseline="0" dirty="0" smtClean="0"/>
              <a:t>, C. M., Chen, H.-Y., </a:t>
            </a:r>
            <a:r>
              <a:rPr lang="en-US" b="0" i="0" u="none" baseline="0" dirty="0" err="1" smtClean="0"/>
              <a:t>Hawkley</a:t>
            </a:r>
            <a:r>
              <a:rPr lang="en-US" b="0" i="0" u="none" baseline="0" dirty="0" smtClean="0"/>
              <a:t>, L. C., &amp; </a:t>
            </a:r>
            <a:r>
              <a:rPr lang="en-US" b="0" i="0" u="none" baseline="0" dirty="0" err="1" smtClean="0"/>
              <a:t>Cacioppo</a:t>
            </a:r>
            <a:r>
              <a:rPr lang="en-US" b="0" i="0" u="none" baseline="0" dirty="0" smtClean="0"/>
              <a:t>, J. T. (2011). A meta-analysis of interventions to reduce loneliness. </a:t>
            </a:r>
            <a:r>
              <a:rPr lang="en-US" b="0" i="1" u="none" baseline="0" dirty="0" smtClean="0"/>
              <a:t>Personality and Social Psychology Bulletin, 15</a:t>
            </a:r>
            <a:r>
              <a:rPr lang="en-US" b="0" i="0" u="none" baseline="0" dirty="0" smtClean="0"/>
              <a:t>(3), 219-266.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10.1177/1088868310377394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smtClean="0"/>
              <a:t>Mann, F., Bone, J. K., Lloyd-Evans, B., </a:t>
            </a:r>
            <a:r>
              <a:rPr lang="en-US" b="0" i="0" u="none" baseline="0" dirty="0" err="1" smtClean="0"/>
              <a:t>Frerichs</a:t>
            </a:r>
            <a:r>
              <a:rPr lang="en-US" b="0" i="0" u="none" baseline="0" dirty="0" smtClean="0"/>
              <a:t>, J., Pinfold, V., Ma, R., . . . Johnson, S. (2017). A life less lonely: The state of the art in interventions to reduce loneliness in people with mental health problems. </a:t>
            </a:r>
            <a:r>
              <a:rPr lang="en-US" b="0" i="1" u="none" baseline="0" dirty="0" smtClean="0"/>
              <a:t>Social Psychiatry and Psychiatric Epidemiology, 52</a:t>
            </a:r>
            <a:r>
              <a:rPr lang="en-US" b="0" i="0" u="none" baseline="0" dirty="0" smtClean="0"/>
              <a:t>, 627-638.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10.1007/s00127-017-1392-y</a:t>
            </a:r>
          </a:p>
          <a:p>
            <a:endParaRPr lang="en-US" b="0" i="1" u="none" baseline="0" dirty="0" smtClean="0"/>
          </a:p>
          <a:p>
            <a:endParaRPr lang="en-US" b="0" i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4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5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smtClean="0"/>
              <a:t>Mann, F., Bone, J. K., Lloyd-Evans, B., </a:t>
            </a:r>
            <a:r>
              <a:rPr lang="en-US" b="0" i="0" u="none" baseline="0" dirty="0" err="1" smtClean="0"/>
              <a:t>Frerichs</a:t>
            </a:r>
            <a:r>
              <a:rPr lang="en-US" b="0" i="0" u="none" baseline="0" dirty="0" smtClean="0"/>
              <a:t>, J., Pinfold, V., Ma, R., . . . Johnson, S. (2017). A life less lonely: The state of the art in interventions to reduce loneliness in people with mental health problems. </a:t>
            </a:r>
            <a:r>
              <a:rPr lang="en-US" b="0" i="1" u="none" baseline="0" dirty="0" smtClean="0"/>
              <a:t>Social Psychiatry and Psychiatric Epidemiology, 52</a:t>
            </a:r>
            <a:r>
              <a:rPr lang="en-US" b="0" i="0" u="none" baseline="0" dirty="0" smtClean="0"/>
              <a:t>, 627-638.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10.1007/s00127-017-1392-y</a:t>
            </a:r>
          </a:p>
          <a:p>
            <a:r>
              <a:rPr lang="en-US" b="0" i="0" u="none" baseline="0" dirty="0" err="1" smtClean="0"/>
              <a:t>Masi</a:t>
            </a:r>
            <a:r>
              <a:rPr lang="en-US" b="0" i="0" u="none" baseline="0" dirty="0" smtClean="0"/>
              <a:t>, C. M., Chen, H.-Y., </a:t>
            </a:r>
            <a:r>
              <a:rPr lang="en-US" b="0" i="0" u="none" baseline="0" dirty="0" err="1" smtClean="0"/>
              <a:t>Hawkley</a:t>
            </a:r>
            <a:r>
              <a:rPr lang="en-US" b="0" i="0" u="none" baseline="0" dirty="0" smtClean="0"/>
              <a:t>, L. C., &amp; </a:t>
            </a:r>
            <a:r>
              <a:rPr lang="en-US" b="0" i="0" u="none" baseline="0" dirty="0" err="1" smtClean="0"/>
              <a:t>Cacioppo</a:t>
            </a:r>
            <a:r>
              <a:rPr lang="en-US" b="0" i="0" u="none" baseline="0" dirty="0" smtClean="0"/>
              <a:t>, J. T. (2011). A meta-analysis of interventions to reduce loneliness. </a:t>
            </a:r>
            <a:r>
              <a:rPr lang="en-US" b="0" i="1" u="none" baseline="0" dirty="0" smtClean="0"/>
              <a:t>Personality and Social Psychology Bulletin, 15</a:t>
            </a:r>
            <a:r>
              <a:rPr lang="en-US" b="0" i="0" u="none" baseline="0" dirty="0" smtClean="0"/>
              <a:t>(3), 219-266.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10.1177/1088868310377394</a:t>
            </a:r>
          </a:p>
          <a:p>
            <a:endParaRPr lang="en-US" b="0" i="1" u="none" baseline="0" dirty="0" smtClean="0"/>
          </a:p>
          <a:p>
            <a:endParaRPr lang="en-US" b="0" i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3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err="1" smtClean="0"/>
              <a:t>Masi</a:t>
            </a:r>
            <a:r>
              <a:rPr lang="en-US" b="0" i="0" u="none" baseline="0" dirty="0" smtClean="0"/>
              <a:t>, C. M., Chen, H.-Y., </a:t>
            </a:r>
            <a:r>
              <a:rPr lang="en-US" b="0" i="0" u="none" baseline="0" dirty="0" err="1" smtClean="0"/>
              <a:t>Hawkley</a:t>
            </a:r>
            <a:r>
              <a:rPr lang="en-US" b="0" i="0" u="none" baseline="0" dirty="0" smtClean="0"/>
              <a:t>, L. C., &amp; </a:t>
            </a:r>
            <a:r>
              <a:rPr lang="en-US" b="0" i="0" u="none" baseline="0" dirty="0" err="1" smtClean="0"/>
              <a:t>Cacioppo</a:t>
            </a:r>
            <a:r>
              <a:rPr lang="en-US" b="0" i="0" u="none" baseline="0" dirty="0" smtClean="0"/>
              <a:t>, J. T. (2011). A meta-analysis of interventions to reduce loneliness. </a:t>
            </a:r>
            <a:r>
              <a:rPr lang="en-US" b="0" i="1" u="none" baseline="0" dirty="0" smtClean="0"/>
              <a:t>Personality and Social Psychology Bulletin, 15</a:t>
            </a:r>
            <a:r>
              <a:rPr lang="en-US" b="0" i="0" u="none" baseline="0" dirty="0" smtClean="0"/>
              <a:t>(3), 219-266.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10.1177/1088868310377394</a:t>
            </a:r>
          </a:p>
          <a:p>
            <a:endParaRPr lang="en-US" b="0" i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smtClean="0"/>
              <a:t>Holt-</a:t>
            </a:r>
            <a:r>
              <a:rPr lang="en-US" b="0" i="0" u="none" baseline="0" dirty="0" err="1" smtClean="0"/>
              <a:t>Lunstad</a:t>
            </a:r>
            <a:r>
              <a:rPr lang="en-US" b="0" i="0" u="none" baseline="0" dirty="0" smtClean="0"/>
              <a:t>, J., Robles, T. F., &amp; </a:t>
            </a:r>
            <a:r>
              <a:rPr lang="en-US" b="0" i="0" u="none" baseline="0" dirty="0" err="1" smtClean="0"/>
              <a:t>Sbarra</a:t>
            </a:r>
            <a:r>
              <a:rPr lang="en-US" b="0" i="0" u="none" baseline="0" dirty="0" smtClean="0"/>
              <a:t>, D. A. (2017). Advancing social connections as a public health priority in the United States. </a:t>
            </a:r>
            <a:r>
              <a:rPr lang="en-US" b="0" i="1" u="none" baseline="0" dirty="0" smtClean="0"/>
              <a:t>American Psychologist, 72</a:t>
            </a:r>
            <a:r>
              <a:rPr lang="en-US" b="0" i="0" u="none" baseline="0" dirty="0" smtClean="0"/>
              <a:t>(6), 517-530.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10.1037/amp0000103</a:t>
            </a:r>
          </a:p>
          <a:p>
            <a:r>
              <a:rPr lang="en-US" b="0" i="0" u="none" baseline="0" dirty="0" smtClean="0"/>
              <a:t>	</a:t>
            </a:r>
          </a:p>
          <a:p>
            <a:r>
              <a:rPr lang="en-US" b="0" i="0" u="none" baseline="0" dirty="0" err="1" smtClean="0"/>
              <a:t>Masi</a:t>
            </a:r>
            <a:r>
              <a:rPr lang="en-US" b="0" i="0" u="none" baseline="0" dirty="0" smtClean="0"/>
              <a:t>, C. M., Chen, H.-Y., </a:t>
            </a:r>
            <a:r>
              <a:rPr lang="en-US" b="0" i="0" u="none" baseline="0" dirty="0" err="1" smtClean="0"/>
              <a:t>Hawkley</a:t>
            </a:r>
            <a:r>
              <a:rPr lang="en-US" b="0" i="0" u="none" baseline="0" dirty="0" smtClean="0"/>
              <a:t>, L. C., &amp; </a:t>
            </a:r>
            <a:r>
              <a:rPr lang="en-US" b="0" i="0" u="none" baseline="0" dirty="0" err="1" smtClean="0"/>
              <a:t>Cacioppo</a:t>
            </a:r>
            <a:r>
              <a:rPr lang="en-US" b="0" i="0" u="none" baseline="0" dirty="0" smtClean="0"/>
              <a:t>, J. T. (2011). A meta-analysis of interventions to reduce loneliness. </a:t>
            </a:r>
            <a:r>
              <a:rPr lang="en-US" b="0" i="1" u="none" baseline="0" dirty="0" smtClean="0"/>
              <a:t>Personality and Social Psychology Bulletin, 15</a:t>
            </a:r>
            <a:r>
              <a:rPr lang="en-US" b="0" i="0" u="none" baseline="0" dirty="0" smtClean="0"/>
              <a:t>(3), 219-266.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10.1177/1088868310377394</a:t>
            </a:r>
          </a:p>
          <a:p>
            <a:endParaRPr lang="en-US" b="0" i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2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453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group reflect on their roles in their lives – how do your roles bring meaning to your life?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46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41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67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719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039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749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020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43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1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719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2819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23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1f84d6a8f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g71f84d6a8f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12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err="1" smtClean="0"/>
              <a:t>Jopling</a:t>
            </a:r>
            <a:r>
              <a:rPr lang="en-US" b="0" i="0" u="none" baseline="0" dirty="0" smtClean="0"/>
              <a:t>, K. (2015). Promising approaches to reducing loneliness and isolation in later life.   Retrieved October 3, 2019, from http://www.campaigntoendloneliness.org/wp-content/uploads/Promising-approaches-to-reducing-loneliness-and-isolation-in-later-life.pdf.</a:t>
            </a:r>
          </a:p>
          <a:p>
            <a:r>
              <a:rPr lang="en-US" b="0" i="0" u="none" baseline="0" dirty="0" smtClean="0"/>
              <a:t>Mullen, R. A., Tong, S., Sabo, R. T., </a:t>
            </a:r>
            <a:r>
              <a:rPr lang="en-US" b="0" i="0" u="none" baseline="0" dirty="0" err="1" smtClean="0"/>
              <a:t>Liaw</a:t>
            </a:r>
            <a:r>
              <a:rPr lang="en-US" b="0" i="0" u="none" baseline="0" dirty="0" smtClean="0"/>
              <a:t>, W. R., Marshall, J., </a:t>
            </a:r>
            <a:r>
              <a:rPr lang="en-US" b="0" i="0" u="none" baseline="0" dirty="0" err="1" smtClean="0"/>
              <a:t>Nease</a:t>
            </a:r>
            <a:r>
              <a:rPr lang="en-US" b="0" i="0" u="none" baseline="0" dirty="0" smtClean="0"/>
              <a:t> Jr, D. E., . . . Frey III, J. J. (2019). Loneliness in primary care patients: A prevalence study. </a:t>
            </a:r>
            <a:r>
              <a:rPr lang="en-US" b="0" i="1" u="none" baseline="0" dirty="0" smtClean="0"/>
              <a:t>2019, 17</a:t>
            </a:r>
            <a:r>
              <a:rPr lang="en-US" b="0" i="0" u="none" baseline="0" dirty="0" smtClean="0"/>
              <a:t>, 108-115. </a:t>
            </a:r>
            <a:r>
              <a:rPr lang="en-US" b="0" i="0" u="none" baseline="0" dirty="0" err="1" smtClean="0"/>
              <a:t>doi</a:t>
            </a:r>
            <a:r>
              <a:rPr lang="en-US" b="0" i="0" u="none" baseline="0" dirty="0" smtClean="0"/>
              <a:t>: 10.1370/afm.2358</a:t>
            </a:r>
          </a:p>
          <a:p>
            <a:endParaRPr lang="en-US" b="0" i="1" u="none" baseline="0" dirty="0" smtClean="0"/>
          </a:p>
          <a:p>
            <a:endParaRPr lang="en-US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none" baseline="0" dirty="0" smtClean="0"/>
          </a:p>
          <a:p>
            <a:r>
              <a:rPr lang="en-US" b="0" i="0" u="none" baseline="0" dirty="0" smtClean="0"/>
              <a:t>UK (campaign to end loneliness), Canada, Australia &amp; other countries are dedicating time and resources to public health campaigns. The USA is doing relatively little</a:t>
            </a:r>
          </a:p>
          <a:p>
            <a:endParaRPr lang="en-US" b="0" i="0" u="none" baseline="0" dirty="0" smtClean="0"/>
          </a:p>
          <a:p>
            <a:r>
              <a:rPr lang="en-US" b="0" i="0" u="none" baseline="0" dirty="0" smtClean="0"/>
              <a:t>https://www.yahoo.com/lifestyle/police-create-chat-benches-to-combat-loneliness-help-make-life-a-little-better-210135136.html</a:t>
            </a:r>
            <a:endParaRPr lang="en-US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baseline="0" dirty="0" smtClean="0"/>
              <a:t>Many cities around the world have chapters</a:t>
            </a:r>
          </a:p>
          <a:p>
            <a:endParaRPr lang="en-US" b="0" i="1" u="none" baseline="0" dirty="0" smtClean="0"/>
          </a:p>
          <a:p>
            <a:endParaRPr lang="en-US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77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Russell, D. (1996). The UCLA loneliness scale (Version 3): Reliability, validity, and factor structure.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Personality Assessment, 66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20–40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Pyle, E., &amp; Evans, D. (2018). </a:t>
            </a:r>
            <a:r>
              <a:rPr lang="en-US" b="1" dirty="0" smtClean="0"/>
              <a:t>Loneliness - What characteristics and circumstances are associated with feeling lonely? </a:t>
            </a:r>
          </a:p>
          <a:p>
            <a:r>
              <a:rPr lang="en-US" dirty="0" smtClean="0"/>
              <a:t>Analysis of characteristics and circumstances associated with loneliness in England using the Community Life Survey, 2016 to 2017. https://www.ons.gov.uk/peoplepopulationandcommunity/wellbeing/articles/lonelinesswhatcharacteristicsandcircumstancesareassociatedwithfeelinglonely/2018-04-10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FED2-29BE-42E4-BA54-B5A80F8AE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AA4A43-6E44-494A-B5BA-EF11BA179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1E6062-2A72-1146-A7E6-924A88F69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26F4E6-C499-F949-A64C-0B413E13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35B2FD-DE4A-2B4F-8229-029A07DB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452EBA-DD63-3A43-9683-86892B8B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A6871-2C6B-2445-8DD0-F224CB6E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4F6C3-FBE5-2C45-9091-11A97BF2C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BED2B-034A-5444-BBDF-9BD5E30F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DAA02D-4F9A-734E-9D2D-5874AB78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CB9A3-77BC-E54F-A23D-8885FAB8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30D54A-D5D7-C84D-BDE8-CE0D4A586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F1B87A-3CC6-ED4D-B48D-2C8671E83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B3FCE2-542E-F749-A302-79CFD108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5CAE9-EAEF-354B-9F5C-17246874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D3D209-E3E6-CB46-8E71-CDADBEBB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ED79F5-0B96-C04F-9DDE-10040330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E38531-E072-8E4B-A1E3-CB07780DE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05C87C-46E7-DC4B-B677-D6D3AD65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DB2FC2-BE9A-994D-95D0-63BAAC4C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685589-492B-A74C-90C1-F491AE72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98888-F40C-B14A-A67D-F1DBC711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F11575-E3FF-9A46-ACC3-DF8CAC7C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40A9C-828B-AA41-85F3-BEA34B94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BC36F-A6C0-C148-8511-E8E13A0A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20CE4-A918-BE49-A767-6E3EC7F2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6DC605-9CB6-234E-B4F3-E553EC1B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CC8F8-8CF7-8342-9466-70498820B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500512-73D6-F34F-A0B8-4787D965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398C9-BE57-9548-86C1-0F385BE9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EA8F06-5B8A-7B47-9B11-569CBF40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33B58E-10AD-C24A-BAD9-AF0879ED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66DED-C470-1B43-BF54-E36AAF15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C9EA46-F9DE-D940-8CA3-76E41A93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0DA3C7-1EB0-CF44-A312-DD041409E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9F00B2-D000-6A47-828F-1AB424B5F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58F2AA-CA88-1C46-83A6-A90C32B3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507142-5B62-E840-A1C9-A2DC076B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85C95E-2255-F745-AAFC-2644DB5B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3E2F54-585A-F445-8B65-EF496694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19A19-0CED-C948-A5A7-9ECC915E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2BBD73-4B6D-2446-BE08-AF326B72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88E9A0-EA37-A646-86F1-5CEAD32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A4D275-AB0D-EC47-84A8-B529C172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9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3AE5837-DC2D-214A-AB9E-0DDDF95A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95BBF6-9830-7D4A-BEA6-59DAC9B7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63228A-D935-4F4F-BE75-5F244195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D8AC5-DEB2-4849-AD05-E8396528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CC06F-77F8-B34C-9AB5-D5272167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668F28-AAC8-554C-B7B3-A53D921D3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B24FB-5077-2A45-BD85-1C01A923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276AD3-D502-C24B-AD9D-3E727488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730DD2-EFAE-294F-A379-483471C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14F49-B581-4C4D-9E00-959286B4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8D564F-7DCC-7A44-909C-C1F8ACAF9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1D11EB-79AE-E444-8831-396306F26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B1C1E7-4B70-3842-A715-F06832B8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A754F6-C793-274F-926F-C72938A0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8BF175-3F1D-8947-A137-84DEF4C5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E9E862-A4D6-4549-910B-C1977A51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527FD6-D0E0-E548-AA3F-2196516D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0FA3CB-CBFE-0042-BF15-700B2DB2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E1AE-D9B7-F14D-94FC-7C524580A4D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F0F48-60DC-434D-8BFD-AC434373A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EA0F6F-6787-4142-88E9-6CD727568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6186-49E5-5E4E-A605-449C26A9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A57E95-E479-1F4C-9A45-AB791BC87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037" y="2406395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Isolation</a:t>
            </a:r>
            <a:endParaRPr lang="en-US" sz="4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1CA3E4-FA83-4543-9F29-21D39932F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1380996"/>
          </a:xfrm>
        </p:spPr>
        <p:txBody>
          <a:bodyPr anchor="b">
            <a:normAutofit/>
          </a:bodyPr>
          <a:lstStyle/>
          <a:p>
            <a:pPr algn="l"/>
            <a:r>
              <a:rPr lang="en-US" sz="1800" b="1" dirty="0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www.ChangeThatMatters.umn.edu</a:t>
            </a:r>
            <a:endParaRPr lang="en-US" sz="1800" b="1" dirty="0">
              <a:solidFill>
                <a:srgbClr val="0159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Freeform 50">
            <a:extLst>
              <a:ext uri="{FF2B5EF4-FFF2-40B4-BE49-F238E27FC236}">
                <a16:creationId xmlns=""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ED59A7-B3B2-DB40-8DBE-4559D1443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35" y="2854329"/>
            <a:ext cx="5239816" cy="21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 Screening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515600" cy="4080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UCLA 3-item Loneliness Questionnaire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1913"/>
              </p:ext>
            </p:extLst>
          </p:nvPr>
        </p:nvGraphicFramePr>
        <p:xfrm>
          <a:off x="695304" y="2764223"/>
          <a:ext cx="10984632" cy="152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1672"/>
                <a:gridCol w="1719072"/>
                <a:gridCol w="1706880"/>
                <a:gridCol w="120700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522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Hardly Ever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522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Sometimes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522F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Often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522F91"/>
                    </a:solidFill>
                  </a:tcPr>
                </a:tc>
              </a:tr>
              <a:tr h="409114">
                <a:tc>
                  <a:txBody>
                    <a:bodyPr/>
                    <a:lstStyle/>
                    <a:p>
                      <a:pPr marL="0" lvl="1" indent="0">
                        <a:buFont typeface="+mj-lt"/>
                        <a:buNone/>
                      </a:pPr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often do you feel you lack companionship?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often do you feel left 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often do you feel isolated from 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2018" y="4574144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*Scores ≥ 6 are considered high loneliness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Interview Questions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do you rely on for support?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 support?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Tangible help (e.g., if you were sick and                        needed a ride to the doctor)?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Advice?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often do you feel lonely?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are your relationships with others?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6" name="Picture 5" descr="C:\Users\uyxxx015\Desktop\Change That Matters\Photos\Increasing Social Connection\gradikaa-aggi-x1Pi--IsCBY-unsplas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5" y="1967344"/>
            <a:ext cx="3069609" cy="2419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for Situations that Often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voke Loneliness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581"/>
            <a:ext cx="10515600" cy="41905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of a partner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Divorce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Moving -- changing jobs or schools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from home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Unemployment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health problems or disability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problems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Living alone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2277" y="2890792"/>
            <a:ext cx="2841523" cy="1938992"/>
          </a:xfrm>
          <a:prstGeom prst="rect">
            <a:avLst/>
          </a:prstGeom>
          <a:solidFill>
            <a:srgbClr val="01599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BUT…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anyone can be lonely at any time!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54377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5437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Evidence-Based Treatments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Reflection…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721" y="2332069"/>
            <a:ext cx="8571079" cy="3813092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about a time when you were lonely. Or perhaps you’re dealing with loneliness now? What was that time like for you?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helped you?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might most help others who are lonely?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5" y="1946787"/>
            <a:ext cx="9329735" cy="41983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out to someone you’ve lost touch with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Meetup.com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pet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therapy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 time on social media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an act of kindness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 (especially with a buddy)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Enjoy nature (walk with a friend)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6" name="Picture 5" descr="C:\Users\uyxxx015\Desktop\Change That Matters\Photos\Increasing Social Connection\woman-holding-dog-31717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t="17554" b="10338"/>
          <a:stretch/>
        </p:blipFill>
        <p:spPr bwMode="auto">
          <a:xfrm>
            <a:off x="7890056" y="2632365"/>
            <a:ext cx="2373745" cy="2692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1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Identified 4 Strategies to Reduce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oneliness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28" y="2607372"/>
            <a:ext cx="7196328" cy="35069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social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 existing social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opportunities for new social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maladaptive social cognitions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45368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Social Skills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1877568"/>
            <a:ext cx="6952488" cy="48390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 people to: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conversational 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and receive compliments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 silence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 body language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 physical intimacy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meaningful relationships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work best in combination with other approaches, or to help someone with an identified skill deficit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286" y="2328955"/>
            <a:ext cx="3361178" cy="2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 Existing Social Support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already have others in their lives, but they may not use their networks effectively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types of support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2020037"/>
              </p:ext>
            </p:extLst>
          </p:nvPr>
        </p:nvGraphicFramePr>
        <p:xfrm>
          <a:off x="1609343" y="3352354"/>
          <a:ext cx="8654457" cy="32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8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 Existing Social Support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873316" y="1866899"/>
            <a:ext cx="594055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Map out social network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Identify people to strengthen relationships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Spend more time with someone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Express gratitude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Identify gaps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Increase opportunities for social connections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1775" y="1778699"/>
            <a:ext cx="5227881" cy="4991101"/>
            <a:chOff x="0" y="0"/>
            <a:chExt cx="3657600" cy="355282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3657600" cy="3552825"/>
              <a:chOff x="0" y="0"/>
              <a:chExt cx="3657600" cy="355282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0" y="0"/>
                <a:ext cx="3657600" cy="3552825"/>
              </a:xfrm>
              <a:prstGeom prst="ellipse">
                <a:avLst/>
              </a:prstGeom>
              <a:solidFill>
                <a:srgbClr val="522F9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3875" y="523875"/>
                <a:ext cx="2609850" cy="2505075"/>
              </a:xfrm>
              <a:prstGeom prst="ellipse">
                <a:avLst/>
              </a:prstGeom>
              <a:solidFill>
                <a:srgbClr val="01599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52500" y="971550"/>
                <a:ext cx="1704975" cy="1657350"/>
              </a:xfrm>
              <a:prstGeom prst="ellipse">
                <a:avLst/>
              </a:prstGeom>
              <a:solidFill>
                <a:srgbClr val="07B5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7B5C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7B5C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7B5C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7B5C5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71611" y="1543105"/>
                <a:ext cx="714375" cy="647700"/>
              </a:xfrm>
              <a:prstGeom prst="ellipse">
                <a:avLst/>
              </a:prstGeom>
              <a:solidFill>
                <a:srgbClr val="A5CF4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YOU</a:t>
                </a:r>
              </a:p>
            </p:txBody>
          </p: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85849" y="1132867"/>
              <a:ext cx="1487833" cy="48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People you can call at 3:00 AM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902942" y="737856"/>
              <a:ext cx="1804090" cy="25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Close relationships</a:t>
              </a: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085849" y="151837"/>
              <a:ext cx="1485900" cy="27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Acquaintances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1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822054"/>
            <a:ext cx="12205447" cy="228182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77155" y="1822054"/>
            <a:ext cx="10515600" cy="228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Brief Overview</a:t>
            </a:r>
            <a:endParaRPr sz="5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Opportunities for New Social Contacts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people to branch out and find opportunities to develop new social connections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a class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a group or club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a meetup (meetup.com)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a gym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7" name="Picture 6" descr="C:\Users\uyxxx015\Desktop\Change That Matters\Photos\Increasing Social Connection\anna-earl-cTtE2FlIRoU-unsplas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31" y="2645928"/>
            <a:ext cx="2615624" cy="3383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Maladaptive Social Cognitions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who feel lonely have particular cognitive biases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for people to feel less lonely, they must…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2946" y="4596381"/>
            <a:ext cx="8736318" cy="2007301"/>
            <a:chOff x="1841586" y="3840477"/>
            <a:chExt cx="8736318" cy="2007301"/>
          </a:xfrm>
        </p:grpSpPr>
        <p:sp>
          <p:nvSpPr>
            <p:cNvPr id="6" name="Rounded Rectangle 5"/>
            <p:cNvSpPr/>
            <p:nvPr/>
          </p:nvSpPr>
          <p:spPr>
            <a:xfrm>
              <a:off x="1841586" y="3840479"/>
              <a:ext cx="2255520" cy="2007299"/>
            </a:xfrm>
            <a:prstGeom prst="roundRect">
              <a:avLst/>
            </a:prstGeom>
            <a:solidFill>
              <a:srgbClr val="07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Change thoughts</a:t>
              </a:r>
              <a:endPara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00491" y="3840479"/>
              <a:ext cx="2255520" cy="2007299"/>
            </a:xfrm>
            <a:prstGeom prst="roundRect">
              <a:avLst/>
            </a:prstGeom>
            <a:solidFill>
              <a:srgbClr val="522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Change social behaviors</a:t>
              </a:r>
              <a:endPara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22384" y="3840477"/>
              <a:ext cx="2255520" cy="2007299"/>
            </a:xfrm>
            <a:prstGeom prst="roundRect">
              <a:avLst/>
            </a:prstGeom>
            <a:solidFill>
              <a:srgbClr val="A5C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Reduce loneliness</a:t>
              </a:r>
              <a:endPara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097106" y="4844127"/>
              <a:ext cx="1003385" cy="0"/>
            </a:xfrm>
            <a:prstGeom prst="straightConnector1">
              <a:avLst/>
            </a:prstGeom>
            <a:ln w="76200">
              <a:solidFill>
                <a:srgbClr val="119F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356011" y="4844127"/>
              <a:ext cx="1003385" cy="0"/>
            </a:xfrm>
            <a:prstGeom prst="straightConnector1">
              <a:avLst/>
            </a:prstGeom>
            <a:ln w="76200">
              <a:solidFill>
                <a:srgbClr val="119F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68968"/>
              </p:ext>
            </p:extLst>
          </p:nvPr>
        </p:nvGraphicFramePr>
        <p:xfrm>
          <a:off x="838199" y="2338338"/>
          <a:ext cx="103906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/>
                <a:gridCol w="6047231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Negatively evaluate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interpersonal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Expect others to reject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Have low self-worth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Blame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themselves for social failures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 more self-conscious in social situations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Adopt behaviors that increase likelihood of rejection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Evidence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750" y="2439671"/>
            <a:ext cx="8086777" cy="4351338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Meta-analysis of loneliness interventions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al., 2011)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 RCTs comparing a loneliness intervention to control:</a:t>
            </a:r>
          </a:p>
          <a:p>
            <a:pPr lvl="2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addressing maladaptive social thoughts had the biggest effect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enhancing social support also reduced loneliness, but to a lesser extent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to improve social skills or increase opportunities for social interaction had null effects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7" y="2534844"/>
            <a:ext cx="3241584" cy="23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040016"/>
            <a:ext cx="12205447" cy="189681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040016"/>
            <a:ext cx="10515600" cy="189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Matters’ Focus</a:t>
            </a:r>
            <a:b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 Values and Meaning in Life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Relationships Matter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Relationships with others are a primary source of meaning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often define ourselves by our roles in relation to others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Spouse or partner, parent, sibling, child, friend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Maintaining important relationships with others is key for overall health and well-being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9" y="2287492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1475" y="22874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Tool for Addressing in Primary Care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0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Maladaptive Social Cognitions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have barriers to social connections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76393" y="2758698"/>
            <a:ext cx="4649492" cy="3418265"/>
          </a:xfrm>
          <a:prstGeom prst="roundRect">
            <a:avLst/>
          </a:prstGeom>
          <a:solidFill>
            <a:srgbClr val="522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Unhelpful thoughts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“Nobody likes me”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“I’m boring”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“I’m awkward”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“I’m worthless”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“People can’t be trusted”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79115" y="2758697"/>
            <a:ext cx="4974019" cy="3418265"/>
          </a:xfrm>
          <a:prstGeom prst="roundRect">
            <a:avLst/>
          </a:prstGeom>
          <a:solidFill>
            <a:srgbClr val="119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Unhelpful behaviors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Sleeping too much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Excessive video games or TV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Saying “no” to invitations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media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Substance or alcohol misuse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Metaphor of a Brick Wall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Sometimes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think or act in ways that keep us isolated. Imagine these things like bricks in a wall.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Bricks can be </a:t>
            </a:r>
            <a:r>
              <a:rPr lang="en-US" dirty="0">
                <a:solidFill>
                  <a:srgbClr val="07B5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ineffective coping tools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dirty="0">
                <a:solidFill>
                  <a:srgbClr val="07B5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negative self-statements</a:t>
            </a:r>
            <a:r>
              <a:rPr lang="en-US" dirty="0">
                <a:solidFill>
                  <a:srgbClr val="119F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those things for you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13" y="4226978"/>
            <a:ext cx="9635123" cy="16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34" y="4767093"/>
            <a:ext cx="2200275" cy="207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“Bricks”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709"/>
            <a:ext cx="10515600" cy="4117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patient identify thoughts and behaviors that get in the way of social connection (“the bricks”).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495337" y="3409391"/>
            <a:ext cx="3274065" cy="1720312"/>
          </a:xfrm>
          <a:prstGeom prst="wedgeEllipseCallout">
            <a:avLst/>
          </a:prstGeom>
          <a:solidFill>
            <a:srgbClr val="119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always say no when my friends invite me to go out.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1934179" y="3772000"/>
            <a:ext cx="3316636" cy="1720312"/>
          </a:xfrm>
          <a:prstGeom prst="wedgeEllipseCallout">
            <a:avLst/>
          </a:prstGeom>
          <a:solidFill>
            <a:srgbClr val="522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am afraid they will think I’m weird.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71" y="3903718"/>
            <a:ext cx="2200275" cy="207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Thoughts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and challenge the bricks.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yourself: 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really true?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I being too hard on myself?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would someone close to me say?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this thought helpful or unhelpful?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a new, positive or neutral thought.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7844028" y="2195729"/>
            <a:ext cx="3316636" cy="1720312"/>
          </a:xfrm>
          <a:prstGeom prst="wedgeEllipseCallout">
            <a:avLst/>
          </a:prstGeom>
          <a:solidFill>
            <a:srgbClr val="522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There are people who will like me for me.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Terms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5497"/>
            <a:ext cx="10515600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522F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connection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the “ways one can connect to others socially – through behavioral, social-cognitive, and emotional channels”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522F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Loneliness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the mismatch between a person’s actual and desired social relationships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2" y="4693350"/>
            <a:ext cx="2200275" cy="207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Goals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556" y="2418462"/>
            <a:ext cx="7293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and challenge the bricks.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yourself: 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can I do differently to be less isolated?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a small, SMART goal to increase social connection.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34472" y="2549235"/>
            <a:ext cx="3274065" cy="1720312"/>
          </a:xfrm>
          <a:prstGeom prst="wedgeEllipseCallout">
            <a:avLst/>
          </a:prstGeom>
          <a:solidFill>
            <a:srgbClr val="119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will invite a friend to go on a walk.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common responses after an attempt to connect?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471" y="1907458"/>
            <a:ext cx="8170773" cy="4626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fun. I look forward to spending time with him/her again…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7B5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Or…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horrible!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acted like a fool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thought I was weird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felt so anxious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couldn’t wait to get home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never do that again!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just PROVES that I don’t “fit in” 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need to isolate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>
            <a:off x="5751870" y="4218039"/>
            <a:ext cx="1504335" cy="924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67483" y="3854245"/>
            <a:ext cx="2251588" cy="1569660"/>
          </a:xfrm>
          <a:prstGeom prst="rect">
            <a:avLst/>
          </a:prstGeom>
          <a:solidFill>
            <a:srgbClr val="07B5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Feel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lonelier than before!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these negative reactions?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472" y="2182488"/>
            <a:ext cx="7293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6013" y="2274838"/>
            <a:ext cx="87507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Lonely people are often </a:t>
            </a:r>
            <a:r>
              <a:rPr lang="en-US" dirty="0">
                <a:solidFill>
                  <a:srgbClr val="07B5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hypervigilant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any possible sign of rejection or disapproval. They may misinterpret a lack of response.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rgbClr val="0159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 </a:t>
            </a:r>
            <a:endParaRPr lang="en-US" dirty="0" smtClean="0">
              <a:solidFill>
                <a:srgbClr val="0159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texted a co-worker to see if she wanted to go to lunch together; she never responded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Interpretation: She doesn’t like me. She wouldn’t want to be seen out with me. I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shouldn’t have reached out to her. I made a fool of myself for even asking.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 smtClean="0">
                <a:solidFill>
                  <a:srgbClr val="07B5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Perhaps she had a lunch meeting?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Debrief after patient attempt at connection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30" y="2241482"/>
            <a:ext cx="93604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Praise effort. Explore what went WELL.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how patient can continue and/or expand on effort.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and challenge patient explanations for disappointing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patience and persistence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Forming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meaningful relationships takes time.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Not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is going to like you – that’s ok!</a:t>
            </a:r>
          </a:p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Keep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trying…</a:t>
            </a: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30933" y="2033554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0628" y="20335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Patient Handout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"/>
          <a:stretch/>
        </p:blipFill>
        <p:spPr bwMode="auto">
          <a:xfrm>
            <a:off x="6071790" y="626031"/>
            <a:ext cx="2382148" cy="540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"/>
          <a:stretch/>
        </p:blipFill>
        <p:spPr bwMode="auto">
          <a:xfrm>
            <a:off x="8730566" y="582861"/>
            <a:ext cx="2430098" cy="55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Noteworthy Features of the Handout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increasing social connection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 bricks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 and challenging thoughts and behaviors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a goal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to increase social connection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encouragement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7" y="2157992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2157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EHR Templates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5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89811" y="365125"/>
            <a:ext cx="110048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Documentation Template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8273" y="61180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Assess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:  Current 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support network: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Thoughts that keep patient isolated: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New or positive thought: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Isolating behaviors: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Goal to increase social connection: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300" b="1" dirty="0">
                <a:latin typeface="Verdana" panose="020B0604030504040204" pitchFamily="34" charset="0"/>
                <a:ea typeface="Verdana" panose="020B0604030504040204" pitchFamily="34" charset="0"/>
              </a:rPr>
              <a:t>Plan: 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Specific 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goal: ***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Referrals: 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{Behavioral health, Outside 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mental health 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facility, Psychiatry, Intensive 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utpatient program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 Other}</a:t>
            </a:r>
            <a:endParaRPr lang="en-US" sz="3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Follow-up: ***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500" i="1" dirty="0">
                <a:latin typeface="Verdana" panose="020B0604030504040204" pitchFamily="34" charset="0"/>
                <a:ea typeface="Verdana" panose="020B0604030504040204" pitchFamily="34" charset="0"/>
              </a:rPr>
              <a:t>Change that Matters Increasing Social Connection handout given.</a:t>
            </a:r>
            <a:endParaRPr lang="en-US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</a:rPr>
              <a:t>*** minutes spent counseling patient on decreasing social isolation to improve overall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After Visit Summary (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AVS) Template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475" y="1954934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Today </a:t>
            </a:r>
            <a:r>
              <a:rPr lang="en-US" sz="3800" dirty="0">
                <a:latin typeface="Verdana" panose="020B0604030504040204" pitchFamily="34" charset="0"/>
                <a:ea typeface="Verdana" panose="020B0604030504040204" pitchFamily="34" charset="0"/>
              </a:rPr>
              <a:t>we talked about ways to increase your social connections.</a:t>
            </a:r>
          </a:p>
          <a:p>
            <a:pPr marL="0" indent="0">
              <a:buNone/>
            </a:pP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You </a:t>
            </a:r>
            <a:r>
              <a:rPr lang="en-US" sz="3800" dirty="0">
                <a:latin typeface="Verdana" panose="020B0604030504040204" pitchFamily="34" charset="0"/>
                <a:ea typeface="Verdana" panose="020B0604030504040204" pitchFamily="34" charset="0"/>
              </a:rPr>
              <a:t>set a goal to *** </a:t>
            </a:r>
          </a:p>
          <a:p>
            <a:pPr marL="0" indent="0">
              <a:buNone/>
            </a:pP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</a:t>
            </a:r>
            <a:r>
              <a:rPr lang="en-US" sz="3800" dirty="0">
                <a:latin typeface="Verdana" panose="020B0604030504040204" pitchFamily="34" charset="0"/>
                <a:ea typeface="Verdana" panose="020B0604030504040204" pitchFamily="34" charset="0"/>
              </a:rPr>
              <a:t>will follow up on this plan at your next appointment.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Here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are some other ideas to help overcome loneliness and have more meaningful relationships in your life: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Do an act of kindness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friend or stranger. 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Reach out to someone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you have lost contact with or to an acquaintance you would like to get to know better.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Attend events and classes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Find a Meetup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(meetup.com) or similar website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that lists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activities that interest you in your community. 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Volunteer.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Decrease time on social media.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Get a pet.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Be patient.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Remember that relationships take time and work.</a:t>
            </a:r>
          </a:p>
          <a:p>
            <a:pPr lvl="0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Consider therapy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 help challenge your negative thoughts and change the behaviors that keep you isolated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7" y="1920198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19201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Structured Practice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Loneliness ≠ Solitude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Loneliness does not always mean lack of social contacts</a:t>
            </a: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surrounded by many people or interact with many people but feel very lonely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7" name="Picture 6" descr="Image result for surrounded by people but feel alo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64" y="4244228"/>
            <a:ext cx="4476750" cy="234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9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Practice Activity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Partner with someone near you</a:t>
            </a:r>
          </a:p>
          <a:p>
            <a:pPr marL="914400" lvl="1" indent="-381000">
              <a:spcBef>
                <a:spcPts val="0"/>
              </a:spcBef>
              <a:buSzPts val="2400"/>
              <a:buFont typeface="Verdana"/>
              <a:buChar char="○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One person will be the patient</a:t>
            </a:r>
          </a:p>
          <a:p>
            <a:pPr marL="914400" lvl="1" indent="-381000">
              <a:spcBef>
                <a:spcPts val="0"/>
              </a:spcBef>
              <a:buSzPts val="2400"/>
              <a:buFont typeface="Verdana"/>
              <a:buChar char="○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One person with be the provider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Think of a patient on your panel that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is quite lonely.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Imagine him/her for the role play.</a:t>
            </a:r>
          </a:p>
          <a:p>
            <a:pPr marL="457200" lvl="0" indent="-342900">
              <a:spcBef>
                <a:spcPts val="0"/>
              </a:spcBef>
              <a:buSzPts val="1800"/>
              <a:buFont typeface="Verdana"/>
              <a:buChar char="●"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Using the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handout and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EHR template, role play the discussion.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Take about 5 minutes and then switch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749781"/>
            <a:ext cx="12205447" cy="2073994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47666" y="1728688"/>
            <a:ext cx="10515600" cy="207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Responding to Common Challenges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4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Doc…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22F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KNOW people won’t like me. I’ve tried meeting new people and getting out more, but it’s failed every time.  I end up feeling even worse!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Empathize with patient’s fear and pain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“brick” (“no one will like me”)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small steps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Switch focus to helpfulness – how much does this thought help or hurt them in reaching their goals?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Doc…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522F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I’ve had a really difficult past. People who I thought I could trust later hurt me. I’m not sure I want to risk putting myself out there again…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 it takes courage to keep trying!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patient to consider therapy to help deal with traumatic past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 patient it’s his/her choice…and to take small steps.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Validate qualities you appreciate in the patient (e.g., good sense of humor)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Instill hope!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6724" y="159639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1596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Resources for Further Learning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3"/>
          <p:cNvSpPr txBox="1">
            <a:spLocks noGrp="1"/>
          </p:cNvSpPr>
          <p:nvPr>
            <p:ph type="body" idx="1"/>
          </p:nvPr>
        </p:nvSpPr>
        <p:spPr>
          <a:xfrm>
            <a:off x="838200" y="1734134"/>
            <a:ext cx="10515600" cy="466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Holt-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Lunstad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J., Robles, T. F., &amp;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Sbarra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D. A. (2017). Advancing social connections as a public health priority in the United States.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American Psychologist, 72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(6), 517-530.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05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Mann, F., Bone, J. K., Lloyd-Evans, B.,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Frerichs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J., Pinfold, V., Ma, R., .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Johnson, S. (2017). A life less lonely: The state of the art in interventions to reduce loneliness in people with mental health problems.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Social Psychiatry and Psychiatric Epidemiology, 52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627-638.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C. M., Chen, H.-Y.,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Hawkley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L. C., &amp;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Cacioppo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J. T. (2011). A meta-analysis of interventions to reduce loneliness.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Personality and Social Psychology Bulletin, 15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(3), 219-266.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834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 Team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Stephanie A. Hooker, PhD, MPH (co-PI)</a:t>
            </a: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Michelle D. Sherman, PhD, ABPP (co-PI)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Katie Loth, PhD, MPH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Jean Moon,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PharmD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BCACP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Kacey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Justesen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Andrew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Slattengren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DO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Sam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Ngaw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r>
              <a:rPr lang="en-US" dirty="0"/>
              <a:t>				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Anne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Doering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Marc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Uy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BA, MPH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193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1f84d6a8f_1_45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71f84d6a8f_1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Special Thanks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g71f84d6a8f_1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7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University of Minnesota Academic Health Center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and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National Institute for Integrated Behavioral Health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for financial support for their development and evaluation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of Change that Matters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g71f84d6a8f_1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71f84d6a8f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076" y="4667675"/>
            <a:ext cx="3577025" cy="13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71f84d6a8f_1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4400" y="4667675"/>
            <a:ext cx="2988700" cy="182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4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Loneliness in Relationships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20A1D-BCC2-0B44-B5F4-684DC763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5411" cy="4351338"/>
          </a:xfrm>
        </p:spPr>
        <p:txBody>
          <a:bodyPr/>
          <a:lstStyle/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Intimacy or connection fizzles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illness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problems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 abuse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illness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Traveling for work or military deployment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6" name="Picture 5" descr="C:\Users\uyxxx015\Desktop\Change That Matters\Photos\Stress\woman-and-man-sitting-on-brown-wooden-bench-9849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r="11783"/>
          <a:stretch/>
        </p:blipFill>
        <p:spPr bwMode="auto">
          <a:xfrm>
            <a:off x="7893547" y="2157762"/>
            <a:ext cx="3617871" cy="340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Loneliness in Primary Care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7021"/>
              </p:ext>
            </p:extLst>
          </p:nvPr>
        </p:nvGraphicFramePr>
        <p:xfrm>
          <a:off x="1307760" y="2407746"/>
          <a:ext cx="1004603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318"/>
                <a:gridCol w="6921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6600" b="1" dirty="0" smtClean="0">
                          <a:solidFill>
                            <a:srgbClr val="522F9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76% </a:t>
                      </a:r>
                      <a:endParaRPr lang="en-US" sz="6600" b="1" dirty="0">
                        <a:solidFill>
                          <a:srgbClr val="522F9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522F9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number of family doctors who report that between 1 and 5 patients a day attend primarily due to loneliness</a:t>
                      </a:r>
                      <a:endParaRPr lang="en-US" b="0" i="0" u="none" baseline="0" dirty="0" smtClean="0">
                        <a:solidFill>
                          <a:srgbClr val="522F9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600" b="1" dirty="0" smtClean="0">
                          <a:solidFill>
                            <a:srgbClr val="119F5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20%</a:t>
                      </a:r>
                      <a:endParaRPr lang="en-US" sz="6600" b="1" dirty="0">
                        <a:solidFill>
                          <a:srgbClr val="119F5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19F5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 prevalence</a:t>
                      </a:r>
                      <a:r>
                        <a:rPr lang="en-US" baseline="0" dirty="0" smtClean="0">
                          <a:solidFill>
                            <a:srgbClr val="119F5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 loneliness across three outpatient primary care practices in the U.S. </a:t>
                      </a:r>
                      <a:endParaRPr lang="en-US" b="0" i="0" u="none" baseline="0" dirty="0">
                        <a:solidFill>
                          <a:srgbClr val="119F5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6600" b="1" dirty="0">
                        <a:solidFill>
                          <a:srgbClr val="01599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1599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9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Campaigns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16294" y="1995487"/>
            <a:ext cx="2362200" cy="11906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577080" y="2900362"/>
            <a:ext cx="3037840" cy="10572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9104363" y="3722123"/>
            <a:ext cx="2200275" cy="15430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740123" y="3586930"/>
            <a:ext cx="3337560" cy="276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6379" y="4030824"/>
            <a:ext cx="1444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Tracey Crouch – UK’s first Ministry for Loneliness (2018)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4732388" y="5014531"/>
            <a:ext cx="4371975" cy="838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12" y="717756"/>
            <a:ext cx="3410872" cy="21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98AE2-AB52-B74E-AAE0-DE0166FE4E2E}"/>
              </a:ext>
            </a:extLst>
          </p:cNvPr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>
            <a:solidFill>
              <a:srgbClr val="015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90E82-04D7-054F-8DD0-46F2CB9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Grassroots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nitiatives 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C9C27-55D6-C548-842D-F51FC675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01" y="6029888"/>
            <a:ext cx="1793727" cy="739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074658"/>
            <a:ext cx="96599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06" y="730762"/>
            <a:ext cx="2352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2556063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44923" y="25560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Assessment Strategies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nge that matters Template" id="{48D9573B-0467-AE47-A0F6-F25507F5E2D3}" vid="{1953FF24-F097-344D-AF0D-E64AAC548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Change that matters Template</Template>
  <TotalTime>1101</TotalTime>
  <Words>2352</Words>
  <Application>Microsoft Office PowerPoint</Application>
  <PresentationFormat>Custom</PresentationFormat>
  <Paragraphs>392</Paragraphs>
  <Slides>47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Social Isolation</vt:lpstr>
      <vt:lpstr>Brief Overview</vt:lpstr>
      <vt:lpstr>Defining Terms</vt:lpstr>
      <vt:lpstr>Loneliness ≠ Solitude</vt:lpstr>
      <vt:lpstr>Loneliness in Relationships</vt:lpstr>
      <vt:lpstr>Loneliness in Primary Care</vt:lpstr>
      <vt:lpstr>Public Health Campaigns</vt:lpstr>
      <vt:lpstr>Grassroots Initiatives </vt:lpstr>
      <vt:lpstr>Assessment Strategies</vt:lpstr>
      <vt:lpstr>Self-report Screening</vt:lpstr>
      <vt:lpstr>Clinical Interview Questions</vt:lpstr>
      <vt:lpstr>Listen for Situations that Often Evoke Loneliness</vt:lpstr>
      <vt:lpstr>Evidence-Based Treatments</vt:lpstr>
      <vt:lpstr>Reflection…</vt:lpstr>
      <vt:lpstr>Common Tips</vt:lpstr>
      <vt:lpstr>Research Identified 4 Strategies to Reduce Loneliness</vt:lpstr>
      <vt:lpstr>Improve Social Skills</vt:lpstr>
      <vt:lpstr>Enhance Existing Social Support</vt:lpstr>
      <vt:lpstr>Enhance Existing Social Support</vt:lpstr>
      <vt:lpstr>Create Opportunities for New Social Contacts</vt:lpstr>
      <vt:lpstr>Address Maladaptive Social Cognitions</vt:lpstr>
      <vt:lpstr>Research Evidence</vt:lpstr>
      <vt:lpstr>Change That Matters’ Focus on Values and Meaning in Life</vt:lpstr>
      <vt:lpstr>Relationships Matter</vt:lpstr>
      <vt:lpstr>Tool for Addressing in Primary Care</vt:lpstr>
      <vt:lpstr>Addressing Maladaptive Social Cognitions</vt:lpstr>
      <vt:lpstr>Metaphor of a Brick Wall</vt:lpstr>
      <vt:lpstr>Identify “Bricks”</vt:lpstr>
      <vt:lpstr>Challenge Thoughts</vt:lpstr>
      <vt:lpstr>Set Goals</vt:lpstr>
      <vt:lpstr>What are common responses after an attempt to connect? </vt:lpstr>
      <vt:lpstr>Why these negative reactions?</vt:lpstr>
      <vt:lpstr>Debrief after patient attempt at connection</vt:lpstr>
      <vt:lpstr>Patient Handout</vt:lpstr>
      <vt:lpstr>Noteworthy Features of the Handout</vt:lpstr>
      <vt:lpstr>EHR Templates</vt:lpstr>
      <vt:lpstr>Documentation Template</vt:lpstr>
      <vt:lpstr>After Visit Summary (AVS) Template</vt:lpstr>
      <vt:lpstr>Structured Practice</vt:lpstr>
      <vt:lpstr>Practice Activity</vt:lpstr>
      <vt:lpstr>Responding to Common Challenges</vt:lpstr>
      <vt:lpstr>But Doc…</vt:lpstr>
      <vt:lpstr>But Doc…</vt:lpstr>
      <vt:lpstr>Resources for Further Learning</vt:lpstr>
      <vt:lpstr>Resources</vt:lpstr>
      <vt:lpstr>Change That Matters Team</vt:lpstr>
      <vt:lpstr>Special Thanks</vt:lpstr>
    </vt:vector>
  </TitlesOfParts>
  <Company>HealthPartners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Hooker, Stephanie A</dc:creator>
  <cp:lastModifiedBy>Michelle</cp:lastModifiedBy>
  <cp:revision>72</cp:revision>
  <dcterms:created xsi:type="dcterms:W3CDTF">2019-06-20T15:28:56Z</dcterms:created>
  <dcterms:modified xsi:type="dcterms:W3CDTF">2020-03-31T14:39:25Z</dcterms:modified>
</cp:coreProperties>
</file>