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93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Verdana" panose="020B0604030504040204" pitchFamily="34" charset="0"/>
      <p:regular r:id="rId44"/>
      <p:bold r:id="rId45"/>
      <p:italic r:id="rId46"/>
      <p:boldItalic r:id="rId47"/>
    </p:embeddedFont>
    <p:embeddedFont>
      <p:font typeface="Roboto" panose="020B060402020202020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jzOp1EvWvNdgNTUJXDVS01/GwY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9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354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21963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7" name="Google Shape;16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6" name="Google Shape;17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4" name="Google Shape;18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3" name="Google Shape;19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Patients Not Ready To Make A Quit Attempt Now (The "5 R's"). Content last reviewed December 2012. Agency for Healthcare Research and Quality, Rockville, MD.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https://www.ahrq.gov/prevention/guidelines/tobacco/5rs.html</a:t>
            </a:r>
            <a:endParaRPr/>
          </a:p>
        </p:txBody>
      </p:sp>
      <p:sp>
        <p:nvSpPr>
          <p:cNvPr id="211" name="Google Shape;21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0" name="Google Shape;22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8" name="Google Shape;22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8" name="Google Shape;2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7" name="Google Shape;24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5" name="Google Shape;25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2" name="Google Shape;26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1" name="Google Shape;27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8" name="Google Shape;27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6" name="Google Shape;28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3" name="Google Shape;29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71f84d6a8f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1" name="Google Shape;301;g71f84d6a8f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71f84d6a8f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9" name="Google Shape;309;g71f84d6a8f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7" name="Google Shape;31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Jamal et al., 2015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Fiore et al., 2008</a:t>
            </a:r>
            <a:endParaRPr/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71f84d6a8f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4" name="Google Shape;324;g71f84d6a8f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2" name="Google Shape;33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9" name="Google Shape;33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819c2dcf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7" name="Google Shape;347;g819c2dcf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5" name="Google Shape;35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2" name="Google Shape;36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0" name="Google Shape;3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71f84d6a8f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8" name="Google Shape;378;g71f84d6a8f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1f84d6a8f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" name="Google Shape;117;g71f84d6a8f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Fiore et al., 2008</a:t>
            </a:r>
            <a:endParaRPr/>
          </a:p>
        </p:txBody>
      </p:sp>
      <p:sp>
        <p:nvSpPr>
          <p:cNvPr id="125" name="Google Shape;1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" name="Google Shape;1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B1B1B"/>
                </a:solidFill>
                <a:latin typeface="Roboto"/>
                <a:ea typeface="Roboto"/>
                <a:cs typeface="Roboto"/>
                <a:sym typeface="Roboto"/>
              </a:rPr>
              <a:t>Five Major Steps to Intervention (The "5 A's"). Content last reviewed December 2012. Agency for Healthcare Research and Quality, Rockville, MD.</a:t>
            </a:r>
            <a:endParaRPr sz="1000">
              <a:solidFill>
                <a:srgbClr val="1B1B1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B1B1B"/>
                </a:solidFill>
                <a:latin typeface="Roboto"/>
                <a:ea typeface="Roboto"/>
                <a:cs typeface="Roboto"/>
                <a:sym typeface="Roboto"/>
              </a:rPr>
              <a:t>https://www.ahrq.gov/prevention/guidelines/tobacco/5steps.html</a:t>
            </a:r>
            <a:endParaRPr sz="1000">
              <a:solidFill>
                <a:srgbClr val="1B1B1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4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4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4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smokefree.gov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ahrq.gov/prevention/guidelines/tobacco/clinicians/index.html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B5C5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rgbClr val="4472C3">
                  <a:alpha val="81568"/>
                </a:srgbClr>
              </a:gs>
              <a:gs pos="25000">
                <a:srgbClr val="4472C4">
                  <a:alpha val="60000"/>
                </a:srgbClr>
              </a:gs>
              <a:gs pos="94000">
                <a:srgbClr val="AEABAB"/>
              </a:gs>
              <a:gs pos="100000">
                <a:srgbClr val="AEABAB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975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>
            <a:spLocks noGrp="1"/>
          </p:cNvSpPr>
          <p:nvPr>
            <p:ph type="ctrTitle"/>
          </p:nvPr>
        </p:nvSpPr>
        <p:spPr>
          <a:xfrm>
            <a:off x="804483" y="1557214"/>
            <a:ext cx="5227350" cy="1297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Smoking Cessation</a:t>
            </a:r>
            <a:endParaRPr sz="4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7" name="Google Shape;87;p1"/>
          <p:cNvSpPr txBox="1">
            <a:spLocks noGrp="1"/>
          </p:cNvSpPr>
          <p:nvPr>
            <p:ph type="subTitle" idx="1"/>
          </p:nvPr>
        </p:nvSpPr>
        <p:spPr>
          <a:xfrm>
            <a:off x="804483" y="4596337"/>
            <a:ext cx="4805691" cy="83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rgbClr val="01599C"/>
                </a:solidFill>
                <a:latin typeface="Verdana"/>
                <a:ea typeface="Verdana"/>
                <a:cs typeface="Verdana"/>
                <a:sym typeface="Verdana"/>
              </a:rPr>
              <a:t>www.ChangeThatMatters.umn.edu</a:t>
            </a:r>
            <a:endParaRPr sz="1800" b="1" dirty="0">
              <a:solidFill>
                <a:srgbClr val="01599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6727121" y="581159"/>
            <a:ext cx="5464879" cy="6276841"/>
          </a:xfrm>
          <a:custGeom>
            <a:avLst/>
            <a:gdLst/>
            <a:ahLst/>
            <a:cxnLst/>
            <a:rect l="l" t="t" r="r" b="b"/>
            <a:pathLst>
              <a:path w="5464879" h="6276841" extrusionOk="0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B3C6E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1935" y="2854329"/>
            <a:ext cx="5239816" cy="2161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Step 2: Advise to Quit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3" name="Google Shape;163;p16"/>
          <p:cNvSpPr txBox="1">
            <a:spLocks noGrp="1"/>
          </p:cNvSpPr>
          <p:nvPr>
            <p:ph type="body" idx="1"/>
          </p:nvPr>
        </p:nvSpPr>
        <p:spPr>
          <a:xfrm>
            <a:off x="485275" y="1822450"/>
            <a:ext cx="10257000" cy="47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600">
                <a:solidFill>
                  <a:srgbClr val="4472C3"/>
                </a:solidFill>
                <a:latin typeface="Verdana"/>
                <a:ea typeface="Verdana"/>
                <a:cs typeface="Verdana"/>
                <a:sym typeface="Verdana"/>
              </a:rPr>
              <a:t>Be </a:t>
            </a:r>
            <a:r>
              <a:rPr lang="en-US" sz="2600" i="1">
                <a:solidFill>
                  <a:srgbClr val="4472C3"/>
                </a:solidFill>
                <a:latin typeface="Verdana"/>
                <a:ea typeface="Verdana"/>
                <a:cs typeface="Verdana"/>
                <a:sym typeface="Verdana"/>
              </a:rPr>
              <a:t>clear</a:t>
            </a:r>
            <a:r>
              <a:rPr lang="en-US" sz="2600">
                <a:latin typeface="Verdana"/>
                <a:ea typeface="Verdana"/>
                <a:cs typeface="Verdana"/>
                <a:sym typeface="Verdana"/>
              </a:rPr>
              <a:t>:</a:t>
            </a:r>
            <a:r>
              <a:rPr lang="en-US" sz="2600" i="1">
                <a:latin typeface="Verdana"/>
                <a:ea typeface="Verdana"/>
                <a:cs typeface="Verdana"/>
                <a:sym typeface="Verdana"/>
              </a:rPr>
              <a:t> It is important that you quit smoking now, and I can help you.</a:t>
            </a:r>
            <a:endParaRPr sz="2600" i="1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 i="1">
                <a:latin typeface="Verdana"/>
                <a:ea typeface="Verdana"/>
                <a:cs typeface="Verdana"/>
                <a:sym typeface="Verdana"/>
              </a:rPr>
              <a:t> </a:t>
            </a:r>
            <a:endParaRPr sz="1000" i="1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600">
                <a:solidFill>
                  <a:srgbClr val="01599C"/>
                </a:solidFill>
                <a:latin typeface="Verdana"/>
                <a:ea typeface="Verdana"/>
                <a:cs typeface="Verdana"/>
                <a:sym typeface="Verdana"/>
              </a:rPr>
              <a:t>Be </a:t>
            </a:r>
            <a:r>
              <a:rPr lang="en-US" sz="2600" i="1">
                <a:solidFill>
                  <a:srgbClr val="01599C"/>
                </a:solidFill>
                <a:latin typeface="Verdana"/>
                <a:ea typeface="Verdana"/>
                <a:cs typeface="Verdana"/>
                <a:sym typeface="Verdana"/>
              </a:rPr>
              <a:t>strong</a:t>
            </a:r>
            <a:r>
              <a:rPr lang="en-US" sz="2600"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lang="en-US" sz="2600" i="1">
                <a:latin typeface="Verdana"/>
                <a:ea typeface="Verdana"/>
                <a:cs typeface="Verdana"/>
                <a:sym typeface="Verdana"/>
              </a:rPr>
              <a:t>As your physician, I need you to know that quitting smoking is the most important thing you can do to protect your health now and in the future.</a:t>
            </a:r>
            <a:endParaRPr sz="2600" i="1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  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600">
                <a:solidFill>
                  <a:srgbClr val="01599C"/>
                </a:solidFill>
                <a:latin typeface="Verdana"/>
                <a:ea typeface="Verdana"/>
                <a:cs typeface="Verdana"/>
                <a:sym typeface="Verdana"/>
              </a:rPr>
              <a:t>Be </a:t>
            </a:r>
            <a:r>
              <a:rPr lang="en-US" sz="2600" i="1">
                <a:solidFill>
                  <a:srgbClr val="01599C"/>
                </a:solidFill>
                <a:latin typeface="Verdana"/>
                <a:ea typeface="Verdana"/>
                <a:cs typeface="Verdana"/>
                <a:sym typeface="Verdana"/>
              </a:rPr>
              <a:t>personalized</a:t>
            </a:r>
            <a:r>
              <a:rPr lang="en-US" sz="2600"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lang="en-US" sz="2600" i="1">
                <a:latin typeface="Verdana"/>
                <a:ea typeface="Verdana"/>
                <a:cs typeface="Verdana"/>
                <a:sym typeface="Verdana"/>
              </a:rPr>
              <a:t>Continuing to smoke makes your asthma worse, and quitting could dramatically improve your health.</a:t>
            </a:r>
            <a:endParaRPr i="1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4" name="Google Shape;16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"/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Step 3: Assess Willingness to Quit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1" name="Google Shape;17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Verdana"/>
              <a:buChar char="•"/>
            </a:pPr>
            <a:r>
              <a:rPr lang="en-US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Are you willing to give quitting a try?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Verdana"/>
              <a:buChar char="•"/>
            </a:pPr>
            <a:r>
              <a:rPr lang="en-US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Yes: Go to Step 4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685800" lvl="1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Verdana"/>
              <a:buChar char="•"/>
            </a:pPr>
            <a:r>
              <a:rPr lang="en-US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No: Go to Step 3a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2" name="Google Shape;17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9724" y="3023699"/>
            <a:ext cx="3366125" cy="223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8"/>
          <p:cNvSpPr/>
          <p:nvPr/>
        </p:nvSpPr>
        <p:spPr>
          <a:xfrm>
            <a:off x="-13448" y="365125"/>
            <a:ext cx="12205500" cy="1325700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8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4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Step 3A: Motivational Interviewing</a:t>
            </a:r>
            <a:endParaRPr sz="440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9" name="Google Shape;17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8"/>
          <p:cNvSpPr txBox="1"/>
          <p:nvPr/>
        </p:nvSpPr>
        <p:spPr>
          <a:xfrm>
            <a:off x="5120640" y="1825625"/>
            <a:ext cx="623316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93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Font typeface="Verdana"/>
              <a:buChar char="●"/>
            </a:pPr>
            <a:r>
              <a:rPr lang="en-US" sz="2600">
                <a:latin typeface="Verdana"/>
                <a:ea typeface="Verdana"/>
                <a:cs typeface="Verdana"/>
                <a:sym typeface="Verdana"/>
              </a:rPr>
              <a:t>Explore importance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 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How important is it for you to quit smoking?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4572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i="1">
              <a:latin typeface="Verdana"/>
              <a:ea typeface="Verdana"/>
              <a:cs typeface="Verdana"/>
              <a:sym typeface="Verdana"/>
            </a:endParaRPr>
          </a:p>
          <a:p>
            <a:pPr marL="228600" marR="0" lvl="0" indent="-215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Verdana"/>
              <a:buChar char="•"/>
            </a:pPr>
            <a:r>
              <a:rPr lang="en-US" sz="2600"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en-US" sz="260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Normalize concerns</a:t>
            </a:r>
            <a:endParaRPr sz="260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It’s hard to quit smoking.</a:t>
            </a:r>
            <a:endParaRPr sz="2600" i="1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i="1">
              <a:latin typeface="Verdana"/>
              <a:ea typeface="Verdana"/>
              <a:cs typeface="Verdana"/>
              <a:sym typeface="Verdana"/>
            </a:endParaRPr>
          </a:p>
          <a:p>
            <a:pPr marL="228600" marR="0" lvl="0" indent="-215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Verdana"/>
              <a:buChar char="•"/>
            </a:pPr>
            <a:r>
              <a:rPr lang="en-US" sz="2600"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en-US" sz="260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Support autonom</a:t>
            </a:r>
            <a:r>
              <a:rPr lang="en-US" sz="2600">
                <a:latin typeface="Verdana"/>
                <a:ea typeface="Verdana"/>
                <a:cs typeface="Verdana"/>
                <a:sym typeface="Verdana"/>
              </a:rPr>
              <a:t>y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 hear you saying you are not ready to quit right now. I’m here to help when you are ready.</a:t>
            </a:r>
            <a:endParaRPr sz="260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1" name="Google Shape;181;p18"/>
          <p:cNvSpPr/>
          <p:nvPr/>
        </p:nvSpPr>
        <p:spPr>
          <a:xfrm>
            <a:off x="1092450" y="2447825"/>
            <a:ext cx="3489600" cy="24477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07B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Promote Motivation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9"/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9"/>
          <p:cNvSpPr txBox="1"/>
          <p:nvPr/>
        </p:nvSpPr>
        <p:spPr>
          <a:xfrm>
            <a:off x="686700" y="1911750"/>
            <a:ext cx="5634000" cy="44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Arial"/>
              <a:buNone/>
            </a:pP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Highlight discrepancy between behavior and patients values/goals.</a:t>
            </a:r>
            <a:endParaRPr/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20"/>
              <a:buFont typeface="Arial"/>
              <a:buChar char="•"/>
            </a:pPr>
            <a:r>
              <a:rPr lang="en-US" sz="2220" b="0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It sounds like you are very devoted to your family. </a:t>
            </a:r>
            <a:endParaRPr sz="2220" b="0" i="1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20"/>
              <a:buFont typeface="Arial"/>
              <a:buChar char="•"/>
            </a:pPr>
            <a:r>
              <a:rPr lang="en-US" sz="2220" b="0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How does your smoking affect your children?</a:t>
            </a:r>
            <a:endParaRPr sz="2220" b="0" i="1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220" i="1">
              <a:latin typeface="Verdana"/>
              <a:ea typeface="Verdana"/>
              <a:cs typeface="Verdana"/>
              <a:sym typeface="Verdana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Support change talk</a:t>
            </a:r>
            <a:endParaRPr/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20"/>
              <a:buFont typeface="Arial"/>
              <a:buChar char="•"/>
            </a:pPr>
            <a:r>
              <a:rPr lang="en-US" sz="2220" b="0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You realize that smoking affects your breathing and makes it hard to keep up with your kids.</a:t>
            </a:r>
            <a:endParaRPr sz="2220" b="0" i="1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9" name="Google Shape;189;p19"/>
          <p:cNvSpPr/>
          <p:nvPr/>
        </p:nvSpPr>
        <p:spPr>
          <a:xfrm>
            <a:off x="7414350" y="2286000"/>
            <a:ext cx="3489600" cy="24477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07B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Develop Discrepancy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190" name="Google Shape;190;p19"/>
          <p:cNvSpPr/>
          <p:nvPr/>
        </p:nvSpPr>
        <p:spPr>
          <a:xfrm>
            <a:off x="-13448" y="365125"/>
            <a:ext cx="12205500" cy="1325700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8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4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Step 3A: Motivational Interviewing</a:t>
            </a:r>
            <a:endParaRPr sz="440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0"/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0"/>
          <p:cNvSpPr txBox="1"/>
          <p:nvPr/>
        </p:nvSpPr>
        <p:spPr>
          <a:xfrm>
            <a:off x="5235650" y="1790375"/>
            <a:ext cx="6545100" cy="44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Arial"/>
              <a:buNone/>
            </a:pP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Back off </a:t>
            </a:r>
            <a:endParaRPr/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20"/>
              <a:buFont typeface="Arial"/>
              <a:buChar char="•"/>
            </a:pPr>
            <a:r>
              <a:rPr lang="en-US" sz="2220" b="0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Sounds like you are feeling pressured about your smoking.</a:t>
            </a:r>
            <a:endParaRPr sz="2220" b="0" i="1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220" i="1">
              <a:latin typeface="Verdana"/>
              <a:ea typeface="Verdana"/>
              <a:cs typeface="Verdana"/>
              <a:sym typeface="Verdana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Empath</a:t>
            </a:r>
            <a:r>
              <a:rPr lang="en-US" sz="2590">
                <a:latin typeface="Verdana"/>
                <a:ea typeface="Verdana"/>
                <a:cs typeface="Verdana"/>
                <a:sym typeface="Verdana"/>
              </a:rPr>
              <a:t>ize</a:t>
            </a:r>
            <a:endParaRPr/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20"/>
              <a:buFont typeface="Arial"/>
              <a:buChar char="•"/>
            </a:pPr>
            <a:r>
              <a:rPr lang="en-US" sz="2220" b="0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You are worried about how you would manage withdrawal symptoms.</a:t>
            </a:r>
            <a:endParaRPr sz="2220" b="0" i="1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220" i="1">
              <a:latin typeface="Verdana"/>
              <a:ea typeface="Verdana"/>
              <a:cs typeface="Verdana"/>
              <a:sym typeface="Verdana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Ask permission</a:t>
            </a:r>
            <a:endParaRPr/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20"/>
              <a:buFont typeface="Arial"/>
              <a:buChar char="•"/>
            </a:pPr>
            <a:r>
              <a:rPr lang="en-US" sz="2220" b="0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Would you like to hear some strategies that can help you address that concern when you quit?</a:t>
            </a:r>
            <a:endParaRPr sz="2220" b="0" i="1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8" name="Google Shape;198;p20"/>
          <p:cNvSpPr/>
          <p:nvPr/>
        </p:nvSpPr>
        <p:spPr>
          <a:xfrm>
            <a:off x="1325100" y="2488300"/>
            <a:ext cx="3489600" cy="24477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07B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Roll with Resistance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199" name="Google Shape;199;p20"/>
          <p:cNvSpPr/>
          <p:nvPr/>
        </p:nvSpPr>
        <p:spPr>
          <a:xfrm>
            <a:off x="-13448" y="365125"/>
            <a:ext cx="12205500" cy="1325700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8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4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Step 3A: Motivational Interviewing</a:t>
            </a:r>
            <a:endParaRPr sz="440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"/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>
            <a:spLocks noGrp="1"/>
          </p:cNvSpPr>
          <p:nvPr>
            <p:ph type="body" idx="1"/>
          </p:nvPr>
        </p:nvSpPr>
        <p:spPr>
          <a:xfrm>
            <a:off x="368969" y="1825625"/>
            <a:ext cx="6882063" cy="4671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Identify and build on past successes.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2000" i="1">
                <a:latin typeface="Verdana"/>
                <a:ea typeface="Verdana"/>
                <a:cs typeface="Verdana"/>
                <a:sym typeface="Verdana"/>
              </a:rPr>
              <a:t>You were able to stay off cigarettes for 2 months last time you quit!</a:t>
            </a:r>
            <a:endParaRPr sz="2000" i="1">
              <a:latin typeface="Verdana"/>
              <a:ea typeface="Verdana"/>
              <a:cs typeface="Verdana"/>
              <a:sym typeface="Verdana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000" i="1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Offer options for small change steps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Calling the Quitline 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Reading about quitting benefits and strategies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Changing smoking patterns (not smoking in the house)</a:t>
            </a:r>
            <a:endParaRPr/>
          </a:p>
          <a:p>
            <a:pPr marL="9144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1"/>
          <p:cNvSpPr/>
          <p:nvPr/>
        </p:nvSpPr>
        <p:spPr>
          <a:xfrm>
            <a:off x="7414350" y="2286000"/>
            <a:ext cx="3489600" cy="24477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07B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Support Self-Efficacy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208" name="Google Shape;208;p21"/>
          <p:cNvSpPr/>
          <p:nvPr/>
        </p:nvSpPr>
        <p:spPr>
          <a:xfrm>
            <a:off x="-13448" y="365125"/>
            <a:ext cx="12205500" cy="1325700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8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4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Step 3A: Motivational Interviewing</a:t>
            </a:r>
            <a:endParaRPr sz="440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"/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5 R’s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5" name="Google Shape;215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6" name="Google Shape;21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2"/>
          <p:cNvSpPr txBox="1"/>
          <p:nvPr/>
        </p:nvSpPr>
        <p:spPr>
          <a:xfrm>
            <a:off x="838200" y="181895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800" b="0" i="0" u="sng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800" b="0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Relevance</a:t>
            </a: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Why is quitting smoking personally relevant to the patient?</a:t>
            </a:r>
            <a:endParaRPr/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800" b="0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Risk</a:t>
            </a: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Advise about negative consequences about continuing to smoke.</a:t>
            </a:r>
            <a:endParaRPr/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800" b="0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Rewards</a:t>
            </a: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Identify benefits of quitting smoking.</a:t>
            </a:r>
            <a:endParaRPr/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800" b="0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Roadblocks</a:t>
            </a: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Identify barriers to quitting.</a:t>
            </a:r>
            <a:endParaRPr/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800" b="0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Repeat</a:t>
            </a: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Continue to address at every visit.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3"/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Step 4: When ready to quit: Assist 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4" name="Google Shape;22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71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b="1">
                <a:solidFill>
                  <a:srgbClr val="351C75"/>
                </a:solidFill>
                <a:latin typeface="Verdana"/>
                <a:ea typeface="Verdana"/>
                <a:cs typeface="Verdana"/>
                <a:sym typeface="Verdana"/>
              </a:rPr>
              <a:t>S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et a quit date (ideally within 2 weeks)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There is no evidence that gradually cutting back is easier than quitting all at once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b="1">
                <a:solidFill>
                  <a:srgbClr val="351C75"/>
                </a:solidFill>
                <a:latin typeface="Verdana"/>
                <a:ea typeface="Verdana"/>
                <a:cs typeface="Verdana"/>
                <a:sym typeface="Verdana"/>
              </a:rPr>
              <a:t>T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ell family, friends, and coworkers about quitting, and request understanding and support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b="1">
                <a:solidFill>
                  <a:srgbClr val="351C75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nticipate challenges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b="1">
                <a:solidFill>
                  <a:srgbClr val="351C75"/>
                </a:solidFill>
                <a:latin typeface="Verdana"/>
                <a:ea typeface="Verdana"/>
                <a:cs typeface="Verdana"/>
                <a:sym typeface="Verdana"/>
              </a:rPr>
              <a:t>R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emove tobacco products from the environment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Avoid smoking in places you spend a lot of time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Make home smoke-free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"/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Step 4: Assist With Quitting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2" name="Google Shape;232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7758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Offer medication: first line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Buproprion SR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Nicotine gum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Nicotine inhaler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Nicotine lozenge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Nicotine nasal spray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Nicotine patch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Varenicline</a:t>
            </a: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3" name="Google Shape;23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8823" y="3631298"/>
            <a:ext cx="4521325" cy="21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66524" y="2053350"/>
            <a:ext cx="1569850" cy="2407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5"/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Step 4: Assist With Quitting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2" name="Google Shape;24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1744412"/>
            <a:ext cx="2181609" cy="5025388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5"/>
          <p:cNvSpPr txBox="1"/>
          <p:nvPr/>
        </p:nvSpPr>
        <p:spPr>
          <a:xfrm>
            <a:off x="3272590" y="1974596"/>
            <a:ext cx="8496181" cy="4565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Practical counseling approaches (in handout)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Provide social support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Provide supplementary resources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QuitPlan (</a:t>
            </a: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1-800-QUIT-NOW</a:t>
            </a: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Referral to </a:t>
            </a: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behavioral health [BH]</a:t>
            </a: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or pharmacy if needed (BH can help with stress management, if that is a major barrier to quitting)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/>
          <p:nvPr/>
        </p:nvSpPr>
        <p:spPr>
          <a:xfrm>
            <a:off x="0" y="1822054"/>
            <a:ext cx="12205447" cy="2281822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777155" y="1822054"/>
            <a:ext cx="10515600" cy="228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5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Brief </a:t>
            </a:r>
            <a:r>
              <a:rPr lang="en-US" sz="5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Overview</a:t>
            </a:r>
            <a:endParaRPr sz="5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6" name="Google Shape;9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6"/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Step 5:</a:t>
            </a:r>
            <a:r>
              <a:rPr lang="en-US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Arrange Follow-up within 1 week</a:t>
            </a:r>
            <a:endParaRPr sz="3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1" name="Google Shape;251;p26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744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600">
                <a:latin typeface="Verdana"/>
                <a:ea typeface="Verdana"/>
                <a:cs typeface="Verdana"/>
                <a:sym typeface="Verdana"/>
              </a:rPr>
              <a:t>Visit goals:</a:t>
            </a:r>
            <a:endParaRPr/>
          </a:p>
          <a:p>
            <a: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2200">
                <a:latin typeface="Verdana"/>
                <a:ea typeface="Verdana"/>
                <a:cs typeface="Verdana"/>
                <a:sym typeface="Verdana"/>
              </a:rPr>
              <a:t>Congratulate those who have been abstinent on their success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2200">
                <a:latin typeface="Verdana"/>
                <a:ea typeface="Verdana"/>
                <a:cs typeface="Verdana"/>
                <a:sym typeface="Verdana"/>
              </a:rPr>
              <a:t>For those who have smoked, review circumstances and look for recommitment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2200">
                <a:latin typeface="Verdana"/>
                <a:ea typeface="Verdana"/>
                <a:cs typeface="Verdana"/>
                <a:sym typeface="Verdana"/>
              </a:rPr>
              <a:t>Identify problems encountered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2200">
                <a:latin typeface="Verdana"/>
                <a:ea typeface="Verdana"/>
                <a:cs typeface="Verdana"/>
                <a:sym typeface="Verdana"/>
              </a:rPr>
              <a:t>Assess medication use and problems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2200">
                <a:latin typeface="Verdana"/>
                <a:ea typeface="Verdana"/>
                <a:cs typeface="Verdana"/>
                <a:sym typeface="Verdana"/>
              </a:rPr>
              <a:t>Review support options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600">
                <a:latin typeface="Verdana"/>
                <a:ea typeface="Verdana"/>
                <a:cs typeface="Verdana"/>
                <a:sym typeface="Verdana"/>
              </a:rPr>
              <a:t>Arrange for a second follow-up visit within the first month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52" name="Google Shape;25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7"/>
          <p:cNvSpPr/>
          <p:nvPr/>
        </p:nvSpPr>
        <p:spPr>
          <a:xfrm>
            <a:off x="0" y="2040016"/>
            <a:ext cx="12205447" cy="1896812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7"/>
          <p:cNvSpPr txBox="1">
            <a:spLocks noGrp="1"/>
          </p:cNvSpPr>
          <p:nvPr>
            <p:ph type="title"/>
          </p:nvPr>
        </p:nvSpPr>
        <p:spPr>
          <a:xfrm>
            <a:off x="844923" y="2040016"/>
            <a:ext cx="10515600" cy="1896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Change That Matters’ Focus</a:t>
            </a:r>
            <a:br>
              <a:rPr lang="en-US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on Values/Meaning in Life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59" name="Google Shape;25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8"/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50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Connect Quitting Smoking to </a:t>
            </a:r>
            <a:endParaRPr sz="36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Life Meaning and Purpose</a:t>
            </a:r>
            <a:endParaRPr sz="36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6" name="Google Shape;266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Invite patient to reflect upon: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●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Why do you want to make this change?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●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How will quitting smoking impact your life?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●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How will this change allow you to engage in other, meaningful areas of your life?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67" name="Google Shape;26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64055" y="1999581"/>
            <a:ext cx="2289750" cy="172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1"/>
          <p:cNvSpPr/>
          <p:nvPr/>
        </p:nvSpPr>
        <p:spPr>
          <a:xfrm>
            <a:off x="-30933" y="2033554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1"/>
          <p:cNvSpPr txBox="1">
            <a:spLocks noGrp="1"/>
          </p:cNvSpPr>
          <p:nvPr>
            <p:ph type="title"/>
          </p:nvPr>
        </p:nvSpPr>
        <p:spPr>
          <a:xfrm>
            <a:off x="910628" y="203355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Patient Handout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75" name="Google Shape;27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8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1790" y="1143000"/>
            <a:ext cx="2047875" cy="4886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"/>
          <a:stretch/>
        </p:blipFill>
        <p:spPr bwMode="auto">
          <a:xfrm>
            <a:off x="8534400" y="1020422"/>
            <a:ext cx="2134419" cy="507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2"/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598613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44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  Noteworthy </a:t>
            </a:r>
            <a:r>
              <a:rPr lang="en-US" sz="44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Features</a:t>
            </a:r>
            <a:endParaRPr sz="440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81" name="Google Shape;28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2"/>
          <p:cNvSpPr txBox="1"/>
          <p:nvPr/>
        </p:nvSpPr>
        <p:spPr>
          <a:xfrm>
            <a:off x="2133600" y="1828800"/>
            <a:ext cx="7566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Handout encourages reader to: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Verdana"/>
              <a:buChar char="●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Reflect on personal reasons to quit smoking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Verdana"/>
              <a:buChar char="●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Tie quitting smoking to values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Verdana"/>
              <a:buChar char="●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Consider readiness to quit 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Verdana"/>
              <a:buChar char="●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Define barriers to quitting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Verdana"/>
              <a:buChar char="●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Set quit date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Verdana"/>
              <a:buChar char="●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Identify triggers and define plan to cope with them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Verdana"/>
              <a:buChar char="●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Consider who could help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13863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3"/>
          <p:cNvSpPr/>
          <p:nvPr/>
        </p:nvSpPr>
        <p:spPr>
          <a:xfrm>
            <a:off x="-13447" y="2157992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3"/>
          <p:cNvSpPr txBox="1">
            <a:spLocks noGrp="1"/>
          </p:cNvSpPr>
          <p:nvPr>
            <p:ph type="title"/>
          </p:nvPr>
        </p:nvSpPr>
        <p:spPr>
          <a:xfrm>
            <a:off x="838200" y="21579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EHR </a:t>
            </a:r>
            <a:r>
              <a:rPr lang="en-US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Template</a:t>
            </a:r>
            <a:endParaRPr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90" name="Google Shape;29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5"/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Documentation Template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7" name="Google Shape;297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800" b="1" dirty="0">
                <a:latin typeface="Verdana"/>
                <a:ea typeface="Verdana"/>
                <a:cs typeface="Verdana"/>
                <a:sym typeface="Verdana"/>
              </a:rPr>
              <a:t>Assess:</a:t>
            </a:r>
            <a:endParaRPr sz="1800" b="1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Verdana"/>
              <a:buChar char="●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Currently smokes/uses: *** type/amount</a:t>
            </a:r>
            <a:endParaRPr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●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Previous attempts to quit: ***</a:t>
            </a:r>
            <a:endParaRPr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Barriers to quitting: {Stress management, 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Habit</a:t>
            </a: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, Social benefit, Nicotine addiction, Family/friends smoke, Other)</a:t>
            </a:r>
            <a:endParaRPr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Reasons to quit smoking: {Health, Mood, Family, Friends, Self-worth</a:t>
            </a: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Appearance,  Save money, More energy, Other)</a:t>
            </a:r>
            <a:endParaRPr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●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Family/friends who can offer support: ***</a:t>
            </a:r>
            <a:endParaRPr sz="18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>
                <a:latin typeface="Verdana"/>
                <a:ea typeface="Verdana"/>
                <a:cs typeface="Verdana"/>
                <a:sym typeface="Verdana"/>
              </a:rPr>
              <a:t>Advise:</a:t>
            </a: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 “Quitting smoking is the most important thing you can do to improve your health now and in the future.”</a:t>
            </a:r>
            <a:endParaRPr sz="18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  Willing to quit now?: YES/NO</a:t>
            </a:r>
            <a:endParaRPr sz="18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98" name="Google Shape;29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71f84d6a8f_1_55"/>
          <p:cNvSpPr/>
          <p:nvPr/>
        </p:nvSpPr>
        <p:spPr>
          <a:xfrm>
            <a:off x="-13448" y="365125"/>
            <a:ext cx="12205500" cy="1325700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g71f84d6a8f_1_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Documentation Template (cont.)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5" name="Google Shape;305;g71f84d6a8f_1_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1">
                <a:latin typeface="Verdana"/>
                <a:ea typeface="Verdana"/>
                <a:cs typeface="Verdana"/>
                <a:sym typeface="Verdana"/>
              </a:rPr>
              <a:t>Plan: </a:t>
            </a:r>
            <a:r>
              <a:rPr lang="en-US" sz="1800" i="1">
                <a:latin typeface="Verdana"/>
                <a:ea typeface="Verdana"/>
                <a:cs typeface="Verdana"/>
                <a:sym typeface="Verdana"/>
              </a:rPr>
              <a:t>Ask patient to write specific goal on back page of handout</a:t>
            </a:r>
            <a:endParaRPr sz="1800" i="1">
              <a:latin typeface="Verdana"/>
              <a:ea typeface="Verdana"/>
              <a:cs typeface="Verdana"/>
              <a:sym typeface="Verdana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Quit date: ***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Medications prescribed: ***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800" b="1">
                <a:latin typeface="Verdana"/>
                <a:ea typeface="Verdana"/>
                <a:cs typeface="Verdana"/>
                <a:sym typeface="Verdana"/>
              </a:rPr>
              <a:t>Follow up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 (preferably within 1 week of quit date) ***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i="1">
                <a:latin typeface="Verdana"/>
                <a:ea typeface="Verdana"/>
                <a:cs typeface="Verdana"/>
                <a:sym typeface="Verdana"/>
              </a:rPr>
              <a:t>Change that Matters Quitting Smoking handout given. </a:t>
            </a:r>
            <a:endParaRPr sz="1800" i="1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800" i="1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*** minutes spent counseling patient regarding quitting smoking to improve overall health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.</a:t>
            </a: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06" name="Google Shape;306;g71f84d6a8f_1_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6" cy="739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71f84d6a8f_1_34"/>
          <p:cNvSpPr/>
          <p:nvPr/>
        </p:nvSpPr>
        <p:spPr>
          <a:xfrm>
            <a:off x="-13448" y="365125"/>
            <a:ext cx="12205500" cy="1325700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g71f84d6a8f_1_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After Visit Summary (AVS) Template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3" name="Google Shape;313;g71f84d6a8f_1_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Today we talked about quitting smoking. This can be tough, but is one of the BEST things you can do for your health!</a:t>
            </a:r>
            <a:endParaRPr sz="1600">
              <a:solidFill>
                <a:srgbClr val="40404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 	You stated you want to ***. To do this, you plan to ***.</a:t>
            </a:r>
            <a:endParaRPr sz="1600">
              <a:solidFill>
                <a:srgbClr val="40404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60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Here are some helpful tips for quitting smoking:</a:t>
            </a:r>
            <a:endParaRPr sz="1600">
              <a:solidFill>
                <a:srgbClr val="40404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85725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•"/>
            </a:pPr>
            <a:r>
              <a:rPr lang="en-US" sz="1600" b="1">
                <a:latin typeface="Verdana"/>
                <a:ea typeface="Verdana"/>
                <a:cs typeface="Verdana"/>
                <a:sym typeface="Verdana"/>
              </a:rPr>
              <a:t>Set a goal to quit completely. </a:t>
            </a:r>
            <a:endParaRPr sz="1600" b="1">
              <a:latin typeface="Verdana"/>
              <a:ea typeface="Verdana"/>
              <a:cs typeface="Verdana"/>
              <a:sym typeface="Verdana"/>
            </a:endParaRPr>
          </a:p>
          <a:p>
            <a:pPr marL="85725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•"/>
            </a:pPr>
            <a:r>
              <a:rPr lang="en-US" sz="1600" b="1">
                <a:latin typeface="Verdana"/>
                <a:ea typeface="Verdana"/>
                <a:cs typeface="Verdana"/>
                <a:sym typeface="Verdana"/>
              </a:rPr>
              <a:t>Think about past quit experiences. </a:t>
            </a:r>
            <a:endParaRPr sz="1600" b="1">
              <a:latin typeface="Verdana"/>
              <a:ea typeface="Verdana"/>
              <a:cs typeface="Verdana"/>
              <a:sym typeface="Verdana"/>
            </a:endParaRPr>
          </a:p>
          <a:p>
            <a:pPr marL="85725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•"/>
            </a:pPr>
            <a:r>
              <a:rPr lang="en-US" sz="1600" b="1">
                <a:latin typeface="Verdana"/>
                <a:ea typeface="Verdana"/>
                <a:cs typeface="Verdana"/>
                <a:sym typeface="Verdana"/>
              </a:rPr>
              <a:t>Anticipate triggers or </a:t>
            </a:r>
            <a:r>
              <a:rPr lang="en-US" sz="1600" b="1">
                <a:latin typeface="Verdana"/>
                <a:ea typeface="Verdana"/>
                <a:cs typeface="Verdana"/>
                <a:sym typeface="Verdana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challenges</a:t>
            </a:r>
            <a:r>
              <a:rPr lang="en-US" sz="1600" b="1">
                <a:latin typeface="Verdana"/>
                <a:ea typeface="Verdana"/>
                <a:cs typeface="Verdana"/>
                <a:sym typeface="Verdana"/>
              </a:rPr>
              <a:t>. 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85725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•"/>
            </a:pPr>
            <a:r>
              <a:rPr lang="en-US" sz="1600" b="1">
                <a:latin typeface="Verdana"/>
                <a:ea typeface="Verdana"/>
                <a:cs typeface="Verdana"/>
                <a:sym typeface="Verdana"/>
              </a:rPr>
              <a:t>Limit alcohol while you are trying to quit. 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85725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•"/>
            </a:pPr>
            <a:r>
              <a:rPr lang="en-US" sz="1600" b="1">
                <a:latin typeface="Verdana"/>
                <a:ea typeface="Verdana"/>
                <a:cs typeface="Verdana"/>
                <a:sym typeface="Verdana"/>
              </a:rPr>
              <a:t>Limit contact with other smokers. 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85725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•"/>
            </a:pPr>
            <a:r>
              <a:rPr lang="en-US" sz="1600" b="1">
                <a:latin typeface="Verdana"/>
                <a:ea typeface="Verdana"/>
                <a:cs typeface="Verdana"/>
                <a:sym typeface="Verdana"/>
              </a:rPr>
              <a:t>Consider joining the QuitPlan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(1-800-QUIT-NOW) or online resources like </a:t>
            </a:r>
            <a:r>
              <a:rPr lang="en-US" sz="14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www.SmokeFree.gov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14" name="Google Shape;314;g71f84d6a8f_1_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6" cy="739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4"/>
          <p:cNvSpPr/>
          <p:nvPr/>
        </p:nvSpPr>
        <p:spPr>
          <a:xfrm>
            <a:off x="-13447" y="1920198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34"/>
          <p:cNvSpPr txBox="1">
            <a:spLocks noGrp="1"/>
          </p:cNvSpPr>
          <p:nvPr>
            <p:ph type="title"/>
          </p:nvPr>
        </p:nvSpPr>
        <p:spPr>
          <a:xfrm>
            <a:off x="838200" y="192019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Structured Practice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21" name="Google Shape;32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Prevalence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1"/>
          </p:nvPr>
        </p:nvSpPr>
        <p:spPr>
          <a:xfrm>
            <a:off x="5582652" y="1825625"/>
            <a:ext cx="619225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About 15% of adults smoke cigarettes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Substantial reduction from the 1960’s (about 44%)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Tobacco dependence is considered a chronic disease that requires repeated interventions and efforts to quit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4" name="Google Shape;10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8"/>
          <p:cNvSpPr/>
          <p:nvPr/>
        </p:nvSpPr>
        <p:spPr>
          <a:xfrm>
            <a:off x="8315955" y="6094809"/>
            <a:ext cx="18137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/>
          </a:p>
        </p:txBody>
      </p:sp>
      <p:pic>
        <p:nvPicPr>
          <p:cNvPr id="106" name="Google Shape;106;p8"/>
          <p:cNvPicPr preferRelativeResize="0"/>
          <p:nvPr/>
        </p:nvPicPr>
        <p:blipFill rotWithShape="1">
          <a:blip r:embed="rId4">
            <a:alphaModFix/>
          </a:blip>
          <a:srcRect t="3633" b="-9"/>
          <a:stretch/>
        </p:blipFill>
        <p:spPr>
          <a:xfrm>
            <a:off x="998625" y="2710825"/>
            <a:ext cx="4194200" cy="282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71f84d6a8f_1_27"/>
          <p:cNvSpPr/>
          <p:nvPr/>
        </p:nvSpPr>
        <p:spPr>
          <a:xfrm>
            <a:off x="-13448" y="365125"/>
            <a:ext cx="12205500" cy="1325700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g71f84d6a8f_1_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Practice Activity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8" name="Google Shape;328;g71f84d6a8f_1_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●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Partner with someone near you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Verdana"/>
              <a:buChar char="○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One person will be the patient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Verdana"/>
              <a:buChar char="○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One person with be the </a:t>
            </a:r>
            <a:r>
              <a:rPr lang="en-US" sz="2400" dirty="0" smtClean="0">
                <a:latin typeface="Verdana"/>
                <a:ea typeface="Verdana"/>
                <a:cs typeface="Verdana"/>
                <a:sym typeface="Verdana"/>
              </a:rPr>
              <a:t>provider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000" dirty="0" smtClean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●"/>
            </a:pPr>
            <a:r>
              <a:rPr lang="en-US" dirty="0" smtClean="0">
                <a:latin typeface="Verdana"/>
                <a:ea typeface="Verdana"/>
                <a:cs typeface="Verdana"/>
                <a:sym typeface="Verdana"/>
              </a:rPr>
              <a:t>Think 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of a patient on your panel that you would </a:t>
            </a:r>
            <a:r>
              <a:rPr lang="en-US" dirty="0" smtClean="0">
                <a:latin typeface="Verdana"/>
                <a:ea typeface="Verdana"/>
                <a:cs typeface="Verdana"/>
                <a:sym typeface="Verdana"/>
              </a:rPr>
              <a:t>like 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to quit smoking. Imagine him/her for the role play</a:t>
            </a:r>
            <a:r>
              <a:rPr lang="en-US" dirty="0" smtClean="0"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●"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●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Using the pamphlet and </a:t>
            </a:r>
            <a:r>
              <a:rPr lang="en-US" dirty="0" smtClean="0">
                <a:latin typeface="Verdana"/>
                <a:ea typeface="Verdana"/>
                <a:cs typeface="Verdana"/>
                <a:sym typeface="Verdana"/>
              </a:rPr>
              <a:t>EHR 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template, role play the discussion</a:t>
            </a:r>
            <a:r>
              <a:rPr lang="en-US" dirty="0" smtClean="0"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●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Take about 5 minutes and then switch roles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29" name="Google Shape;329;g71f84d6a8f_1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6" cy="739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6"/>
          <p:cNvSpPr/>
          <p:nvPr/>
        </p:nvSpPr>
        <p:spPr>
          <a:xfrm>
            <a:off x="0" y="1749781"/>
            <a:ext cx="12205447" cy="2073994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36"/>
          <p:cNvSpPr txBox="1">
            <a:spLocks noGrp="1"/>
          </p:cNvSpPr>
          <p:nvPr>
            <p:ph type="title"/>
          </p:nvPr>
        </p:nvSpPr>
        <p:spPr>
          <a:xfrm>
            <a:off x="747666" y="1728688"/>
            <a:ext cx="10515600" cy="2073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Responding to Common Challenges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36" name="Google Shape;33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7"/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But Doc….</a:t>
            </a:r>
            <a:endParaRPr sz="360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2" name="Google Shape;342;p37"/>
          <p:cNvSpPr txBox="1">
            <a:spLocks noGrp="1"/>
          </p:cNvSpPr>
          <p:nvPr>
            <p:ph type="body" idx="1"/>
          </p:nvPr>
        </p:nvSpPr>
        <p:spPr>
          <a:xfrm>
            <a:off x="838200" y="1690700"/>
            <a:ext cx="10515600" cy="48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i="1">
                <a:solidFill>
                  <a:srgbClr val="674EA7"/>
                </a:solidFill>
                <a:latin typeface="Verdana"/>
                <a:ea typeface="Verdana"/>
                <a:cs typeface="Verdana"/>
                <a:sym typeface="Verdana"/>
              </a:rPr>
              <a:t>I’ve tried many times in the past... </a:t>
            </a:r>
            <a:endParaRPr i="1">
              <a:solidFill>
                <a:srgbClr val="674EA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i="1">
                <a:solidFill>
                  <a:srgbClr val="674EA7"/>
                </a:solidFill>
                <a:latin typeface="Verdana"/>
                <a:ea typeface="Verdana"/>
                <a:cs typeface="Verdana"/>
                <a:sym typeface="Verdana"/>
              </a:rPr>
              <a:t>I just start smoking again!</a:t>
            </a:r>
            <a:endParaRPr i="1">
              <a:solidFill>
                <a:srgbClr val="674EA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It usually takes several quit attempts to stop for good.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Every day you don’t smoke is a positive step.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43" name="Google Shape;343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7" descr="C:\Users\uyxxx015\Desktop\Change That Matters\Photos\Smoking\inspirational-quotes-on-a-planner-63624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76377" y="2591400"/>
            <a:ext cx="3318099" cy="241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819c2dcf18_0_0"/>
          <p:cNvSpPr/>
          <p:nvPr/>
        </p:nvSpPr>
        <p:spPr>
          <a:xfrm>
            <a:off x="-13448" y="365125"/>
            <a:ext cx="12205500" cy="1325700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But Doc….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g819c2dcf18_0_0"/>
          <p:cNvSpPr txBox="1">
            <a:spLocks noGrp="1"/>
          </p:cNvSpPr>
          <p:nvPr>
            <p:ph type="body" idx="1"/>
          </p:nvPr>
        </p:nvSpPr>
        <p:spPr>
          <a:xfrm>
            <a:off x="556325" y="1825625"/>
            <a:ext cx="11268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i="1">
                <a:solidFill>
                  <a:srgbClr val="674EA7"/>
                </a:solidFill>
                <a:latin typeface="Verdana"/>
                <a:ea typeface="Verdana"/>
                <a:cs typeface="Verdana"/>
                <a:sym typeface="Verdana"/>
              </a:rPr>
              <a:t>I’m too stressed to quit! Smoking helps me relax.</a:t>
            </a:r>
            <a:endParaRPr i="1">
              <a:solidFill>
                <a:srgbClr val="674EA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20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Smoking is a habit. It’s perhaps your primary way to cope with stress.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Would you be open to trying other ways of managing stress?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51" name="Google Shape;351;g819c2dcf18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6" cy="73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g819c2dcf18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2837" y="2642275"/>
            <a:ext cx="2606325" cy="173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8"/>
          <p:cNvSpPr/>
          <p:nvPr/>
        </p:nvSpPr>
        <p:spPr>
          <a:xfrm>
            <a:off x="-6724" y="1596396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38"/>
          <p:cNvSpPr txBox="1">
            <a:spLocks noGrp="1"/>
          </p:cNvSpPr>
          <p:nvPr>
            <p:ph type="title"/>
          </p:nvPr>
        </p:nvSpPr>
        <p:spPr>
          <a:xfrm>
            <a:off x="838200" y="159639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Resources for Further Learning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59" name="Google Shape;359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9"/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Resources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6" name="Google Shape;366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erdana"/>
              <a:buChar char="•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SmokeFree.gov </a:t>
            </a:r>
            <a:r>
              <a:rPr lang="en-US" sz="2400" u="sng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https://smokefree.gov/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Verdana"/>
              <a:buChar char="•"/>
            </a:pP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Fiore, M. C., </a:t>
            </a:r>
            <a:r>
              <a:rPr lang="en-US" sz="2400" dirty="0" err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Jaén</a:t>
            </a: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, C. R., Baker, T. B., Bailey, W. C., </a:t>
            </a:r>
            <a:r>
              <a:rPr lang="en-US" sz="2400" dirty="0" err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Benowitz</a:t>
            </a: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, N. L., Curry, S. J., ... &amp; Henderson, P. N. (2008). Treating tobacco use and dependence: 2008 update. Rockville, MD: US Department of Health and Human Services.</a:t>
            </a:r>
            <a:endParaRPr sz="2400" dirty="0">
              <a:solidFill>
                <a:srgbClr val="2222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2222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Verdana"/>
              <a:buChar char="•"/>
            </a:pP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For Clinicians. Content last reviewed October 2019. Agency for Healthcare Research and Quality, Rockville, MD.</a:t>
            </a:r>
            <a:endParaRPr sz="2400" dirty="0">
              <a:solidFill>
                <a:srgbClr val="2222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solidFill>
                  <a:schemeClr val="hlink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4"/>
              </a:rPr>
              <a:t>https://www.ahrq.gov/prevention/guidelines/tobacco/clinicians/index.html</a:t>
            </a: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endParaRPr sz="2400" dirty="0">
              <a:solidFill>
                <a:srgbClr val="2222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67" name="Google Shape;367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"/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Change That Matters Team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4" name="Google Shape;374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65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Stephanie A. Hooker, PhD, MPH (co-PI)</a:t>
            </a:r>
            <a:endParaRPr dirty="0"/>
          </a:p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Michelle D. Sherman, PhD, ABPP (co-PI)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Katie Loth, PhD, MPH</a:t>
            </a:r>
            <a:r>
              <a:rPr lang="en-US" dirty="0"/>
              <a:t>			</a:t>
            </a: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Jean Moon, </a:t>
            </a:r>
            <a:r>
              <a:rPr lang="en-US" sz="2400" dirty="0" err="1">
                <a:latin typeface="Verdana"/>
                <a:ea typeface="Verdana"/>
                <a:cs typeface="Verdana"/>
                <a:sym typeface="Verdana"/>
              </a:rPr>
              <a:t>PharmD</a:t>
            </a: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, BCACP</a:t>
            </a:r>
            <a:endParaRPr dirty="0"/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Kacey </a:t>
            </a:r>
            <a:r>
              <a:rPr lang="en-US" sz="2400" dirty="0" err="1">
                <a:latin typeface="Verdana"/>
                <a:ea typeface="Verdana"/>
                <a:cs typeface="Verdana"/>
                <a:sym typeface="Verdana"/>
              </a:rPr>
              <a:t>Justesen</a:t>
            </a: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, MD</a:t>
            </a:r>
            <a:r>
              <a:rPr lang="en-US" dirty="0"/>
              <a:t>			</a:t>
            </a: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Andrew </a:t>
            </a:r>
            <a:r>
              <a:rPr lang="en-US" sz="2400" dirty="0" err="1">
                <a:latin typeface="Verdana"/>
                <a:ea typeface="Verdana"/>
                <a:cs typeface="Verdana"/>
                <a:sym typeface="Verdana"/>
              </a:rPr>
              <a:t>Slattengren</a:t>
            </a: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, DO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Sam </a:t>
            </a:r>
            <a:r>
              <a:rPr lang="en-US" sz="2400" dirty="0" err="1">
                <a:latin typeface="Verdana"/>
                <a:ea typeface="Verdana"/>
                <a:cs typeface="Verdana"/>
                <a:sym typeface="Verdana"/>
              </a:rPr>
              <a:t>Ngaw</a:t>
            </a: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, MD</a:t>
            </a:r>
            <a:r>
              <a:rPr lang="en-US" dirty="0"/>
              <a:t>				</a:t>
            </a:r>
            <a:r>
              <a:rPr lang="en-US" sz="2400" dirty="0" smtClean="0">
                <a:latin typeface="Verdana"/>
                <a:ea typeface="Verdana"/>
                <a:cs typeface="Verdana"/>
                <a:sym typeface="Verdana"/>
              </a:rPr>
              <a:t>Anne </a:t>
            </a:r>
            <a:r>
              <a:rPr lang="en-US" sz="2400" dirty="0" err="1">
                <a:latin typeface="Verdana"/>
                <a:ea typeface="Verdana"/>
                <a:cs typeface="Verdana"/>
                <a:sym typeface="Verdana"/>
              </a:rPr>
              <a:t>Doering</a:t>
            </a: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, MD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Marc </a:t>
            </a:r>
            <a:r>
              <a:rPr lang="en-US" sz="2400" dirty="0" err="1">
                <a:latin typeface="Verdana"/>
                <a:ea typeface="Verdana"/>
                <a:cs typeface="Verdana"/>
                <a:sym typeface="Verdana"/>
              </a:rPr>
              <a:t>Uy</a:t>
            </a: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, BA, MPH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8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8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0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75" name="Google Shape;37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71f84d6a8f_1_45"/>
          <p:cNvSpPr/>
          <p:nvPr/>
        </p:nvSpPr>
        <p:spPr>
          <a:xfrm>
            <a:off x="-13448" y="365125"/>
            <a:ext cx="12205500" cy="1325700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g71f84d6a8f_1_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Special Thanks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2" name="Google Shape;382;g71f84d6a8f_1_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7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University of Minnesota Academic Health Center 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400" dirty="0">
                <a:latin typeface="Verdana"/>
                <a:ea typeface="Verdana"/>
                <a:cs typeface="Verdana"/>
                <a:sym typeface="Verdana"/>
              </a:rPr>
              <a:t>and</a:t>
            </a:r>
            <a:endParaRPr sz="14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National Institute for Integrated Behavioral Health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for financial support for their development and evaluation 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of Change that Matters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2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8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000" dirty="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83" name="Google Shape;383;g71f84d6a8f_1_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6" cy="73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g71f84d6a8f_1_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8416" y="4724400"/>
            <a:ext cx="3577025" cy="137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g71f84d6a8f_1_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4400" y="4724400"/>
            <a:ext cx="2988700" cy="182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863" y="1528870"/>
            <a:ext cx="5739063" cy="532913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9"/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9"/>
          <p:cNvSpPr txBox="1">
            <a:spLocks noGrp="1"/>
          </p:cNvSpPr>
          <p:nvPr>
            <p:ph type="body" idx="1"/>
          </p:nvPr>
        </p:nvSpPr>
        <p:spPr>
          <a:xfrm>
            <a:off x="7101187" y="2182312"/>
            <a:ext cx="389422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The risks of smoking are well-known </a:t>
            </a:r>
            <a:endParaRPr/>
          </a:p>
          <a:p>
            <a:pPr marL="4572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Smoking affects nearly every body system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4" name="Google Shape;11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1f84d6a8f_1_7"/>
          <p:cNvSpPr/>
          <p:nvPr/>
        </p:nvSpPr>
        <p:spPr>
          <a:xfrm>
            <a:off x="-13448" y="365125"/>
            <a:ext cx="12205500" cy="1325700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4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Quitting is hard!</a:t>
            </a:r>
            <a:endParaRPr sz="440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0" name="Google Shape;120;g71f84d6a8f_1_7"/>
          <p:cNvSpPr txBox="1">
            <a:spLocks noGrp="1"/>
          </p:cNvSpPr>
          <p:nvPr>
            <p:ph type="body" idx="1"/>
          </p:nvPr>
        </p:nvSpPr>
        <p:spPr>
          <a:xfrm>
            <a:off x="5866721" y="2182300"/>
            <a:ext cx="5128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065" algn="l" rtl="0">
              <a:spcBef>
                <a:spcPts val="0"/>
              </a:spcBef>
              <a:spcAft>
                <a:spcPts val="0"/>
              </a:spcAft>
              <a:buSzPts val="2590"/>
              <a:buChar char="•"/>
            </a:pPr>
            <a:r>
              <a:rPr lang="en-US" sz="2590">
                <a:latin typeface="Verdana"/>
                <a:ea typeface="Verdana"/>
                <a:cs typeface="Verdana"/>
                <a:sym typeface="Verdana"/>
              </a:rPr>
              <a:t>70% of US smokers say they want to quit</a:t>
            </a:r>
            <a:endParaRPr sz="259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9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93065" algn="l" rtl="0">
              <a:spcBef>
                <a:spcPts val="1000"/>
              </a:spcBef>
              <a:spcAft>
                <a:spcPts val="0"/>
              </a:spcAft>
              <a:buSzPts val="2590"/>
              <a:buChar char="•"/>
            </a:pPr>
            <a:r>
              <a:rPr lang="en-US" sz="2590">
                <a:latin typeface="Verdana"/>
                <a:ea typeface="Verdana"/>
                <a:cs typeface="Verdana"/>
                <a:sym typeface="Verdana"/>
              </a:rPr>
              <a:t>44% try to quit each year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59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93065" algn="l" rtl="0">
              <a:spcBef>
                <a:spcPts val="1000"/>
              </a:spcBef>
              <a:spcAft>
                <a:spcPts val="0"/>
              </a:spcAft>
              <a:buSzPts val="2590"/>
              <a:buChar char="•"/>
            </a:pPr>
            <a:r>
              <a:rPr lang="en-US" sz="2590">
                <a:latin typeface="Verdana"/>
                <a:ea typeface="Verdana"/>
                <a:cs typeface="Verdana"/>
                <a:sym typeface="Verdana"/>
              </a:rPr>
              <a:t>4-7% are successful on their own</a:t>
            </a: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1" name="Google Shape;121;g71f84d6a8f_1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6" cy="73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71f84d6a8f_1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8175" y="2455525"/>
            <a:ext cx="2942800" cy="294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"/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Treatments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9" name="Google Shape;12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0"/>
          <p:cNvSpPr/>
          <p:nvPr/>
        </p:nvSpPr>
        <p:spPr>
          <a:xfrm>
            <a:off x="593559" y="1834140"/>
            <a:ext cx="6031830" cy="47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Brief interventions of 1-3 min have been shown to be effective (rates of cessation = 14.4%)</a:t>
            </a:r>
            <a:endParaRPr sz="259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90">
              <a:latin typeface="Verdana"/>
              <a:ea typeface="Verdana"/>
              <a:cs typeface="Verdana"/>
              <a:sym typeface="Verdana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Combination of pharmacotherapy and behavioral counseling is the gold standard of treatment</a:t>
            </a:r>
            <a:endParaRPr/>
          </a:p>
        </p:txBody>
      </p:sp>
      <p:sp>
        <p:nvSpPr>
          <p:cNvPr id="131" name="Google Shape;131;p10"/>
          <p:cNvSpPr/>
          <p:nvPr/>
        </p:nvSpPr>
        <p:spPr>
          <a:xfrm>
            <a:off x="3535631" y="6070962"/>
            <a:ext cx="1754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/>
          </a:p>
        </p:txBody>
      </p:sp>
      <p:pic>
        <p:nvPicPr>
          <p:cNvPr id="132" name="Google Shape;13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6151" y="1834150"/>
            <a:ext cx="3119600" cy="353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3"/>
          <p:cNvSpPr/>
          <p:nvPr/>
        </p:nvSpPr>
        <p:spPr>
          <a:xfrm>
            <a:off x="0" y="2543776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/>
          </p:nvPr>
        </p:nvSpPr>
        <p:spPr>
          <a:xfrm>
            <a:off x="844923" y="25437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Evidence-Based Treatments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9" name="Google Shape;13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"/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Brief intervention: 5 A’s Approach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6" name="Google Shape;14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4" descr="Image result for 5 A'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21560" y="1988272"/>
            <a:ext cx="4041616" cy="4041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"/>
          <p:cNvSpPr/>
          <p:nvPr/>
        </p:nvSpPr>
        <p:spPr>
          <a:xfrm>
            <a:off x="-13448" y="365125"/>
            <a:ext cx="12205447" cy="1325563"/>
          </a:xfrm>
          <a:prstGeom prst="rect">
            <a:avLst/>
          </a:prstGeom>
          <a:solidFill>
            <a:srgbClr val="01599C"/>
          </a:solidFill>
          <a:ln w="12700" cap="flat" cmpd="sng">
            <a:solidFill>
              <a:srgbClr val="0159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Step 1: Ask About Smoking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4" name="Google Shape;154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85674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Screen all patients for tobacco use</a:t>
            </a:r>
            <a:endParaRPr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Ask about current use and past quit attempts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5" name="Google Shape;15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801" y="6029888"/>
            <a:ext cx="1793727" cy="73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5" descr="Man Smoking Near Trees"/>
          <p:cNvPicPr preferRelativeResize="0"/>
          <p:nvPr/>
        </p:nvPicPr>
        <p:blipFill rotWithShape="1">
          <a:blip r:embed="rId4">
            <a:alphaModFix/>
          </a:blip>
          <a:srcRect t="13842"/>
          <a:stretch/>
        </p:blipFill>
        <p:spPr>
          <a:xfrm>
            <a:off x="6810138" y="2335794"/>
            <a:ext cx="3375011" cy="3694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1388</Words>
  <Application>Microsoft Office PowerPoint</Application>
  <PresentationFormat>Custom</PresentationFormat>
  <Paragraphs>251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Verdana</vt:lpstr>
      <vt:lpstr>Roboto</vt:lpstr>
      <vt:lpstr>Office Theme</vt:lpstr>
      <vt:lpstr>Smoking Cessation</vt:lpstr>
      <vt:lpstr>Brief Overview</vt:lpstr>
      <vt:lpstr>Prevalence</vt:lpstr>
      <vt:lpstr>PowerPoint Presentation</vt:lpstr>
      <vt:lpstr>PowerPoint Presentation</vt:lpstr>
      <vt:lpstr>Treatments</vt:lpstr>
      <vt:lpstr>Evidence-Based Treatments</vt:lpstr>
      <vt:lpstr>Brief intervention: 5 A’s Approach</vt:lpstr>
      <vt:lpstr>Step 1: Ask About Smoking</vt:lpstr>
      <vt:lpstr>Step 2: Advise to Quit</vt:lpstr>
      <vt:lpstr>Step 3: Assess Willingness to Quit</vt:lpstr>
      <vt:lpstr>PowerPoint Presentation</vt:lpstr>
      <vt:lpstr>PowerPoint Presentation</vt:lpstr>
      <vt:lpstr>PowerPoint Presentation</vt:lpstr>
      <vt:lpstr>PowerPoint Presentation</vt:lpstr>
      <vt:lpstr>5 R’s</vt:lpstr>
      <vt:lpstr>Step 4: When ready to quit: Assist </vt:lpstr>
      <vt:lpstr>Step 4: Assist With Quitting</vt:lpstr>
      <vt:lpstr>Step 4: Assist With Quitting</vt:lpstr>
      <vt:lpstr>Step 5: Arrange Follow-up within 1 week</vt:lpstr>
      <vt:lpstr>Change That Matters’ Focus on Values/Meaning in Life</vt:lpstr>
      <vt:lpstr>Connect Quitting Smoking to  Life Meaning and Purpose</vt:lpstr>
      <vt:lpstr>Patient Handout</vt:lpstr>
      <vt:lpstr>PowerPoint Presentation</vt:lpstr>
      <vt:lpstr>EHR Template</vt:lpstr>
      <vt:lpstr>Documentation Template</vt:lpstr>
      <vt:lpstr>Documentation Template (cont.)</vt:lpstr>
      <vt:lpstr>After Visit Summary (AVS) Template</vt:lpstr>
      <vt:lpstr>Structured Practice</vt:lpstr>
      <vt:lpstr>Practice Activity</vt:lpstr>
      <vt:lpstr>Responding to Common Challenges</vt:lpstr>
      <vt:lpstr>PowerPoint Presentation</vt:lpstr>
      <vt:lpstr>PowerPoint Presentation</vt:lpstr>
      <vt:lpstr>Resources for Further Learning</vt:lpstr>
      <vt:lpstr>Resources</vt:lpstr>
      <vt:lpstr>Change That Matters Team</vt:lpstr>
      <vt:lpstr>Special 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Smoking Cessation</dc:title>
  <dc:creator>North Exam Rooms</dc:creator>
  <cp:lastModifiedBy>Michelle</cp:lastModifiedBy>
  <cp:revision>8</cp:revision>
  <dcterms:modified xsi:type="dcterms:W3CDTF">2020-03-31T00:34:13Z</dcterms:modified>
</cp:coreProperties>
</file>