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9" r:id="rId3"/>
    <p:sldId id="261" r:id="rId4"/>
    <p:sldId id="262" r:id="rId5"/>
    <p:sldId id="266" r:id="rId6"/>
    <p:sldId id="267" r:id="rId7"/>
    <p:sldId id="268" r:id="rId8"/>
    <p:sldId id="270" r:id="rId9"/>
    <p:sldId id="269" r:id="rId10"/>
    <p:sldId id="265" r:id="rId11"/>
    <p:sldId id="271" r:id="rId12"/>
    <p:sldId id="272" r:id="rId13"/>
    <p:sldId id="276" r:id="rId14"/>
    <p:sldId id="275" r:id="rId15"/>
    <p:sldId id="274" r:id="rId16"/>
    <p:sldId id="273" r:id="rId17"/>
    <p:sldId id="280" r:id="rId18"/>
    <p:sldId id="279" r:id="rId19"/>
    <p:sldId id="278" r:id="rId20"/>
    <p:sldId id="277" r:id="rId21"/>
    <p:sldId id="281" r:id="rId22"/>
    <p:sldId id="285" r:id="rId23"/>
    <p:sldId id="286" r:id="rId24"/>
    <p:sldId id="314" r:id="rId25"/>
    <p:sldId id="288" r:id="rId26"/>
    <p:sldId id="313" r:id="rId27"/>
    <p:sldId id="309" r:id="rId28"/>
    <p:sldId id="310" r:id="rId29"/>
    <p:sldId id="311" r:id="rId30"/>
    <p:sldId id="312" r:id="rId31"/>
    <p:sldId id="307" r:id="rId32"/>
    <p:sldId id="308" r:id="rId33"/>
    <p:sldId id="303" r:id="rId34"/>
    <p:sldId id="304" r:id="rId35"/>
    <p:sldId id="305" r:id="rId36"/>
    <p:sldId id="306" r:id="rId37"/>
    <p:sldId id="294" r:id="rId38"/>
    <p:sldId id="292" r:id="rId39"/>
    <p:sldId id="301" r:id="rId40"/>
    <p:sldId id="302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" initials="M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D6B8"/>
    <a:srgbClr val="9BC950"/>
    <a:srgbClr val="52338F"/>
    <a:srgbClr val="16A26F"/>
    <a:srgbClr val="0068B1"/>
    <a:srgbClr val="22B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60" autoAdjust="0"/>
  </p:normalViewPr>
  <p:slideViewPr>
    <p:cSldViewPr snapToGrid="0">
      <p:cViewPr varScale="1">
        <p:scale>
          <a:sx n="68" d="100"/>
          <a:sy n="68" d="100"/>
        </p:scale>
        <p:origin x="8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381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t.org/en/healthy-living/healthy-eating/eat-smart/nutrition-basics/food-diary-how-to-keep-track-of-what-you-ea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13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113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00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If</a:t>
            </a:r>
            <a:r>
              <a:rPr lang="en-US" baseline="0" dirty="0" smtClean="0"/>
              <a:t> eating disorders are identified, refer to specialty eating disorder treatment.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+ Binge eating and – for purging = possible binge eating disorder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+ Binge eating and + for purging = possible bulimia nervosa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Stress eating/emotional eating is not a DSM diagnosis, but can contribute to difficulty losing or maintaining weight</a:t>
            </a:r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697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4367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276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125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 smtClean="0"/>
              <a:t> Have patients generate ideas for what types of foods can go in each category</a:t>
            </a:r>
          </a:p>
          <a:p>
            <a:pPr marL="0" indent="0"/>
            <a:r>
              <a:rPr lang="en-US" dirty="0" smtClean="0"/>
              <a:t> Correct knowledge gaps (e.g., potato as a vegetable)</a:t>
            </a:r>
          </a:p>
          <a:p>
            <a:pPr marL="0" indent="0"/>
            <a:r>
              <a:rPr lang="en-US" dirty="0" smtClean="0"/>
              <a:t> Plate size is important - not the largest plate they can think of!</a:t>
            </a:r>
          </a:p>
          <a:p>
            <a:pPr marL="0" indent="0"/>
            <a:r>
              <a:rPr lang="en-US" dirty="0" smtClean="0"/>
              <a:t> Have patient identify how to make their “typical” meal like one of these meals</a:t>
            </a:r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160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>
              <a:buSzPts val="2800"/>
              <a:buNone/>
            </a:pP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Find easy targets in the diet to change</a:t>
            </a:r>
          </a:p>
          <a:p>
            <a:pPr marL="0" lvl="0" indent="0">
              <a:buNone/>
            </a:pPr>
            <a:endParaRPr lang="en-US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buSzPts val="2800"/>
              <a:buNone/>
            </a:pP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Encourage people not to drink their calories (juice, soda, and other sugary beverages)</a:t>
            </a:r>
          </a:p>
          <a:p>
            <a:pPr marL="50800" lvl="0" indent="0">
              <a:buSzPts val="2800"/>
              <a:buNone/>
            </a:pPr>
            <a:endParaRPr lang="en-US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buSzPts val="2800"/>
              <a:buNone/>
            </a:pPr>
            <a:r>
              <a:rPr lang="en-US" sz="1100" b="0" i="0" u="none" baseline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Kahan</a:t>
            </a:r>
            <a:r>
              <a:rPr lang="en-US" sz="1100" b="0" i="0" u="none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, S., &amp; Manson, J. E. (2017). Nutrition Counseling in Clinical Practice: How Clinicians Can Do Better. </a:t>
            </a:r>
            <a:r>
              <a:rPr lang="en-US" sz="1100" b="0" i="1" u="none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JAMA, 318</a:t>
            </a:r>
            <a:r>
              <a:rPr lang="en-US" sz="1100" b="0" i="0" u="none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(12), 1101-1102. </a:t>
            </a:r>
            <a:r>
              <a:rPr lang="en-US" sz="1100" b="0" i="0" u="none" baseline="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doi</a:t>
            </a:r>
            <a:r>
              <a:rPr lang="en-US" sz="1100" b="0" i="0" u="none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: 10.1001/jama.2017.10434</a:t>
            </a:r>
          </a:p>
          <a:p>
            <a:pPr marL="50800" lvl="0" indent="0">
              <a:buSzPts val="2800"/>
              <a:buNone/>
            </a:pPr>
            <a:endParaRPr lang="en-US" sz="1100" b="0" i="1" u="none" baseline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0219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028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6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100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229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There</a:t>
            </a:r>
            <a:r>
              <a:rPr lang="en-US" baseline="0" dirty="0" smtClean="0"/>
              <a:t> is not one “diet” that works best for everyone. </a:t>
            </a:r>
            <a:r>
              <a:rPr lang="en-US" dirty="0" smtClean="0"/>
              <a:t>The</a:t>
            </a:r>
            <a:r>
              <a:rPr lang="en-US" baseline="0" dirty="0" smtClean="0"/>
              <a:t> best diet is the one you can stick to. For most people, this is a lifestyle change approach rather than a time-limited, low calorie diet. In general, a Mediterranean diet rich in fruits and vegetables, healthy fats, and lean protein is recommended.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4690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387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8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920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3376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751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782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56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1f84d6a8f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1" name="Google Shape;301;g71f84d6a8f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028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Hales CM, Carroll MD, Fryar CD, Ogden CL. Prevalence of obesity and severe obesity among adults: United States, 2017–2018. NCHS Data Brief, no 360. Hyattsville, MD: National Center for Health Statistics. 2020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Body mass index (BMI) is calculated as weight in kilograms divided by height in meters squared.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Obesity is defined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as a BMI ≥30. Severe obesity is a BMI ≥ 40.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766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1f84d6a8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9" name="Google Shape;309;g71f84d6a8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8701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969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483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0802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9" name="Google Shape;3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843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19c2dcf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47" name="Google Shape;347;g819c2dcf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6440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19c2dcf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47" name="Google Shape;347;g819c2dcf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1334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5220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742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0" name="Google Shape;3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51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H.,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Pavek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M., &amp; Loth, K. (2017). Management of childhood obesity and overweight in primary care visits: gaps between recommended care and typical practice.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Current Nutrition Reports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(4), 307-314.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err="1" smtClean="0"/>
              <a:t>Heintze</a:t>
            </a:r>
            <a:r>
              <a:rPr lang="en-US" b="0" i="0" u="none" baseline="0" dirty="0" smtClean="0"/>
              <a:t>, C., Metz, U., Hahn, D., </a:t>
            </a:r>
            <a:r>
              <a:rPr lang="en-US" b="0" i="0" u="none" baseline="0" dirty="0" err="1" smtClean="0"/>
              <a:t>Niewohner</a:t>
            </a:r>
            <a:r>
              <a:rPr lang="en-US" b="0" i="0" u="none" baseline="0" dirty="0" smtClean="0"/>
              <a:t>, J., </a:t>
            </a:r>
            <a:r>
              <a:rPr lang="en-US" b="0" i="0" u="none" baseline="0" dirty="0" err="1" smtClean="0"/>
              <a:t>Schwantes</a:t>
            </a:r>
            <a:r>
              <a:rPr lang="en-US" b="0" i="0" u="none" baseline="0" dirty="0" smtClean="0"/>
              <a:t>, U., </a:t>
            </a:r>
            <a:r>
              <a:rPr lang="en-US" b="0" i="0" u="none" baseline="0" dirty="0" err="1" smtClean="0"/>
              <a:t>Wiesner</a:t>
            </a:r>
            <a:r>
              <a:rPr lang="en-US" b="0" i="0" u="none" baseline="0" dirty="0" smtClean="0"/>
              <a:t>, J., &amp; Braun, V. (2010). Counseling overweight in primary care: an analysis of patient-physician encounters. </a:t>
            </a:r>
            <a:r>
              <a:rPr lang="en-US" b="0" i="1" u="none" baseline="0" dirty="0" smtClean="0"/>
              <a:t>Patient </a:t>
            </a:r>
            <a:r>
              <a:rPr lang="en-US" b="0" i="1" u="none" baseline="0" dirty="0" err="1" smtClean="0"/>
              <a:t>Educ</a:t>
            </a:r>
            <a:r>
              <a:rPr lang="en-US" b="0" i="1" u="none" baseline="0" dirty="0" smtClean="0"/>
              <a:t> </a:t>
            </a:r>
            <a:r>
              <a:rPr lang="en-US" b="0" i="1" u="none" baseline="0" dirty="0" err="1" smtClean="0"/>
              <a:t>Couns</a:t>
            </a:r>
            <a:r>
              <a:rPr lang="en-US" b="0" i="1" u="none" baseline="0" dirty="0" smtClean="0"/>
              <a:t>, 80</a:t>
            </a:r>
            <a:r>
              <a:rPr lang="en-US" b="0" i="0" u="none" baseline="0" dirty="0" smtClean="0"/>
              <a:t>(1), 71-75.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10.1016/j.pec.2009.10.016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5794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1f84d6a8f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8" name="Google Shape;378;g71f84d6a8f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823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dk1"/>
                </a:solidFill>
              </a:rPr>
              <a:t>There</a:t>
            </a:r>
            <a:r>
              <a:rPr lang="en-US" baseline="0" dirty="0" smtClean="0">
                <a:solidFill>
                  <a:schemeClr val="dk1"/>
                </a:solidFill>
              </a:rPr>
              <a:t> are many possible barriers for physicians to engage in counseling for eating and obesity. This presentation specifically addresses the training needed to effectively counsel patients on eating habits.</a:t>
            </a:r>
            <a:endParaRPr lang="en-US" dirty="0" smtClean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Barlow, S. E., &amp; Dietz, W. H. (2002). Management of child and adolescent obesity: summary and recommendations based on reports from pediatricians, pediatric nurse practitioners, and registered dietitians.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Pediatrics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110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(Supplement 1), 236-238.</a:t>
            </a: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Davoli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A. M., Broccoli, S.,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Bonvicini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L.,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Fabbri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A., Ferrari, E., D’Angelo, S., ... &amp; Romani, G. (2013). Pediatrician-led motivational interviewing to treat overweight children: an RCT.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Pediatrics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132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(5), e1236-e1246.</a:t>
            </a:r>
            <a:endParaRPr lang="en-US" dirty="0" smtClean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Story, M. T.,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Neumark-Stzainer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D. R., Sherwood, N. E., Holt, K.,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Sofka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D., Trowbridge, F. L., &amp; Barlow, S. E. (2002). Management of child and adolescent obesity: attitudes, barriers, skills, and training needs among health care professionals.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Pediatrics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110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(Supplement 1), 210-214. </a:t>
            </a: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Turner, K. M., Shield, J. P., &amp; Salisbury, C. (2009). Practitioners' views on managing childhood obesity in primary care: a qualitative study.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Br J Gen </a:t>
            </a:r>
            <a:r>
              <a:rPr lang="en-US" sz="1100" b="0" i="1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59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(568), 856-862.</a:t>
            </a: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Van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Gerwen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M., Franc, C.,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Rosman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S., Le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Vaillant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M., &amp; Pelletier‐Fleury, N. (2009). Primary care physicians' knowledge, attitudes, beliefs and practices regarding childhood obesity: a systematic review.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Obesity Reviews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(2), 227-236.</a:t>
            </a:r>
          </a:p>
          <a:p>
            <a:pPr marL="171450" lvl="0" indent="-171450" algn="l" rtl="0">
              <a:spcBef>
                <a:spcPts val="0"/>
              </a:spcBef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Walker, O., Strong, M.,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Atchinson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R., Saunders, J., &amp; Abbott, J. (2007). A qualitative study of primary care clinicians' views of treating childhood obesity.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BMC family practice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(1), 50.</a:t>
            </a:r>
            <a:endParaRPr lang="en-US" dirty="0" smtClean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71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276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39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95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Food</a:t>
            </a:r>
            <a:r>
              <a:rPr lang="en-US" baseline="0" dirty="0" smtClean="0"/>
              <a:t> diary: </a:t>
            </a:r>
            <a:r>
              <a:rPr lang="en-US" dirty="0" smtClean="0">
                <a:hlinkClick r:id="rId3"/>
              </a:rPr>
              <a:t>https://www.heart.org/en/healthy-living/healthy-eating/eat-smart/nutrition-basics/food-diary-how-to-keep-track-of-what-you-eat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08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cdphp/dnpao/index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nutritioninmedicine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B5C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804483" y="1557214"/>
            <a:ext cx="4805996" cy="108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Healthy Eating</a:t>
            </a:r>
            <a:endParaRPr sz="4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727121" y="581159"/>
            <a:ext cx="5464879" cy="6276841"/>
          </a:xfrm>
          <a:custGeom>
            <a:avLst/>
            <a:gdLst/>
            <a:ahLst/>
            <a:cxnLst/>
            <a:rect l="l" t="t" r="r" b="b"/>
            <a:pathLst>
              <a:path w="5464879" h="6276841" extrusionOk="0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1935" y="2854329"/>
            <a:ext cx="5239816" cy="21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41680" y="4502288"/>
            <a:ext cx="484143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800" b="1" dirty="0" smtClean="0">
                <a:solidFill>
                  <a:srgbClr val="01599C"/>
                </a:solidFill>
                <a:latin typeface="Verdana"/>
                <a:ea typeface="Verdana"/>
                <a:cs typeface="Verdana"/>
                <a:sym typeface="Verdana"/>
              </a:rPr>
              <a:t>www.ChangeThatMatters.UMN.edu</a:t>
            </a:r>
            <a:endParaRPr lang="en-US" sz="1800" b="1" dirty="0">
              <a:solidFill>
                <a:srgbClr val="01599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24-Hour Recall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yxxx015\Desktop\Change That Matters\Photos\Healthy Eating\youjeen-cho-sBKLiRiunK0-unsplash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994263"/>
            <a:ext cx="2041616" cy="143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uyxxx015\Desktop\Change That Matters\Photos\Healthy Eating\woman-in-black-and-white-polka-dot-shirt-37462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3892550"/>
            <a:ext cx="1507762" cy="213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yxxx015\Desktop\Change That Matters\Photos\Healthy Eating\pizza-1442946_19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09" y="3324987"/>
            <a:ext cx="2100853" cy="1516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91200" y="2005984"/>
            <a:ext cx="59588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“Tell me about what you ate yesterday. Let’s start with the morning. What time did you wake up?”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Carefully walk through the day sequentially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Ask about gaps in the day (did you have a snack between breakfast and lunch?)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What, how much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Was yesterday a typical day for you?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Apps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34462" y="2080504"/>
            <a:ext cx="5181600" cy="4351338"/>
          </a:xfrm>
        </p:spPr>
        <p:txBody>
          <a:bodyPr/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Many apps </a:t>
            </a: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are available for free to track eating behavior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2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SparkPeople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Lose It!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My Fitness Pal</a:t>
            </a:r>
          </a:p>
          <a:p>
            <a:pPr marL="342900"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Come with pre-loaded calorie content/serving </a:t>
            </a: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sizes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347" y="1814247"/>
            <a:ext cx="2200008" cy="2357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854" y="1814246"/>
            <a:ext cx="2304919" cy="2359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9654" y="4256173"/>
            <a:ext cx="1998162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 Questions to Screen for Eating Disorders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643" y="2732782"/>
            <a:ext cx="5297883" cy="2981202"/>
          </a:xfrm>
          <a:prstGeom prst="rect">
            <a:avLst/>
          </a:prstGeom>
        </p:spPr>
      </p:pic>
      <p:sp>
        <p:nvSpPr>
          <p:cNvPr id="7" name="Shape 199"/>
          <p:cNvSpPr txBox="1">
            <a:spLocks noGrp="1"/>
          </p:cNvSpPr>
          <p:nvPr/>
        </p:nvSpPr>
        <p:spPr>
          <a:xfrm>
            <a:off x="248086" y="2047783"/>
            <a:ext cx="6183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Binge eating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you ever eat a large amount of food in a short amount of time, and feel like you lose control over your eating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533400" lvl="1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Purging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you ever throw up, use laxatives, or restrict your eating to make up for eating a large amount of food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533400" lvl="1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Stress eating/emotional eating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you ever eat to cope with stress or overwhelming emotions?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543776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5437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Evidence-Based Interventions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8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Interventions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1075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Motivational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interviewing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Plate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method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Small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changes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Schedule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meals and snacks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Suggest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family changes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Continued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self-monitoring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C:\Users\uyxxx015\Desktop\Change That Matters\Photos\Healthy Eating\shelley-pauls-kuR1Kwo4my4-unsplash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74" y="2789782"/>
            <a:ext cx="3518127" cy="2565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8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Motivational Interviewing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uyxxx015\Desktop\Change That Matters\Photos\Healthy Eating\slices-assorted-fruits-near-water-bottle-37662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71" y="2284036"/>
            <a:ext cx="3212329" cy="34766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15"/>
          <p:cNvSpPr txBox="1">
            <a:spLocks noGrp="1"/>
          </p:cNvSpPr>
          <p:nvPr/>
        </p:nvSpPr>
        <p:spPr>
          <a:xfrm>
            <a:off x="4676503" y="2048644"/>
            <a:ext cx="648416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Elicit change talk (using open-ended questions)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What are the reasons you want to make this change</a:t>
            </a:r>
            <a:r>
              <a:rPr lang="en-US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Develop discrepancy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Highlight differences between what patient wants to do and what they are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doing</a:t>
            </a: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Support self-efficacy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Find past successes to build confidence in current change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Plate Method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;p30"/>
          <p:cNvSpPr txBox="1">
            <a:spLocks noGrp="1"/>
          </p:cNvSpPr>
          <p:nvPr>
            <p:ph type="body" idx="1"/>
          </p:nvPr>
        </p:nvSpPr>
        <p:spPr>
          <a:xfrm>
            <a:off x="260684" y="1960232"/>
            <a:ext cx="5081337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Teach patients how to structure their plates to make sure they are getting the right proportion of food from different food groups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½ - fruits &amp; veggies (emphasize veggies)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¼ - lean protein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¼ - starch or grain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021" y="1760082"/>
            <a:ext cx="5009718" cy="50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Small Changes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4843"/>
              </p:ext>
            </p:extLst>
          </p:nvPr>
        </p:nvGraphicFramePr>
        <p:xfrm>
          <a:off x="228600" y="1875662"/>
          <a:ext cx="11719560" cy="4250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1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89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Dietary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Pattern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Reasonable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Change Target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Example of realistic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small solutions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Fast </a:t>
                      </a:r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food </a:t>
                      </a:r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meals or snacks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Decrease by 1 fast food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meal per 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1 fast food meal per week with a prepared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food from supermarket or sandwich from home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Fruit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Increase by 1 serving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per day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Add fresh,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frozen, or canned fruit to yogurt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Vegetables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Increase by 1 serving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per day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Add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fresh, frozen, or canned vegetables to yogurt smoothie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Regular sodas, juices, or other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sugary beverages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Decrease by 1 sugary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beverage per day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a sugared soda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with water or flavored water, lightly sweetened tea, or coffee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Servings of beans, nuts, chicken or fish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Increase fish/seafood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by 1 serving per 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fast food entrée or processed meat sandwich with tuna fish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sandwich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Regular snack chips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or crackers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Decrease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by 1 serving per 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1 serving of snack chips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or crackers with a handful of nuts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Desserts and other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sweets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Decrease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by 1 serving per 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1 sugary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sweet or dessert with a fruit or a handful of nuts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Use of butter or meat fat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Decrease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trans and saturated fats as seasoning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Replace butter with light drizzle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 olive oil and/or spices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90D6B8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06707" y="1246452"/>
            <a:ext cx="432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*Adapted from </a:t>
            </a:r>
            <a:r>
              <a:rPr lang="en-US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Kahan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Manson (2017) JAMA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Schedule Meals and Snacks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684421" y="1825625"/>
            <a:ext cx="9669378" cy="42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Establish a regular eating pattern (specific times don’t matter but can be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helpful) </a:t>
            </a:r>
          </a:p>
          <a:p>
            <a:pPr lvl="0" indent="-406400"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Breakfast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Mid-morning snack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Lunch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Mid-afternoon snack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Evening meal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Evening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snack</a:t>
            </a:r>
          </a:p>
          <a:p>
            <a:pPr lvl="1" indent="-381000">
              <a:spcBef>
                <a:spcPts val="0"/>
              </a:spcBef>
              <a:buSzPts val="24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spcBef>
                <a:spcPts val="0"/>
              </a:spcBef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Encourage patients to plan ahead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for these meals and snacks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82" y="2883110"/>
            <a:ext cx="178018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Suggest Family Changes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04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It is difficult to make changes as a single person in a couple or family unit</a:t>
            </a:r>
          </a:p>
          <a:p>
            <a:pPr marL="0" lv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Encourage patients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think about changes they can make as a family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Family dinners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ooking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classes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yxxx015\Desktop\Change That Matters\Photos\Healthy Eating\national-cancer-institute-BQPi8F_UON0-unsplash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/>
          <a:stretch/>
        </p:blipFill>
        <p:spPr bwMode="auto">
          <a:xfrm>
            <a:off x="6984954" y="2647406"/>
            <a:ext cx="3491457" cy="243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2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822054"/>
            <a:ext cx="12205447" cy="2281822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77155" y="1822054"/>
            <a:ext cx="10515600" cy="228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Brief Overview</a:t>
            </a:r>
            <a:endParaRPr sz="54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2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Encourage Continued Self-Monitoring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7" y="2123594"/>
            <a:ext cx="5133277" cy="4468755"/>
          </a:xfrm>
          <a:prstGeom prst="rect">
            <a:avLst/>
          </a:prstGeom>
        </p:spPr>
      </p:pic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6250404" y="1949690"/>
            <a:ext cx="4808621" cy="382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buSzPts val="2800"/>
            </a:pPr>
            <a:endParaRPr lang="en-US" dirty="0" smtClean="0"/>
          </a:p>
          <a:p>
            <a:pPr marL="50800" lvl="0" indent="0">
              <a:buSzPts val="2800"/>
              <a:buNone/>
            </a:pPr>
            <a:r>
              <a:rPr lang="en-US" dirty="0" smtClean="0"/>
              <a:t>Use </a:t>
            </a:r>
            <a:r>
              <a:rPr lang="en-US" dirty="0"/>
              <a:t>food diaries or apps to monitor food intake</a:t>
            </a:r>
          </a:p>
          <a:p>
            <a:pPr marL="0" lvl="0" indent="0">
              <a:buNone/>
            </a:pPr>
            <a:endParaRPr lang="en-US" dirty="0"/>
          </a:p>
          <a:p>
            <a:pPr marL="50800" lvl="0" indent="0">
              <a:buSzPts val="2800"/>
              <a:buNone/>
            </a:pPr>
            <a:r>
              <a:rPr lang="en-US" dirty="0"/>
              <a:t>Just having to write down or record what one eats changes behavior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0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Wait… what about Diet X?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693821" y="1841667"/>
            <a:ext cx="4904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You will likely get questions about specific diets</a:t>
            </a:r>
          </a:p>
          <a:p>
            <a:pPr marL="0" lv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How do you answer those questions?</a:t>
            </a:r>
          </a:p>
          <a:p>
            <a:pPr marL="0" lv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Encourage long-term healthy lifestyle changes vs. time-limited special diets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303" y="1998326"/>
            <a:ext cx="1867148" cy="1861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213" y="1722223"/>
            <a:ext cx="2106228" cy="2106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694" y="3565774"/>
            <a:ext cx="1984969" cy="1984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310" y="3793091"/>
            <a:ext cx="2317623" cy="169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9310" y="5781489"/>
            <a:ext cx="373107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Referrals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1475" y="1690687"/>
            <a:ext cx="10515600" cy="48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buSzPts val="2800"/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Dietitian (what)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Learn about what foods are healthy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Learn about specific diets for health conditions (e.g., 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33400" lvl="1" indent="0">
              <a:spcBef>
                <a:spcPts val="0"/>
              </a:spcBef>
              <a:buSzPts val="2400"/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diabetes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hypertension, GERD, gout)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spcBef>
                <a:spcPts val="0"/>
              </a:spcBef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Behavioral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health (how)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Behavioral changes (timing, modifying the food 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33400" lvl="1" indent="0">
              <a:spcBef>
                <a:spcPts val="0"/>
              </a:spcBef>
              <a:buSzPts val="2400"/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environment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etc.)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Modifying thoughts about eating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Suspected eating disorders (e.g., binge eating, 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33400" lvl="1" indent="0">
              <a:spcBef>
                <a:spcPts val="0"/>
              </a:spcBef>
              <a:buSzPts val="2400"/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emotional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eating, night eating)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" lvl="0" indent="0">
              <a:spcBef>
                <a:spcPts val="0"/>
              </a:spcBef>
              <a:buSzPts val="280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Community resources for food insecurity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uyxxx015\Desktop\Change That Matters\Photos\Improving Mood\counseling-99740_19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7" y="2345962"/>
            <a:ext cx="2199005" cy="3298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6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040016"/>
            <a:ext cx="12205447" cy="1896812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040016"/>
            <a:ext cx="10515600" cy="18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Change That Matters’ Focus</a:t>
            </a:r>
            <a:b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 Values/Meaning in Life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27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50800"/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Connect </a:t>
            </a:r>
            <a:r>
              <a:rPr lang="en-US" sz="3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Healthy Eating to Values and Meaning</a:t>
            </a:r>
            <a:endParaRPr sz="36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3977640" y="1871345"/>
            <a:ext cx="737616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Invite patient to reflect upon:</a:t>
            </a:r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Why do you want to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eat healthy foods?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 indent="0">
              <a:spcBef>
                <a:spcPts val="0"/>
              </a:spcBef>
              <a:buNone/>
            </a:pP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 indent="0">
              <a:spcBef>
                <a:spcPts val="0"/>
              </a:spcBef>
              <a:buNone/>
            </a:pP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How will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eating in a healthy way impact 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your life?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 indent="0">
              <a:spcBef>
                <a:spcPts val="0"/>
              </a:spcBef>
              <a:buNone/>
            </a:pP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How will this change allow you to engage in other, meaningful areas of your life?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uyxxx015\Desktop\Change That Matters\Photos\Stress\balance-macro-ocean-pebbles-2359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1" y="2372998"/>
            <a:ext cx="3629229" cy="3433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2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30933" y="2033554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10628" y="20335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Patient Handout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/>
          <a:stretch/>
        </p:blipFill>
        <p:spPr bwMode="auto">
          <a:xfrm>
            <a:off x="9561564" y="1115383"/>
            <a:ext cx="1837956" cy="43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7"/>
          <a:stretch/>
        </p:blipFill>
        <p:spPr bwMode="auto">
          <a:xfrm>
            <a:off x="7243366" y="1185052"/>
            <a:ext cx="1778713" cy="430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Noteworthy Features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761126" y="1882775"/>
            <a:ext cx="83051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Handout encourages reader to: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Reflect on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reasons </a:t>
            </a: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make healthy food choices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Identify challenges to healthy eating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Plan a meal with food from each category (Plate Method)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Set one small goal for the week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Consider </a:t>
            </a: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who could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help</a:t>
            </a: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Consider tracking food intake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yxxx015\Desktop\Change That Matters\Photos\Healthy Eating\woman-in-green-tank-top-holding-orange-bell-pepper-36226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587" y="2664823"/>
            <a:ext cx="1734910" cy="2312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4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7" y="2157992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21579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EHR Templates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2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Documentation Template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831475" y="1690688"/>
            <a:ext cx="10515600" cy="470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b="1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Assess</a:t>
            </a:r>
            <a:r>
              <a:rPr lang="en-US" sz="1800" b="1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</a:t>
            </a:r>
            <a:endParaRPr lang="en-US" sz="1800" b="1" dirty="0">
              <a:solidFill>
                <a:srgbClr val="461F8A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Eating on a Typical Day: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B: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***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: ***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D: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***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Snacks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***</a:t>
            </a:r>
          </a:p>
          <a:p>
            <a:pPr marL="114300" indent="0">
              <a:buNone/>
            </a:pPr>
            <a:endParaRPr lang="en-US" sz="1800" dirty="0" smtClean="0"/>
          </a:p>
          <a:p>
            <a:pPr marL="1588" indent="0">
              <a:buNone/>
            </a:pPr>
            <a:r>
              <a:rPr lang="en-US" sz="1800" b="1" dirty="0" smtClean="0"/>
              <a:t>Barriers </a:t>
            </a:r>
            <a:r>
              <a:rPr lang="en-US" sz="1800" b="1" dirty="0"/>
              <a:t>to healthy eating: </a:t>
            </a:r>
            <a:r>
              <a:rPr lang="en-US" sz="1800" dirty="0" smtClean="0"/>
              <a:t>{access, price, not </a:t>
            </a:r>
            <a:r>
              <a:rPr lang="en-US" sz="1800" dirty="0"/>
              <a:t>knowing how to prepare </a:t>
            </a:r>
            <a:r>
              <a:rPr lang="en-US" sz="1800" dirty="0" smtClean="0"/>
              <a:t>food, liking </a:t>
            </a:r>
            <a:r>
              <a:rPr lang="en-US" sz="1800" dirty="0"/>
              <a:t>highly palatable </a:t>
            </a:r>
            <a:r>
              <a:rPr lang="en-US" sz="1800" dirty="0" smtClean="0"/>
              <a:t>foods, picky eating, time management, family, knowledge, other}</a:t>
            </a:r>
            <a:endParaRPr lang="en-US" sz="1800" dirty="0"/>
          </a:p>
          <a:p>
            <a:pPr marL="114300" indent="0">
              <a:buNone/>
            </a:pPr>
            <a:r>
              <a:rPr lang="en-US" sz="1800" dirty="0"/>
              <a:t> </a:t>
            </a:r>
          </a:p>
          <a:p>
            <a:pPr marL="60325" indent="-60325">
              <a:buNone/>
            </a:pPr>
            <a:r>
              <a:rPr lang="en-US" sz="1800" b="1" dirty="0"/>
              <a:t>Reasons to eat healthy foods</a:t>
            </a:r>
            <a:r>
              <a:rPr lang="en-US" sz="1800" dirty="0"/>
              <a:t>: </a:t>
            </a:r>
            <a:r>
              <a:rPr lang="en-US" sz="1800" dirty="0" smtClean="0"/>
              <a:t>{health, mood, family, self-worth, appearance, other}</a:t>
            </a:r>
            <a:endParaRPr lang="en-US" sz="1800" dirty="0"/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8" name="Google Shape;29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2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1f84d6a8f_1_55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71f84d6a8f_1_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Documentation Template (cont.)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g71f84d6a8f_1_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Plan</a:t>
            </a:r>
            <a:r>
              <a:rPr lang="en-US" sz="1800" b="1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</a:t>
            </a:r>
          </a:p>
          <a:p>
            <a:pPr marL="114300" indent="0"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Set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specific goal: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***</a:t>
            </a:r>
          </a:p>
          <a:p>
            <a:pPr marL="114300" indent="0"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Offer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referrals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{behavioral health, dietitian, other}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b="1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Follow up</a:t>
            </a:r>
            <a:r>
              <a:rPr lang="en-US" sz="1800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800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***</a:t>
            </a:r>
            <a:endParaRPr sz="1800" dirty="0">
              <a:solidFill>
                <a:srgbClr val="461F8A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Change that </a:t>
            </a:r>
            <a:r>
              <a:rPr lang="en-US" sz="1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Matters </a:t>
            </a:r>
            <a:r>
              <a:rPr lang="en-US" sz="18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Healthy Eating handout given. </a:t>
            </a:r>
            <a:endParaRPr sz="18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*** minutes spent counseling patient regarding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healthy eating to 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improve overall health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.</a:t>
            </a:r>
            <a:endParaRPr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6" name="Google Shape;306;g71f84d6a8f_1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7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Obesity Trends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13" y="1884416"/>
            <a:ext cx="7278415" cy="4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1f84d6a8f_1_34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71f84d6a8f_1_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After Visit Summary (AVS) Template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g71f84d6a8f_1_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Today we talked about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eating healthy foods.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	You stated you want to ***. To do this, you plan to ***.</a:t>
            </a:r>
            <a:endParaRPr sz="18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45720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Here are some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other 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ideas to help with healthy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eating:</a:t>
            </a:r>
            <a:endParaRPr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1"/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39825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Schedule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regular meals and snacks.</a:t>
            </a:r>
          </a:p>
          <a:p>
            <a:pPr marL="1139825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Use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 smaller plate.</a:t>
            </a:r>
          </a:p>
          <a:p>
            <a:pPr marL="1139825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Strive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to INCREASE: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Lean protein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Fruits and vegetables</a:t>
            </a:r>
          </a:p>
          <a:p>
            <a:pPr marL="1139825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Strive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to DECREASE: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Fast food meals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Sugary beverages, juice, and regular soda (Drink more water instead!)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Snack chips or crackers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Desserts and other sweets</a:t>
            </a:r>
          </a:p>
          <a:p>
            <a:pPr marL="137636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o   Use of butter and </a:t>
            </a:r>
            <a:r>
              <a:rPr lang="en-US" sz="1300" dirty="0" smtClean="0">
                <a:latin typeface="Verdana" panose="020B0604030504040204" pitchFamily="34" charset="0"/>
                <a:ea typeface="Verdana" panose="020B0604030504040204" pitchFamily="34" charset="0"/>
              </a:rPr>
              <a:t>meat </a:t>
            </a: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</a:rPr>
              <a:t>fats when cooking</a:t>
            </a:r>
          </a:p>
          <a:p>
            <a:pPr marL="1139825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Keep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track of your progress on a food diary or smart phone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app</a:t>
            </a:r>
            <a:endParaRPr lang="en-US" sz="4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14" name="Google Shape;314;g71f84d6a8f_1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8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7" y="1920198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19201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Structured Practice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Practice Activity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Partner with someone near you</a:t>
            </a:r>
          </a:p>
          <a:p>
            <a:pPr lvl="1" indent="-381000">
              <a:spcBef>
                <a:spcPts val="0"/>
              </a:spcBef>
              <a:buSzPts val="2400"/>
              <a:buFont typeface="Verdana"/>
              <a:buChar char="○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One person will be the patient</a:t>
            </a:r>
          </a:p>
          <a:p>
            <a:pPr lvl="1" indent="-381000">
              <a:spcBef>
                <a:spcPts val="0"/>
              </a:spcBef>
              <a:buSzPts val="2400"/>
              <a:buFont typeface="Verdana"/>
              <a:buChar char="○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One person with be the provider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Think of a patient on your panel that you would like to </a:t>
            </a: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make healthier choices in food. 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Imagine him/her for the role play.</a:t>
            </a:r>
          </a:p>
          <a:p>
            <a:pPr lvl="0">
              <a:spcBef>
                <a:spcPts val="0"/>
              </a:spcBef>
              <a:buFont typeface="Verdana"/>
              <a:buChar char="●"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Using the pamphlet and EHR template, role play the discussion.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Take about 5 minutes and then switch roles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62" y="475911"/>
            <a:ext cx="3427137" cy="242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749781"/>
            <a:ext cx="12205447" cy="2073994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47666" y="1728688"/>
            <a:ext cx="10515600" cy="207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Responding to Common Challenges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4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Doc</a:t>
            </a:r>
            <a:r>
              <a:rPr lang="en-US" sz="36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360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2" name="Google Shape;342;p37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10515600" cy="4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I’ve </a:t>
            </a:r>
            <a:r>
              <a:rPr lang="en-US" i="1" dirty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tried </a:t>
            </a: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eating better and 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exercising more in the past, 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but I just go back to my old habits!</a:t>
            </a:r>
            <a:endParaRPr i="1" dirty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6032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Acknowledge changing and sustaining </a:t>
            </a:r>
          </a:p>
          <a:p>
            <a:pPr marL="6032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new eating patterns is difficult.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6032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6032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Remember this is a lifelong journey – you will always have to eat! Focus on one day at a time; every healthy choice you make is a WIN!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3" name="Google Shape;3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82" y="2116183"/>
            <a:ext cx="3726005" cy="25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2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19c2dcf18_0_0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Doc</a:t>
            </a:r>
            <a:r>
              <a:rPr lang="en-US" sz="36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819c2dcf18_0_0"/>
          <p:cNvSpPr txBox="1">
            <a:spLocks noGrp="1"/>
          </p:cNvSpPr>
          <p:nvPr>
            <p:ph type="body" idx="1"/>
          </p:nvPr>
        </p:nvSpPr>
        <p:spPr>
          <a:xfrm>
            <a:off x="556325" y="1825625"/>
            <a:ext cx="11268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 like junk food…It tastes good!</a:t>
            </a:r>
            <a:endParaRPr i="1" dirty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Good news: You don’t have to totally eliminate treats from your diet.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Would you be open to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trying to increase the fruits/veggies and start cutting back on the number and size of sweets per day?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1" name="Google Shape;351;g819c2dcf1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2562852"/>
            <a:ext cx="2429419" cy="17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98" y="2380860"/>
            <a:ext cx="1021277" cy="231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94" y="2410048"/>
            <a:ext cx="3669345" cy="22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7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19c2dcf18_0_0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Doc</a:t>
            </a:r>
            <a:r>
              <a:rPr lang="en-US" sz="36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819c2dcf18_0_0"/>
          <p:cNvSpPr txBox="1">
            <a:spLocks noGrp="1"/>
          </p:cNvSpPr>
          <p:nvPr>
            <p:ph type="body" idx="1"/>
          </p:nvPr>
        </p:nvSpPr>
        <p:spPr>
          <a:xfrm>
            <a:off x="632525" y="1972739"/>
            <a:ext cx="11268300" cy="479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 don’t have time to cook healthy foods. Going through the drive-through or getting pizza delivered is much easier</a:t>
            </a: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Fast food can be an occasional treat, but it has high levels of fat and sodium.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Taking time (perhaps on weekends) to meal plan and have food for weeknights can be helpful.</a:t>
            </a:r>
            <a:endParaRPr sz="20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1" name="Google Shape;351;g819c2dcf1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/>
          <a:stretch/>
        </p:blipFill>
        <p:spPr bwMode="auto">
          <a:xfrm>
            <a:off x="7729040" y="2841692"/>
            <a:ext cx="3607344" cy="210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97" y="3046128"/>
            <a:ext cx="2637002" cy="18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36" y="2804473"/>
            <a:ext cx="1614270" cy="211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7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6724" y="1596396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15963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Resources for Further Learning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67639" y="1825625"/>
            <a:ext cx="120243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69912">
              <a:spcBef>
                <a:spcPts val="0"/>
              </a:spcBef>
              <a:buSzPts val="2800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CDC’s Division of Nutrition, Physical Activity, and Obesity: 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://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www.cdc.gov/nccdphp/dnpao/index.html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9912">
              <a:spcBef>
                <a:spcPts val="0"/>
              </a:spcBef>
              <a:buSzPts val="2800"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569912">
              <a:spcBef>
                <a:spcPts val="0"/>
              </a:spcBef>
              <a:buSzPts val="2800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Hooker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, S., Punjabi, A.,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Justesen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, K., Boyle, L., &amp; Sherman, M. D. (2018). Encouraging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health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ehavior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hange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: Eight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evidence-based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trategies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Family </a:t>
            </a:r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Practice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anagement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(2), 31-36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569912">
              <a:spcBef>
                <a:spcPts val="0"/>
              </a:spcBef>
              <a:buSzPts val="2800"/>
            </a:pP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9912">
              <a:spcBef>
                <a:spcPts val="0"/>
              </a:spcBef>
              <a:buSzPts val="2800"/>
            </a:pP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Kahan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, S., &amp; Manson, J. E. (2017). Nutrition Counseling in Clinical Practice: How Clinicians Can Do Better. </a:t>
            </a:r>
            <a:r>
              <a:rPr lang="en-US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JAMA, 318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(12), 1101-1102. 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doi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: 10.1001/jama.2017.10434</a:t>
            </a:r>
          </a:p>
          <a:p>
            <a:pPr marL="569912">
              <a:spcBef>
                <a:spcPts val="0"/>
              </a:spcBef>
              <a:buSzPts val="2800"/>
            </a:pPr>
            <a:endParaRPr lang="en-US" sz="18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9912">
              <a:spcBef>
                <a:spcPts val="0"/>
              </a:spcBef>
              <a:buSzPts val="2800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Nutrition in Medicine online course: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https://www.nutritioninmedicine.org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/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9912">
              <a:spcBef>
                <a:spcPts val="0"/>
              </a:spcBef>
              <a:buSzPts val="2800"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9912">
              <a:spcBef>
                <a:spcPts val="0"/>
              </a:spcBef>
              <a:buSzPts val="2800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Reims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, K., &amp; Ernst, D. (2016). Using motivational interviewing to promote healthy weight. 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Family Practice Management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(5), 32-38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569912">
              <a:spcBef>
                <a:spcPts val="0"/>
              </a:spcBef>
              <a:buSzPts val="2800"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569912">
              <a:spcBef>
                <a:spcPts val="0"/>
              </a:spcBef>
              <a:buSzPts val="2800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U.S. Department of Health and Human Services and U.S. Department of Agriculture. 2015–2020 Dietary Guidelines for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Americans. (8th Ed.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December 2015.</a:t>
            </a:r>
            <a:endParaRPr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8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Change That Matters Team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Stephanie A. Hooker, PhD, MPH (co-PI)</a:t>
            </a:r>
            <a:endParaRPr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Michelle D. Sherman, PhD, ABPP (co-PI)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Katie Loth, PhD, MPH</a:t>
            </a:r>
            <a:r>
              <a:rPr lang="en-US" dirty="0"/>
              <a:t>			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Jean Moon, PharmD, BCACP</a:t>
            </a:r>
            <a:endParaRPr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Kacey Justesen, MD</a:t>
            </a:r>
            <a:r>
              <a:rPr lang="en-US" dirty="0"/>
              <a:t>			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Andrew Slattengren, DO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Sam Ngaw, MD</a:t>
            </a:r>
            <a:r>
              <a:rPr lang="en-US" dirty="0"/>
              <a:t>				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Anne 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Doering, MD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Marc Uy, BA, MPH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5" name="Google Shape;37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7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Gap Between Recommendations &amp; Typical Practice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Physicians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recognize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obesity as a problem </a:t>
            </a: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However, obesity and overweight are not consistently recognized or diagnosed</a:t>
            </a: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Primary care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providers largely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do not adhere to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treatment guidelines </a:t>
            </a: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Further, some guidelines may be unrealistic for everyone: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lvl="1" indent="-2286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June 2017 USPSTF Guidelines: all children 6 years and older who are found to be obese are to be referred to or offered comprehensive behavioral programs with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26 or more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contact hours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9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1f84d6a8f_1_45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71f84d6a8f_1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 Thanks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g71f84d6a8f_1_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5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University of Minnesota Academic Health Center 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and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National Institute for Integrated Behavioral Health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for financial support for their development and evaluation 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of Change that Matters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3" name="Google Shape;383;g71f84d6a8f_1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71f84d6a8f_1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078" y="5047400"/>
            <a:ext cx="3577025" cy="13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71f84d6a8f_1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4400" y="4946249"/>
            <a:ext cx="2988700" cy="182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1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Physician Barriers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2469600" y="1972602"/>
            <a:ext cx="2633713" cy="2560320"/>
          </a:xfrm>
          <a:prstGeom prst="ellipse">
            <a:avLst/>
          </a:prstGeom>
          <a:solidFill>
            <a:srgbClr val="22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Training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Few opportunities to learn specific behavioral strategies most useful in counseling for obesity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37047" y="1810881"/>
            <a:ext cx="2633713" cy="2560320"/>
          </a:xfrm>
          <a:prstGeom prst="ellipse">
            <a:avLst/>
          </a:prstGeom>
          <a:solidFill>
            <a:srgbClr val="523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Self-efficacy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Sensitive and uncomfortable to discuss. Lacking effective therapeutic strategies to help patients control weight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6998" y="3945248"/>
            <a:ext cx="2633713" cy="2560320"/>
          </a:xfrm>
          <a:prstGeom prst="ellipse">
            <a:avLst/>
          </a:prstGeom>
          <a:solidFill>
            <a:srgbClr val="9BC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Short encounters and lack of time and resources to effectively manage obesity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30088" y="4001245"/>
            <a:ext cx="2633713" cy="2560320"/>
          </a:xfrm>
          <a:prstGeom prst="ellipse">
            <a:avLst/>
          </a:prstGeom>
          <a:solidFill>
            <a:srgbClr val="90D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Language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Misuse of language can offend and place blame on patients, further causing stigmatization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4841" y="4026492"/>
            <a:ext cx="2633713" cy="2560320"/>
          </a:xfrm>
          <a:prstGeom prst="ellipse">
            <a:avLst/>
          </a:prstGeom>
          <a:solidFill>
            <a:srgbClr val="00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Complexity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Multifaceted management: lifestyles, social norms, socioeconomic factors, access to nutritional foods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71800" y="1810881"/>
            <a:ext cx="2633713" cy="2560320"/>
          </a:xfrm>
          <a:prstGeom prst="ellipse">
            <a:avLst/>
          </a:prstGeom>
          <a:solidFill>
            <a:srgbClr val="16A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Reimbursement</a:t>
            </a:r>
          </a:p>
          <a:p>
            <a:pPr algn="ctr"/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Providers may be discouraged by low rates and billing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Challenges to Addressing Eating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21105" y="184166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buSzPts val="2800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Daily behavior that requires consistent effort to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change</a:t>
            </a:r>
          </a:p>
          <a:p>
            <a:pPr lvl="0" indent="-406400"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Socially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determined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Culturally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determined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Many factors determine what people eat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Familiarity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Variety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Taste preferences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Income/Availability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Beliefs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7" y="3974060"/>
            <a:ext cx="3068813" cy="205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314309" y="2439533"/>
            <a:ext cx="3007360" cy="13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556063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556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Assessment Strategies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3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Assessment of Eating Behavior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39152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buSzPts val="2800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Food diaries</a:t>
            </a:r>
          </a:p>
          <a:p>
            <a:pPr lvl="0" indent="-406400">
              <a:buSzPts val="2800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24-hour recall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Apps</a:t>
            </a:r>
          </a:p>
          <a:p>
            <a:pPr lvl="0" indent="-406400">
              <a:spcBef>
                <a:spcPts val="0"/>
              </a:spcBef>
              <a:buSzPts val="2800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indent="-406400">
              <a:spcBef>
                <a:spcPts val="0"/>
              </a:spcBef>
              <a:buSzPts val="2800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Special eating disorder screening questions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yxxx015\Desktop\Change That Matters\Photos\Healthy Eating\sheri-silver-A4EtgLN1_Fw-unsplash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58" y="2474062"/>
            <a:ext cx="1911622" cy="1565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yxxx015\Desktop\Change That Matters\Photos\Healthy Eating\khamkhor-WhQAZy14xZU-unsplash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30" y="2100671"/>
            <a:ext cx="29337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4039428"/>
            <a:ext cx="3511187" cy="236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Food Diaries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173;p24"/>
          <p:cNvSpPr txBox="1">
            <a:spLocks noGrp="1"/>
          </p:cNvSpPr>
          <p:nvPr>
            <p:ph type="body" idx="1"/>
          </p:nvPr>
        </p:nvSpPr>
        <p:spPr>
          <a:xfrm>
            <a:off x="228600" y="1794379"/>
            <a:ext cx="5562600" cy="491552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Multiple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types of diaries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Tailor to the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patient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Key things to track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Food/drink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Quantity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ü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When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consumed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Calorie counting can be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stressful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Need 3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- 7 days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accuracy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Review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log with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patient - ask what they noticed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532" y="619400"/>
            <a:ext cx="4800589" cy="5684649"/>
          </a:xfrm>
          <a:prstGeom prst="rect">
            <a:avLst/>
          </a:prstGeom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2598</Words>
  <Application>Microsoft Office PowerPoint</Application>
  <PresentationFormat>Widescreen</PresentationFormat>
  <Paragraphs>356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Verdana</vt:lpstr>
      <vt:lpstr>Wingdings</vt:lpstr>
      <vt:lpstr>Office Theme</vt:lpstr>
      <vt:lpstr>Healthy Eating</vt:lpstr>
      <vt:lpstr>Brief Overview</vt:lpstr>
      <vt:lpstr>Obesity Trends</vt:lpstr>
      <vt:lpstr>Gap Between Recommendations &amp; Typical Practice</vt:lpstr>
      <vt:lpstr>Physician Barriers</vt:lpstr>
      <vt:lpstr>Challenges to Addressing Eating</vt:lpstr>
      <vt:lpstr>Assessment Strategies</vt:lpstr>
      <vt:lpstr>Assessment of Eating Behavior</vt:lpstr>
      <vt:lpstr>Food Diaries</vt:lpstr>
      <vt:lpstr>24-Hour Recall</vt:lpstr>
      <vt:lpstr>Apps</vt:lpstr>
      <vt:lpstr>Special Questions to Screen for Eating Disorders</vt:lpstr>
      <vt:lpstr>Evidence-Based Interventions</vt:lpstr>
      <vt:lpstr>Interventions</vt:lpstr>
      <vt:lpstr>Motivational Interviewing</vt:lpstr>
      <vt:lpstr>Plate Method</vt:lpstr>
      <vt:lpstr>Small Changes</vt:lpstr>
      <vt:lpstr>Schedule Meals and Snacks</vt:lpstr>
      <vt:lpstr>Suggest Family Changes</vt:lpstr>
      <vt:lpstr>Encourage Continued Self-Monitoring</vt:lpstr>
      <vt:lpstr>Wait… what about Diet X?</vt:lpstr>
      <vt:lpstr>Referrals</vt:lpstr>
      <vt:lpstr>Change That Matters’ Focus on Values/Meaning in Life</vt:lpstr>
      <vt:lpstr>Connect Healthy Eating to Values and Meaning</vt:lpstr>
      <vt:lpstr>Patient Handout</vt:lpstr>
      <vt:lpstr>Noteworthy Features</vt:lpstr>
      <vt:lpstr>EHR Templates</vt:lpstr>
      <vt:lpstr>Documentation Template</vt:lpstr>
      <vt:lpstr>Documentation Template (cont.)</vt:lpstr>
      <vt:lpstr>After Visit Summary (AVS) Template</vt:lpstr>
      <vt:lpstr>Structured Practice</vt:lpstr>
      <vt:lpstr>Practice Activity</vt:lpstr>
      <vt:lpstr>Responding to Common Challenges</vt:lpstr>
      <vt:lpstr>PowerPoint Presentation</vt:lpstr>
      <vt:lpstr>PowerPoint Presentation</vt:lpstr>
      <vt:lpstr>PowerPoint Presentation</vt:lpstr>
      <vt:lpstr>Resources for Further Learning</vt:lpstr>
      <vt:lpstr>PowerPoint Presentation</vt:lpstr>
      <vt:lpstr>Change That Matters Team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North Exam Rooms</dc:creator>
  <cp:lastModifiedBy>Cathy Strobel-Ayres</cp:lastModifiedBy>
  <cp:revision>57</cp:revision>
  <dcterms:modified xsi:type="dcterms:W3CDTF">2020-04-29T19:59:20Z</dcterms:modified>
</cp:coreProperties>
</file>